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authors.xml" ContentType="application/vnd.ms-powerpoint.authors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F9C13E-6F10-2304-32CE-88B9D8702C67}" name="Donna Hildreth" initials="DH" userId="S::hildretd@yw.co.uk::b808cbb9-75da-4ac8-b983-fc8cf7f174b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942"/>
    <a:srgbClr val="DD6D67"/>
    <a:srgbClr val="0186CB"/>
    <a:srgbClr val="50AC98"/>
    <a:srgbClr val="EEB643"/>
    <a:srgbClr val="58B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6"/>
    <p:restoredTop sz="95915"/>
  </p:normalViewPr>
  <p:slideViewPr>
    <p:cSldViewPr snapToGrid="0">
      <p:cViewPr varScale="1">
        <p:scale>
          <a:sx n="43" d="100"/>
          <a:sy n="43" d="100"/>
        </p:scale>
        <p:origin x="25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163707653842853E-2"/>
          <c:y val="4.0603228774188128E-2"/>
          <c:w val="0.92283629234615716"/>
          <c:h val="0.78922762132716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Proposed/least cost plan bill amount</c:v>
                </c:pt>
              </c:strCache>
            </c:strRef>
          </c:tx>
          <c:spPr>
            <a:solidFill>
              <a:srgbClr val="0186CB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B2-4A9A-B3E4-3613489E714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B2-4A9A-B3E4-3613489E714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1B2-4A9A-B3E4-3613489E71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Poppins" pitchFamily="2" charset="77"/>
                    <a:ea typeface="+mn-ea"/>
                    <a:cs typeface="Poppins" pitchFamily="2" charset="77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2022-23</c:v>
                </c:pt>
                <c:pt idx="1">
                  <c:v>2023-24</c:v>
                </c:pt>
                <c:pt idx="2">
                  <c:v>2024-25</c:v>
                </c:pt>
                <c:pt idx="3">
                  <c:v> 2025-26 </c:v>
                </c:pt>
                <c:pt idx="4">
                  <c:v> 2026-27 </c:v>
                </c:pt>
                <c:pt idx="5">
                  <c:v> 2027-28 </c:v>
                </c:pt>
                <c:pt idx="6">
                  <c:v> 2028-29 </c:v>
                </c:pt>
                <c:pt idx="7">
                  <c:v> 2029-30 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416</c:v>
                </c:pt>
                <c:pt idx="1">
                  <c:v>426</c:v>
                </c:pt>
                <c:pt idx="2">
                  <c:v>429</c:v>
                </c:pt>
                <c:pt idx="3" formatCode="#,##0_);\(#,##0\);&quot;-  &quot;;&quot; &quot;@&quot; &quot;">
                  <c:v>501</c:v>
                </c:pt>
                <c:pt idx="4" formatCode="#,##0_);\(#,##0\);&quot;-  &quot;;&quot; &quot;@&quot; &quot;">
                  <c:v>501</c:v>
                </c:pt>
                <c:pt idx="5" formatCode="#,##0_);\(#,##0\);&quot;-  &quot;;&quot; &quot;@&quot; &quot;">
                  <c:v>501</c:v>
                </c:pt>
                <c:pt idx="6" formatCode="#,##0_);\(#,##0\);&quot;-  &quot;;&quot; &quot;@&quot; &quot;">
                  <c:v>501</c:v>
                </c:pt>
                <c:pt idx="7" formatCode="#,##0_);\(#,##0\);&quot;-  &quot;;&quot; &quot;@&quot; &quot;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B2-4A9A-B3E4-3613489E71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Inflation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1B2-4A9A-B3E4-3613489E714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1B2-4A9A-B3E4-3613489E71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Poppins" pitchFamily="2" charset="77"/>
                    <a:ea typeface="+mn-ea"/>
                    <a:cs typeface="Poppins" pitchFamily="2" charset="77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2022-23</c:v>
                </c:pt>
                <c:pt idx="1">
                  <c:v>2023-24</c:v>
                </c:pt>
                <c:pt idx="2">
                  <c:v>2024-25</c:v>
                </c:pt>
                <c:pt idx="3">
                  <c:v> 2025-26 </c:v>
                </c:pt>
                <c:pt idx="4">
                  <c:v> 2026-27 </c:v>
                </c:pt>
                <c:pt idx="5">
                  <c:v> 2027-28 </c:v>
                </c:pt>
                <c:pt idx="6">
                  <c:v> 2028-29 </c:v>
                </c:pt>
                <c:pt idx="7">
                  <c:v> 2029-30 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1">
                  <c:v>21</c:v>
                </c:pt>
                <c:pt idx="2">
                  <c:v>46</c:v>
                </c:pt>
                <c:pt idx="3" formatCode="#,##0_);\(#,##0\);&quot;-  &quot;;&quot; &quot;@&quot; &quot;">
                  <c:v>64</c:v>
                </c:pt>
                <c:pt idx="4" formatCode="#,##0_);\(#,##0\);&quot;-  &quot;;&quot; &quot;@&quot; &quot;">
                  <c:v>67</c:v>
                </c:pt>
                <c:pt idx="5" formatCode="#,##0_);\(#,##0\);&quot;-  &quot;;&quot; &quot;@&quot; &quot;">
                  <c:v>79</c:v>
                </c:pt>
                <c:pt idx="6" formatCode="#,##0_);\(#,##0\);&quot;-  &quot;;&quot; &quot;@&quot; &quot;">
                  <c:v>90</c:v>
                </c:pt>
                <c:pt idx="7" formatCode="#,##0_);\(#,##0\);&quot;-  &quot;;&quot; &quot;@&quot; &quot;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1B2-4A9A-B3E4-3613489E7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6290463"/>
        <c:axId val="1623403327"/>
      </c:barChart>
      <c:catAx>
        <c:axId val="1896290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pPr>
            <a:endParaRPr lang="en-US"/>
          </a:p>
        </c:txPr>
        <c:crossAx val="1623403327"/>
        <c:crosses val="autoZero"/>
        <c:auto val="1"/>
        <c:lblAlgn val="ctr"/>
        <c:lblOffset val="100"/>
        <c:noMultiLvlLbl val="0"/>
      </c:catAx>
      <c:valAx>
        <c:axId val="16234033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96290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2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1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4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6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1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4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9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36F8-BCF0-764F-87AE-0D2103069B47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524C5-6E94-F54C-84C7-FA647D3E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450CF1-FF6D-DA6A-B5FE-AEE3CE86C61E}"/>
              </a:ext>
            </a:extLst>
          </p:cNvPr>
          <p:cNvSpPr txBox="1"/>
          <p:nvPr/>
        </p:nvSpPr>
        <p:spPr>
          <a:xfrm>
            <a:off x="453945" y="419724"/>
            <a:ext cx="6636404" cy="3847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/>
            <a:r>
              <a:rPr lang="en-GB" sz="25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Least Cost Plan </a:t>
            </a:r>
            <a:r>
              <a:rPr lang="en-GB" sz="2500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(or ‘Must Do’ Plan)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B1B59-A532-0A31-C6F5-BD93441ACD07}"/>
              </a:ext>
            </a:extLst>
          </p:cNvPr>
          <p:cNvSpPr txBox="1"/>
          <p:nvPr/>
        </p:nvSpPr>
        <p:spPr>
          <a:xfrm>
            <a:off x="453944" y="947856"/>
            <a:ext cx="3363845" cy="5309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>
              <a:spcAft>
                <a:spcPts val="300"/>
              </a:spcAft>
            </a:pPr>
            <a:r>
              <a:rPr lang="en-GB" sz="800" b="1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What is a Least Cost or ‘Must Do’ Plan?</a:t>
            </a:r>
          </a:p>
          <a:p>
            <a:pPr defTabSz="257175">
              <a:spcAft>
                <a:spcPts val="300"/>
              </a:spcAft>
            </a:pPr>
            <a: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least cost or ‘must do’ plan is our statutory plan i.e. the plan </a:t>
            </a:r>
            <a:b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we must deliver by law to meet our statutory requirements </a:t>
            </a:r>
            <a:b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for the years 2025-2030.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93BCA5-4292-F510-CFCE-E988092FB7CA}"/>
              </a:ext>
            </a:extLst>
          </p:cNvPr>
          <p:cNvSpPr txBox="1"/>
          <p:nvPr/>
        </p:nvSpPr>
        <p:spPr>
          <a:xfrm>
            <a:off x="3816428" y="947856"/>
            <a:ext cx="3453052" cy="7771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>
              <a:spcAft>
                <a:spcPts val="300"/>
              </a:spcAft>
            </a:pPr>
            <a:r>
              <a:rPr lang="en-GB" sz="800" b="1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What will our Must Do Plan achieve?</a:t>
            </a:r>
          </a:p>
          <a:p>
            <a:pPr defTabSz="257175">
              <a:spcAft>
                <a:spcPts val="300"/>
              </a:spcAft>
            </a:pPr>
            <a: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Our Least Cost Plan will ensure our customers receive </a:t>
            </a:r>
            <a:b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continuous supply of high-quality drinking water and </a:t>
            </a:r>
            <a:b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sewerage system that will not only safely treat and </a:t>
            </a:r>
            <a:b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return wastewater the environment of Yorkshire but </a:t>
            </a:r>
            <a:b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800" dirty="0">
                <a:solidFill>
                  <a:prstClr val="black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will also lessen its impact on the environment overall.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AB90F76-F465-64B3-49B7-F62569D8049F}"/>
              </a:ext>
            </a:extLst>
          </p:cNvPr>
          <p:cNvSpPr txBox="1"/>
          <p:nvPr/>
        </p:nvSpPr>
        <p:spPr>
          <a:xfrm>
            <a:off x="453944" y="1948427"/>
            <a:ext cx="177164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/>
            <a:r>
              <a:rPr lang="en-GB" sz="10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Priority areas of service and the performance that we are committing to: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FA94B17-2E15-DEC7-29E1-A0CB89DC11EE}"/>
              </a:ext>
            </a:extLst>
          </p:cNvPr>
          <p:cNvSpPr/>
          <p:nvPr/>
        </p:nvSpPr>
        <p:spPr>
          <a:xfrm>
            <a:off x="453945" y="2485498"/>
            <a:ext cx="2031570" cy="679774"/>
          </a:xfrm>
          <a:prstGeom prst="rect">
            <a:avLst/>
          </a:prstGeom>
          <a:solidFill>
            <a:srgbClr val="121A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Water supply interruptions without warning, for </a:t>
            </a:r>
            <a:br>
              <a:rPr lang="en-GB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</a:br>
            <a:r>
              <a:rPr lang="en-GB" sz="1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longer than 3 hours 	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EFBAE0F-5027-A09B-A884-0943F7303255}"/>
              </a:ext>
            </a:extLst>
          </p:cNvPr>
          <p:cNvSpPr txBox="1"/>
          <p:nvPr/>
        </p:nvSpPr>
        <p:spPr>
          <a:xfrm>
            <a:off x="473895" y="3241962"/>
            <a:ext cx="201003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0" i="0" u="none" strike="noStrike" baseline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defTabSz="257175"/>
            <a:r>
              <a:rPr lang="en-GB" sz="800" dirty="0"/>
              <a:t>If a water supply is interrupted without warning for between 3 and 6 hours, it would not be possible to draw water from the taps or flush the toilet; it may be necessary to buy bottled water.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96E725C-E857-5004-FAC1-1A6986605547}"/>
              </a:ext>
            </a:extLst>
          </p:cNvPr>
          <p:cNvSpPr txBox="1"/>
          <p:nvPr/>
        </p:nvSpPr>
        <p:spPr>
          <a:xfrm>
            <a:off x="3440654" y="2029452"/>
            <a:ext cx="863735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Target for 2025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0265CFE-642F-416E-E0ED-1B284DDAA7F3}"/>
              </a:ext>
            </a:extLst>
          </p:cNvPr>
          <p:cNvSpPr txBox="1"/>
          <p:nvPr/>
        </p:nvSpPr>
        <p:spPr>
          <a:xfrm>
            <a:off x="4570429" y="1948427"/>
            <a:ext cx="5735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Industry </a:t>
            </a:r>
            <a:br>
              <a:rPr lang="en-GB" sz="8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8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ranking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B479860-A557-6D75-EA29-9FC279CDC816}"/>
              </a:ext>
            </a:extLst>
          </p:cNvPr>
          <p:cNvSpPr txBox="1"/>
          <p:nvPr/>
        </p:nvSpPr>
        <p:spPr>
          <a:xfrm>
            <a:off x="5328785" y="1954276"/>
            <a:ext cx="5735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Target for 2030 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6C85186E-6E8A-DAFD-0025-2681C95B7A27}"/>
              </a:ext>
            </a:extLst>
          </p:cNvPr>
          <p:cNvGrpSpPr/>
          <p:nvPr/>
        </p:nvGrpSpPr>
        <p:grpSpPr>
          <a:xfrm>
            <a:off x="3441730" y="2468193"/>
            <a:ext cx="2743373" cy="1463143"/>
            <a:chOff x="3741429" y="2737970"/>
            <a:chExt cx="3027788" cy="1395080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7E74B1FE-EA8A-1B13-43C2-3DD2B48B8E87}"/>
                </a:ext>
              </a:extLst>
            </p:cNvPr>
            <p:cNvSpPr/>
            <p:nvPr/>
          </p:nvSpPr>
          <p:spPr>
            <a:xfrm>
              <a:off x="3741429" y="2737970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5 minutes  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5C3FC73-F5BD-06C3-1561-014A1DF20E1E}"/>
                </a:ext>
              </a:extLst>
            </p:cNvPr>
            <p:cNvSpPr/>
            <p:nvPr/>
          </p:nvSpPr>
          <p:spPr>
            <a:xfrm>
              <a:off x="4778682" y="2737970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10th/17</a:t>
              </a:r>
              <a: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 companies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9548A36-9E89-786E-3D44-1968B5D978D8}"/>
                </a:ext>
              </a:extLst>
            </p:cNvPr>
            <p:cNvSpPr/>
            <p:nvPr/>
          </p:nvSpPr>
          <p:spPr>
            <a:xfrm>
              <a:off x="5815937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 min 34 seconds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3ECAD0A-DB1C-DAEC-90DF-7363661E1F73}"/>
              </a:ext>
            </a:extLst>
          </p:cNvPr>
          <p:cNvSpPr/>
          <p:nvPr/>
        </p:nvSpPr>
        <p:spPr>
          <a:xfrm>
            <a:off x="453945" y="3990463"/>
            <a:ext cx="2031570" cy="525886"/>
          </a:xfrm>
          <a:prstGeom prst="rect">
            <a:avLst/>
          </a:prstGeom>
          <a:solidFill>
            <a:srgbClr val="018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 defTabSz="257175"/>
            <a: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appearance, taste </a:t>
            </a:r>
            <a:b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and smell of tap water	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BFCBA600-BD0B-300D-AAD4-766053EAB29A}"/>
              </a:ext>
            </a:extLst>
          </p:cNvPr>
          <p:cNvSpPr txBox="1"/>
          <p:nvPr/>
        </p:nvSpPr>
        <p:spPr>
          <a:xfrm>
            <a:off x="473895" y="4578690"/>
            <a:ext cx="202729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0" i="0" u="none" strike="noStrike" baseline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defTabSz="257175"/>
            <a:r>
              <a:rPr lang="en-GB" sz="800" dirty="0"/>
              <a:t>Tap water may look discoloured </a:t>
            </a:r>
            <a:br>
              <a:rPr lang="en-GB" sz="800" dirty="0"/>
            </a:br>
            <a:r>
              <a:rPr lang="en-GB" sz="800" dirty="0"/>
              <a:t>or taste/smell different to usual. </a:t>
            </a:r>
            <a:br>
              <a:rPr lang="en-GB" sz="800" dirty="0"/>
            </a:br>
            <a:r>
              <a:rPr lang="en-GB" sz="800" dirty="0"/>
              <a:t>Although still safe to drink, people </a:t>
            </a:r>
            <a:br>
              <a:rPr lang="en-GB" sz="800" dirty="0"/>
            </a:br>
            <a:r>
              <a:rPr lang="en-GB" sz="800" dirty="0"/>
              <a:t>may prefer bottled water as a </a:t>
            </a:r>
            <a:br>
              <a:rPr lang="en-GB" sz="800" dirty="0"/>
            </a:br>
            <a:r>
              <a:rPr lang="en-GB" sz="800" dirty="0"/>
              <a:t>precaution until it returns to normal.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1ABC73F8-FD8F-CC54-794D-C2BEBA681424}"/>
              </a:ext>
            </a:extLst>
          </p:cNvPr>
          <p:cNvGrpSpPr/>
          <p:nvPr/>
        </p:nvGrpSpPr>
        <p:grpSpPr>
          <a:xfrm>
            <a:off x="3441730" y="3990462"/>
            <a:ext cx="2743373" cy="1241549"/>
            <a:chOff x="3741429" y="2754469"/>
            <a:chExt cx="3027788" cy="1378581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0A2556DD-6B80-9932-E0B5-4A54B65652FA}"/>
                </a:ext>
              </a:extLst>
            </p:cNvPr>
            <p:cNvSpPr/>
            <p:nvPr/>
          </p:nvSpPr>
          <p:spPr>
            <a:xfrm>
              <a:off x="3741429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0.81</a:t>
              </a:r>
              <a:endPara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FEF859DA-D367-4354-3AE0-77D053D8B4CF}"/>
                </a:ext>
              </a:extLst>
            </p:cNvPr>
            <p:cNvSpPr/>
            <p:nvPr/>
          </p:nvSpPr>
          <p:spPr>
            <a:xfrm>
              <a:off x="4778683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9th/17 </a:t>
              </a:r>
              <a: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companies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1E4C7ADA-1667-A22C-F4DD-38520329481B}"/>
                </a:ext>
              </a:extLst>
            </p:cNvPr>
            <p:cNvSpPr/>
            <p:nvPr/>
          </p:nvSpPr>
          <p:spPr>
            <a:xfrm>
              <a:off x="5815937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0.5</a:t>
              </a:r>
            </a:p>
          </p:txBody>
        </p:sp>
      </p:grp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E6BBAE4-D8AE-3670-59F2-B266284CB355}"/>
              </a:ext>
            </a:extLst>
          </p:cNvPr>
          <p:cNvSpPr/>
          <p:nvPr/>
        </p:nvSpPr>
        <p:spPr>
          <a:xfrm>
            <a:off x="453945" y="5284403"/>
            <a:ext cx="2031570" cy="525886"/>
          </a:xfrm>
          <a:prstGeom prst="rect">
            <a:avLst/>
          </a:prstGeom>
          <a:solidFill>
            <a:srgbClr val="58B5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 defTabSz="257175"/>
            <a: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Sewage flooding </a:t>
            </a:r>
            <a:b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inside properties	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49A91E1-FF58-67D7-3A20-15F5E7E8395C}"/>
              </a:ext>
            </a:extLst>
          </p:cNvPr>
          <p:cNvSpPr txBox="1"/>
          <p:nvPr/>
        </p:nvSpPr>
        <p:spPr>
          <a:xfrm>
            <a:off x="473895" y="5878850"/>
            <a:ext cx="201003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0" i="0" u="none" strike="noStrike" baseline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defTabSz="257175"/>
            <a:r>
              <a:rPr lang="en-GB" sz="800" dirty="0"/>
              <a:t>An escape of sewage inside properties is highly inconvenient, disruptive and </a:t>
            </a:r>
            <a:br>
              <a:rPr lang="en-GB" sz="800" dirty="0"/>
            </a:br>
            <a:r>
              <a:rPr lang="en-GB" sz="800" dirty="0"/>
              <a:t>a potential health risk. In bad cases, people need to move out of their properties while things are put right.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D3D4158-4D09-727C-BB8A-716A576BE208}"/>
              </a:ext>
            </a:extLst>
          </p:cNvPr>
          <p:cNvGrpSpPr/>
          <p:nvPr/>
        </p:nvGrpSpPr>
        <p:grpSpPr>
          <a:xfrm>
            <a:off x="3440654" y="5269400"/>
            <a:ext cx="2744450" cy="1256550"/>
            <a:chOff x="3740241" y="2737812"/>
            <a:chExt cx="3028976" cy="1395238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E6339CE-5969-EE6B-50CE-D8CB5142CB57}"/>
                </a:ext>
              </a:extLst>
            </p:cNvPr>
            <p:cNvSpPr/>
            <p:nvPr/>
          </p:nvSpPr>
          <p:spPr>
            <a:xfrm>
              <a:off x="3740241" y="2737812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1.34 </a:t>
              </a:r>
              <a:b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</a:br>
              <a:endPara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0C3B464-5168-F82C-A6C7-ACE19E9E5BE1}"/>
                </a:ext>
              </a:extLst>
            </p:cNvPr>
            <p:cNvSpPr/>
            <p:nvPr/>
          </p:nvSpPr>
          <p:spPr>
            <a:xfrm>
              <a:off x="4778089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8th/11 </a:t>
              </a:r>
              <a: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companies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79B9B183-10E4-0418-DE24-235F4FD8D781}"/>
                </a:ext>
              </a:extLst>
            </p:cNvPr>
            <p:cNvSpPr/>
            <p:nvPr/>
          </p:nvSpPr>
          <p:spPr>
            <a:xfrm>
              <a:off x="5815937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1.37</a:t>
              </a:r>
            </a:p>
          </p:txBody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9173A7E-C54D-274F-3210-6D80F68E8019}"/>
              </a:ext>
            </a:extLst>
          </p:cNvPr>
          <p:cNvSpPr/>
          <p:nvPr/>
        </p:nvSpPr>
        <p:spPr>
          <a:xfrm>
            <a:off x="453945" y="6587382"/>
            <a:ext cx="2031570" cy="525886"/>
          </a:xfrm>
          <a:prstGeom prst="rect">
            <a:avLst/>
          </a:prstGeom>
          <a:solidFill>
            <a:srgbClr val="50A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 defTabSz="257175"/>
            <a: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Sewage flooding </a:t>
            </a:r>
            <a:b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outside properties	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3B3E6F4-630D-FF57-624B-CFAC49934F6A}"/>
              </a:ext>
            </a:extLst>
          </p:cNvPr>
          <p:cNvSpPr txBox="1"/>
          <p:nvPr/>
        </p:nvSpPr>
        <p:spPr>
          <a:xfrm>
            <a:off x="473895" y="7189056"/>
            <a:ext cx="2010039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0" i="0" u="none" strike="noStrike" baseline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defTabSz="257175"/>
            <a:r>
              <a:rPr lang="en-GB" sz="800" dirty="0"/>
              <a:t>An escape of sewage into gardens or access points to peoples’ properties </a:t>
            </a:r>
            <a:br>
              <a:rPr lang="en-GB" sz="800" dirty="0"/>
            </a:br>
            <a:r>
              <a:rPr lang="en-GB" sz="800" dirty="0"/>
              <a:t>is inconvenient and unpleasant and can restrict access.	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FE397218-BC1D-0A42-5CB1-B28DA96227FF}"/>
              </a:ext>
            </a:extLst>
          </p:cNvPr>
          <p:cNvGrpSpPr/>
          <p:nvPr/>
        </p:nvGrpSpPr>
        <p:grpSpPr>
          <a:xfrm>
            <a:off x="3440654" y="6587380"/>
            <a:ext cx="2744450" cy="1166085"/>
            <a:chOff x="3740241" y="2754469"/>
            <a:chExt cx="3028976" cy="1396546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799467C-351A-1423-2D47-6449D67503B6}"/>
                </a:ext>
              </a:extLst>
            </p:cNvPr>
            <p:cNvSpPr/>
            <p:nvPr/>
          </p:nvSpPr>
          <p:spPr>
            <a:xfrm>
              <a:off x="3740241" y="2772432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24.37</a:t>
              </a:r>
              <a: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 </a:t>
              </a:r>
              <a:b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</a:br>
              <a:endPara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64C75309-09EC-05EA-BC5B-89C6EAD251BB}"/>
                </a:ext>
              </a:extLst>
            </p:cNvPr>
            <p:cNvSpPr/>
            <p:nvPr/>
          </p:nvSpPr>
          <p:spPr>
            <a:xfrm>
              <a:off x="4778089" y="2772434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7th/11 </a:t>
              </a:r>
              <a: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companies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B5B96DEB-4DA8-87BB-ADA0-AF23E2580E74}"/>
                </a:ext>
              </a:extLst>
            </p:cNvPr>
            <p:cNvSpPr/>
            <p:nvPr/>
          </p:nvSpPr>
          <p:spPr>
            <a:xfrm>
              <a:off x="5815937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10.32</a:t>
              </a:r>
            </a:p>
          </p:txBody>
        </p:sp>
      </p:grpSp>
      <p:sp>
        <p:nvSpPr>
          <p:cNvPr id="134" name="Rectangle 133">
            <a:extLst>
              <a:ext uri="{FF2B5EF4-FFF2-40B4-BE49-F238E27FC236}">
                <a16:creationId xmlns:a16="http://schemas.microsoft.com/office/drawing/2014/main" id="{BAB318E2-111E-E7DE-1A66-CB048EA64A40}"/>
              </a:ext>
            </a:extLst>
          </p:cNvPr>
          <p:cNvSpPr/>
          <p:nvPr/>
        </p:nvSpPr>
        <p:spPr>
          <a:xfrm>
            <a:off x="453945" y="7807046"/>
            <a:ext cx="2031570" cy="371998"/>
          </a:xfrm>
          <a:prstGeom prst="rect">
            <a:avLst/>
          </a:prstGeom>
          <a:solidFill>
            <a:srgbClr val="DD6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 defTabSz="257175"/>
            <a: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Reducing leaks	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BBAF1F6-F007-39E3-9825-66A069223F8B}"/>
              </a:ext>
            </a:extLst>
          </p:cNvPr>
          <p:cNvSpPr txBox="1"/>
          <p:nvPr/>
        </p:nvSpPr>
        <p:spPr>
          <a:xfrm>
            <a:off x="473895" y="8264878"/>
            <a:ext cx="201003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0" i="0" u="none" strike="noStrike" baseline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defTabSz="257175"/>
            <a:r>
              <a:rPr lang="en-GB" sz="800" dirty="0"/>
              <a:t>Leaks can affect customers directly if their water supply is affected. They are sometimes unnoticed if underground. But leakage is often seen in the media and has a cost to people on their bills and a cost to the environment.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7E65D57B-BE68-830F-6530-4AAA3E7A9BDB}"/>
              </a:ext>
            </a:extLst>
          </p:cNvPr>
          <p:cNvGrpSpPr/>
          <p:nvPr/>
        </p:nvGrpSpPr>
        <p:grpSpPr>
          <a:xfrm>
            <a:off x="3440654" y="7807044"/>
            <a:ext cx="2744450" cy="1234156"/>
            <a:chOff x="3740241" y="2754468"/>
            <a:chExt cx="3028976" cy="1378582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FB12DC41-475A-404D-A60D-D3BC315A72CE}"/>
                </a:ext>
              </a:extLst>
            </p:cNvPr>
            <p:cNvSpPr/>
            <p:nvPr/>
          </p:nvSpPr>
          <p:spPr>
            <a:xfrm>
              <a:off x="3740241" y="2754468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113.39  </a:t>
              </a:r>
              <a:b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</a:br>
              <a:endPara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D6537D9C-44FA-03D6-1737-3B8C32B21E3E}"/>
                </a:ext>
              </a:extLst>
            </p:cNvPr>
            <p:cNvSpPr/>
            <p:nvPr/>
          </p:nvSpPr>
          <p:spPr>
            <a:xfrm>
              <a:off x="4778089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7th/17 </a:t>
              </a:r>
              <a: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companies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DD971B0-F896-B232-0127-D1A396042307}"/>
                </a:ext>
              </a:extLst>
            </p:cNvPr>
            <p:cNvSpPr/>
            <p:nvPr/>
          </p:nvSpPr>
          <p:spPr>
            <a:xfrm>
              <a:off x="5815937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102.52</a:t>
              </a:r>
            </a:p>
          </p:txBody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FB519CCE-FC45-3547-AF40-0D10582B730A}"/>
              </a:ext>
            </a:extLst>
          </p:cNvPr>
          <p:cNvSpPr/>
          <p:nvPr/>
        </p:nvSpPr>
        <p:spPr>
          <a:xfrm>
            <a:off x="453945" y="9103646"/>
            <a:ext cx="2031570" cy="525886"/>
          </a:xfrm>
          <a:prstGeom prst="rect">
            <a:avLst/>
          </a:prstGeom>
          <a:solidFill>
            <a:srgbClr val="EEB6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spAutoFit/>
          </a:bodyPr>
          <a:lstStyle/>
          <a:p>
            <a:pPr defTabSz="257175"/>
            <a:r>
              <a:rPr lang="en-GB" sz="10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Pollution of rivers and bathing waters	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764F133-D520-993B-2F1B-084491815090}"/>
              </a:ext>
            </a:extLst>
          </p:cNvPr>
          <p:cNvSpPr txBox="1"/>
          <p:nvPr/>
        </p:nvSpPr>
        <p:spPr>
          <a:xfrm>
            <a:off x="454302" y="9712307"/>
            <a:ext cx="201003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0" i="0" u="none" strike="noStrike" baseline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defTabSz="257175"/>
            <a:r>
              <a:rPr lang="en-GB" sz="800" dirty="0"/>
              <a:t>Discharges from sewage treatment or networks can affect rivers and bathing waters. This can have a minimal effect on the river ecology or a major effect depending on the scale.	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14E3370-214B-4E6C-1121-E8EAF37A7EB0}"/>
              </a:ext>
            </a:extLst>
          </p:cNvPr>
          <p:cNvGrpSpPr/>
          <p:nvPr/>
        </p:nvGrpSpPr>
        <p:grpSpPr>
          <a:xfrm>
            <a:off x="3440655" y="9103645"/>
            <a:ext cx="2744449" cy="1249527"/>
            <a:chOff x="3740242" y="2754469"/>
            <a:chExt cx="3028975" cy="1387444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10E7B0D3-E9B8-3017-581E-AE11E6812874}"/>
                </a:ext>
              </a:extLst>
            </p:cNvPr>
            <p:cNvSpPr/>
            <p:nvPr/>
          </p:nvSpPr>
          <p:spPr>
            <a:xfrm>
              <a:off x="3740242" y="2763332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19.5 </a:t>
              </a:r>
              <a:b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</a:br>
              <a:endPara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3965F28-F37F-F450-8266-2094F2E0B871}"/>
                </a:ext>
              </a:extLst>
            </p:cNvPr>
            <p:cNvSpPr/>
            <p:nvPr/>
          </p:nvSpPr>
          <p:spPr>
            <a:xfrm>
              <a:off x="4778090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7th/11 </a:t>
              </a:r>
              <a:r>
                <a:rPr lang="en-GB" sz="800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companies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BBBB6F8-702B-E1E1-DCBD-B474E4583FA0}"/>
                </a:ext>
              </a:extLst>
            </p:cNvPr>
            <p:cNvSpPr/>
            <p:nvPr/>
          </p:nvSpPr>
          <p:spPr>
            <a:xfrm>
              <a:off x="5815937" y="2754469"/>
              <a:ext cx="953280" cy="137858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08000" tIns="108000" rIns="108000" bIns="108000" rtlCol="0" anchor="t" anchorCtr="0">
              <a:noAutofit/>
            </a:bodyPr>
            <a:lstStyle/>
            <a:p>
              <a:pPr defTabSz="257175"/>
              <a:r>
                <a:rPr lang="en-GB" sz="800" b="1" dirty="0">
                  <a:solidFill>
                    <a:srgbClr val="121942"/>
                  </a:solidFill>
                  <a:latin typeface="Poppins" pitchFamily="2" charset="77"/>
                  <a:cs typeface="Poppins" pitchFamily="2" charset="77"/>
                </a:rPr>
                <a:t>13.6</a:t>
              </a:r>
            </a:p>
          </p:txBody>
        </p:sp>
      </p:grp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658BF3EA-24DA-ADB3-6099-742EEC40D5B2}"/>
              </a:ext>
            </a:extLst>
          </p:cNvPr>
          <p:cNvCxnSpPr/>
          <p:nvPr/>
        </p:nvCxnSpPr>
        <p:spPr>
          <a:xfrm>
            <a:off x="425870" y="1855955"/>
            <a:ext cx="6679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E56047A-4DBD-AB18-AB77-17D003B66CFC}"/>
              </a:ext>
            </a:extLst>
          </p:cNvPr>
          <p:cNvSpPr/>
          <p:nvPr/>
        </p:nvSpPr>
        <p:spPr>
          <a:xfrm>
            <a:off x="2530427" y="7807044"/>
            <a:ext cx="863734" cy="1234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122.91  </a:t>
            </a:r>
            <a:b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</a:br>
            <a:r>
              <a: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(</a:t>
            </a:r>
            <a:r>
              <a:rPr lang="en-GB" sz="800" dirty="0">
                <a:solidFill>
                  <a:srgbClr val="121A42"/>
                </a:solidFill>
                <a:latin typeface="Poppins" pitchFamily="2" charset="77"/>
                <a:cs typeface="Poppins" pitchFamily="2" charset="77"/>
              </a:rPr>
              <a:t>no. of litres of water lost per property per day</a:t>
            </a:r>
            <a:r>
              <a: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28137B-08BB-F59C-AE59-F2CBB4F968B2}"/>
              </a:ext>
            </a:extLst>
          </p:cNvPr>
          <p:cNvSpPr/>
          <p:nvPr/>
        </p:nvSpPr>
        <p:spPr>
          <a:xfrm>
            <a:off x="2521458" y="2468193"/>
            <a:ext cx="863734" cy="14458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10 mins 38seconds </a:t>
            </a:r>
          </a:p>
          <a:p>
            <a:pPr defTabSz="257175"/>
            <a:r>
              <a: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Average no. of minutes that water supply is lost across all properties in Yorkshire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2AFF30-5675-FD27-D055-1D8247C024B7}"/>
              </a:ext>
            </a:extLst>
          </p:cNvPr>
          <p:cNvSpPr/>
          <p:nvPr/>
        </p:nvSpPr>
        <p:spPr>
          <a:xfrm>
            <a:off x="2521458" y="3990462"/>
            <a:ext cx="863734" cy="12415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1.09  </a:t>
            </a:r>
            <a:b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</a:br>
            <a:r>
              <a: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(per 1,000 customers served)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520648-6D4A-391C-919F-B2E429E6F22B}"/>
              </a:ext>
            </a:extLst>
          </p:cNvPr>
          <p:cNvSpPr/>
          <p:nvPr/>
        </p:nvSpPr>
        <p:spPr>
          <a:xfrm>
            <a:off x="2520383" y="5258075"/>
            <a:ext cx="863734" cy="124154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2.83  </a:t>
            </a:r>
            <a:b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</a:br>
            <a:r>
              <a: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(no. of incidents per 10,000 properties served)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FF7A4C-692E-3C49-2981-7D40954936A7}"/>
              </a:ext>
            </a:extLst>
          </p:cNvPr>
          <p:cNvSpPr/>
          <p:nvPr/>
        </p:nvSpPr>
        <p:spPr>
          <a:xfrm>
            <a:off x="2540471" y="6602380"/>
            <a:ext cx="863734" cy="113608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19.52  </a:t>
            </a:r>
            <a:b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</a:br>
            <a:r>
              <a: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(no. of incidents per 10,000 served)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0582BE-C878-5CD0-C32F-BB8741795C5B}"/>
              </a:ext>
            </a:extLst>
          </p:cNvPr>
          <p:cNvSpPr/>
          <p:nvPr/>
        </p:nvSpPr>
        <p:spPr>
          <a:xfrm>
            <a:off x="2530427" y="9102232"/>
            <a:ext cx="863734" cy="1234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108000" rIns="108000" bIns="108000" rtlCol="0" anchor="t" anchorCtr="0">
            <a:no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27.36</a:t>
            </a:r>
            <a:br>
              <a:rPr lang="en-GB" sz="800" b="1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</a:br>
            <a:r>
              <a:rPr lang="en-GB" sz="800" dirty="0">
                <a:solidFill>
                  <a:srgbClr val="121942"/>
                </a:solidFill>
                <a:latin typeface="Poppins" pitchFamily="2" charset="77"/>
                <a:cs typeface="Poppins" pitchFamily="2" charset="77"/>
              </a:rPr>
              <a:t>(</a:t>
            </a:r>
            <a:r>
              <a:rPr lang="en-GB" sz="800" dirty="0">
                <a:solidFill>
                  <a:srgbClr val="121A42"/>
                </a:solidFill>
                <a:latin typeface="Poppins" pitchFamily="2" charset="77"/>
                <a:cs typeface="Poppins" pitchFamily="2" charset="77"/>
              </a:rPr>
              <a:t>no. of incidents per 10,000 km of sewer)</a:t>
            </a:r>
            <a:endParaRPr lang="en-GB" sz="800" dirty="0">
              <a:solidFill>
                <a:srgbClr val="12194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5E812D-0247-E666-E38E-497C3211B769}"/>
              </a:ext>
            </a:extLst>
          </p:cNvPr>
          <p:cNvSpPr txBox="1"/>
          <p:nvPr/>
        </p:nvSpPr>
        <p:spPr>
          <a:xfrm>
            <a:off x="2543879" y="1982638"/>
            <a:ext cx="86373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/>
            <a:r>
              <a:rPr lang="en-GB" sz="8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Current performance (21/22)</a:t>
            </a:r>
          </a:p>
        </p:txBody>
      </p:sp>
    </p:spTree>
    <p:extLst>
      <p:ext uri="{BB962C8B-B14F-4D97-AF65-F5344CB8AC3E}">
        <p14:creationId xmlns:p14="http://schemas.microsoft.com/office/powerpoint/2010/main" val="325204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615F75-4909-E241-BB0E-C17643130C9C}"/>
              </a:ext>
            </a:extLst>
          </p:cNvPr>
          <p:cNvSpPr/>
          <p:nvPr/>
        </p:nvSpPr>
        <p:spPr>
          <a:xfrm>
            <a:off x="453943" y="1086035"/>
            <a:ext cx="6651430" cy="119707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 anchorCtr="0">
            <a:spAutoFit/>
          </a:bodyPr>
          <a:lstStyle/>
          <a:p>
            <a:pPr defTabSz="257175">
              <a:spcAft>
                <a:spcPts val="500"/>
              </a:spcAft>
            </a:pPr>
            <a:r>
              <a:rPr lang="en-GB" sz="1000" b="1" dirty="0">
                <a:solidFill>
                  <a:srgbClr val="50AC98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Water Industry National Environmental Programme (WINEP)</a:t>
            </a:r>
          </a:p>
          <a:p>
            <a:pPr defTabSz="257175">
              <a:spcAft>
                <a:spcPts val="500"/>
              </a:spcAft>
            </a:pPr>
            <a: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WINEP is a legally required programme of actions that water companies must undertake to improve the environment. The obligation includes multiple drivers such as enhancing habitats and biodiversity etc. Yorkshire Water has a target in its 'must do' business plan to deliver WINEP requirements for 2025-2030, and this will cost £22 to the average household water bill.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E5FE8F-7E48-DA6B-9F49-F3A3FF9ED543}"/>
              </a:ext>
            </a:extLst>
          </p:cNvPr>
          <p:cNvSpPr/>
          <p:nvPr/>
        </p:nvSpPr>
        <p:spPr>
          <a:xfrm>
            <a:off x="453943" y="3776225"/>
            <a:ext cx="6651429" cy="10431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0" tIns="180000" rIns="180000" bIns="180000" rtlCol="0" anchor="t" anchorCtr="0">
            <a:spAutoFit/>
          </a:bodyPr>
          <a:lstStyle/>
          <a:p>
            <a:pPr defTabSz="257175">
              <a:spcAft>
                <a:spcPts val="500"/>
              </a:spcAft>
            </a:pPr>
            <a:r>
              <a:rPr lang="en-GB" sz="1000" b="1" dirty="0">
                <a:solidFill>
                  <a:srgbClr val="DD6D67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Storm overflow</a:t>
            </a:r>
          </a:p>
          <a:p>
            <a:pPr defTabSz="257175">
              <a:spcAft>
                <a:spcPts val="500"/>
              </a:spcAft>
              <a:defRPr/>
            </a:pPr>
            <a: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Yorkshire Water has a target in its 'must do' business plan to deliver 211 improved </a:t>
            </a:r>
            <a:b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storm overflows to spill no more than ten times on average per year to rivers and the sea for </a:t>
            </a:r>
            <a:b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2025-2030, and this will cost  £29 to the average household water bill.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7E5B37-0F48-D6E0-2106-D2FBB1190D58}"/>
              </a:ext>
            </a:extLst>
          </p:cNvPr>
          <p:cNvSpPr/>
          <p:nvPr/>
        </p:nvSpPr>
        <p:spPr>
          <a:xfrm>
            <a:off x="453944" y="2350732"/>
            <a:ext cx="6651430" cy="135096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t" anchorCtr="0">
            <a:spAutoFit/>
          </a:bodyPr>
          <a:lstStyle/>
          <a:p>
            <a:pPr defTabSz="257175">
              <a:spcAft>
                <a:spcPts val="500"/>
              </a:spcAft>
            </a:pPr>
            <a:r>
              <a:rPr lang="en-GB" sz="1000" b="1" dirty="0">
                <a:solidFill>
                  <a:srgbClr val="0186CB"/>
                </a:solidFill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Water Resource Management Plan (WRMP)</a:t>
            </a:r>
          </a:p>
          <a:p>
            <a:pPr defTabSz="257175">
              <a:spcAft>
                <a:spcPts val="500"/>
              </a:spcAft>
            </a:pPr>
            <a: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This plan ensures that future public water supplies are secure and resilient in the face of challenges such population growth and climate change. We have a target to cut current leakage </a:t>
            </a:r>
            <a:b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by 11% and reducing the water used by homes and businesses by 5%. Yorkshire Water has </a:t>
            </a:r>
            <a:b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0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target in its 'must do' business plan to deliver the above WRMP goals for 2025-2030, and this will cost £6 to the average household water bill.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8E058B-936B-F526-02AC-77F2D785A013}"/>
              </a:ext>
            </a:extLst>
          </p:cNvPr>
          <p:cNvSpPr txBox="1"/>
          <p:nvPr/>
        </p:nvSpPr>
        <p:spPr>
          <a:xfrm>
            <a:off x="453942" y="771772"/>
            <a:ext cx="665143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/>
            <a:r>
              <a:rPr lang="en-GB" sz="12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Areas of our Least Cost Plan which we must do that will lead to an increased bill: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D66C51-C70E-821C-08F2-17F1EFF89295}"/>
              </a:ext>
            </a:extLst>
          </p:cNvPr>
          <p:cNvCxnSpPr/>
          <p:nvPr/>
        </p:nvCxnSpPr>
        <p:spPr>
          <a:xfrm>
            <a:off x="425870" y="470523"/>
            <a:ext cx="6679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7042DBE-47C8-B40D-925F-2BF9A1F7A911}"/>
              </a:ext>
            </a:extLst>
          </p:cNvPr>
          <p:cNvSpPr txBox="1"/>
          <p:nvPr/>
        </p:nvSpPr>
        <p:spPr>
          <a:xfrm>
            <a:off x="453944" y="5094975"/>
            <a:ext cx="665143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257175"/>
            <a:r>
              <a:rPr lang="en-GB" sz="12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How our Least Cost Plan will impact the average annual household bill: 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882CD3-6678-E8A4-77E9-7014C12B1050}"/>
              </a:ext>
            </a:extLst>
          </p:cNvPr>
          <p:cNvCxnSpPr/>
          <p:nvPr/>
        </p:nvCxnSpPr>
        <p:spPr>
          <a:xfrm>
            <a:off x="425870" y="4959510"/>
            <a:ext cx="6679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E3B80D3-B409-F421-D82F-E93BBAB05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696" y="9484839"/>
            <a:ext cx="1357924" cy="5156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84E4BD2-4D94-B37B-02EE-F60F25D3D288}"/>
              </a:ext>
            </a:extLst>
          </p:cNvPr>
          <p:cNvSpPr txBox="1"/>
          <p:nvPr/>
        </p:nvSpPr>
        <p:spPr>
          <a:xfrm>
            <a:off x="4305741" y="8265386"/>
            <a:ext cx="68764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latin typeface="Poppins" pitchFamily="2" charset="77"/>
                <a:cs typeface="Poppins" pitchFamily="2" charset="77"/>
              </a:rPr>
              <a:t>Must do  </a:t>
            </a:r>
            <a:br>
              <a:rPr lang="en-US" sz="1000" b="1" dirty="0">
                <a:latin typeface="Poppins" pitchFamily="2" charset="77"/>
                <a:cs typeface="Poppins" pitchFamily="2" charset="77"/>
              </a:rPr>
            </a:br>
            <a:r>
              <a:rPr lang="en-US" sz="1000" b="1" dirty="0">
                <a:latin typeface="Poppins" pitchFamily="2" charset="77"/>
                <a:cs typeface="Poppins" pitchFamily="2" charset="77"/>
              </a:rPr>
              <a:t>plan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2C96F4-DACA-B529-12C8-233D488DA332}"/>
              </a:ext>
            </a:extLst>
          </p:cNvPr>
          <p:cNvSpPr/>
          <p:nvPr/>
        </p:nvSpPr>
        <p:spPr>
          <a:xfrm>
            <a:off x="5130889" y="7814617"/>
            <a:ext cx="818147" cy="317319"/>
          </a:xfrm>
          <a:prstGeom prst="rect">
            <a:avLst/>
          </a:prstGeom>
          <a:solidFill>
            <a:srgbClr val="D9DA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D5F1EC-58E2-89A3-4B15-841C1F8D7CDA}"/>
              </a:ext>
            </a:extLst>
          </p:cNvPr>
          <p:cNvSpPr/>
          <p:nvPr/>
        </p:nvSpPr>
        <p:spPr>
          <a:xfrm>
            <a:off x="5130889" y="8135460"/>
            <a:ext cx="818147" cy="561858"/>
          </a:xfrm>
          <a:prstGeom prst="rect">
            <a:avLst/>
          </a:prstGeom>
          <a:solidFill>
            <a:srgbClr val="018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E0A63A5-EA3D-B794-6038-B03A2158CAE8}"/>
              </a:ext>
            </a:extLst>
          </p:cNvPr>
          <p:cNvSpPr/>
          <p:nvPr/>
        </p:nvSpPr>
        <p:spPr>
          <a:xfrm>
            <a:off x="4311617" y="7960880"/>
            <a:ext cx="195691" cy="195691"/>
          </a:xfrm>
          <a:prstGeom prst="ellipse">
            <a:avLst/>
          </a:prstGeom>
          <a:solidFill>
            <a:srgbClr val="0186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9F8F912-E53E-9BB1-45CE-E64CCFBF9E26}"/>
              </a:ext>
            </a:extLst>
          </p:cNvPr>
          <p:cNvSpPr txBox="1"/>
          <p:nvPr/>
        </p:nvSpPr>
        <p:spPr>
          <a:xfrm>
            <a:off x="6157067" y="8355393"/>
            <a:ext cx="73814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Poppins" pitchFamily="2" charset="77"/>
                <a:cs typeface="Poppins" pitchFamily="2" charset="77"/>
              </a:rPr>
              <a:t>Annual bill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FF63BBD-BD9C-AF32-8FD9-40DAF827FF22}"/>
              </a:ext>
            </a:extLst>
          </p:cNvPr>
          <p:cNvCxnSpPr>
            <a:cxnSpLocks/>
          </p:cNvCxnSpPr>
          <p:nvPr/>
        </p:nvCxnSpPr>
        <p:spPr>
          <a:xfrm flipH="1">
            <a:off x="5564026" y="7984380"/>
            <a:ext cx="537864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4B3D5C-9AEA-BE3C-02ED-C70F9A263723}"/>
              </a:ext>
            </a:extLst>
          </p:cNvPr>
          <p:cNvCxnSpPr/>
          <p:nvPr/>
        </p:nvCxnSpPr>
        <p:spPr>
          <a:xfrm flipH="1" flipV="1">
            <a:off x="5564026" y="8419597"/>
            <a:ext cx="522510" cy="3132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5E0A544-7B5F-9947-D965-6B1E6440762C}"/>
              </a:ext>
            </a:extLst>
          </p:cNvPr>
          <p:cNvSpPr txBox="1"/>
          <p:nvPr/>
        </p:nvSpPr>
        <p:spPr>
          <a:xfrm>
            <a:off x="425871" y="7680097"/>
            <a:ext cx="3578732" cy="2295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0186C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About Inflation: </a:t>
            </a:r>
          </a:p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Water bills change each in year in line with inflation. </a:t>
            </a:r>
          </a:p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Inflation is the increase in prices paid for goods and services </a:t>
            </a:r>
            <a:b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over time. Household incomes also change over time. </a:t>
            </a:r>
          </a:p>
          <a:p>
            <a:pPr marL="108000" marR="0" lvl="0" indent="-10800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If your household income keeps up with inflation (increases at </a:t>
            </a:r>
            <a:b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the same rate), then you are likely to notice little difference in </a:t>
            </a:r>
            <a:b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what you are paying for things. </a:t>
            </a:r>
          </a:p>
          <a:p>
            <a:pPr marL="108000" marR="0" lvl="0" indent="-10800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If inflation increases by a faster rate than your household </a:t>
            </a:r>
            <a:b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income, then you are likely to have less money to go around. </a:t>
            </a:r>
          </a:p>
          <a:p>
            <a:pPr marL="108000" marR="0" lvl="0" indent="-10800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If your household income increases by a faster rate than </a:t>
            </a:r>
            <a:b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inflation, then you are likely to have more money to go around. </a:t>
            </a:r>
          </a:p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The Bank of England aims to keep inflation at 2%, but it has </a:t>
            </a:r>
            <a:b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r>
              <a:rPr kumimoji="0" lang="en-GB" sz="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recently been much higher than this. </a:t>
            </a:r>
          </a:p>
          <a:p>
            <a:pPr marL="0" marR="0" lvl="0" indent="0" algn="l" defTabSz="2571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As well as changing by inflation each year, bills change by an amount </a:t>
            </a:r>
            <a:br>
              <a:rPr kumimoji="0" lang="en-GB" sz="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</a:br>
            <a:r>
              <a:rPr kumimoji="0" lang="en-GB" sz="80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set by Ofwat as part of their price review process every five years. 	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65C4603-2885-D3A5-F4D2-D07DBD910E3C}"/>
              </a:ext>
            </a:extLst>
          </p:cNvPr>
          <p:cNvCxnSpPr/>
          <p:nvPr/>
        </p:nvCxnSpPr>
        <p:spPr>
          <a:xfrm>
            <a:off x="425870" y="10237566"/>
            <a:ext cx="6679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58F1A40-A608-CEAD-6B06-88730EA7113A}"/>
              </a:ext>
            </a:extLst>
          </p:cNvPr>
          <p:cNvSpPr/>
          <p:nvPr/>
        </p:nvSpPr>
        <p:spPr>
          <a:xfrm>
            <a:off x="4112746" y="7683023"/>
            <a:ext cx="2995477" cy="117335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9B318C-1B58-3FF5-753C-B804D1778895}"/>
              </a:ext>
            </a:extLst>
          </p:cNvPr>
          <p:cNvSpPr txBox="1"/>
          <p:nvPr/>
        </p:nvSpPr>
        <p:spPr>
          <a:xfrm>
            <a:off x="6156709" y="7902120"/>
            <a:ext cx="62556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Poppins" pitchFamily="2" charset="77"/>
                <a:cs typeface="Poppins" pitchFamily="2" charset="77"/>
              </a:rPr>
              <a:t>Inflation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BD4EFAA-D40C-235F-A20A-89804F60FA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6577832"/>
              </p:ext>
            </p:extLst>
          </p:nvPr>
        </p:nvGraphicFramePr>
        <p:xfrm>
          <a:off x="453942" y="5429598"/>
          <a:ext cx="6651430" cy="2013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D67393A8-61BF-180A-4B24-0730EAAC674F}"/>
              </a:ext>
            </a:extLst>
          </p:cNvPr>
          <p:cNvSpPr txBox="1"/>
          <p:nvPr/>
        </p:nvSpPr>
        <p:spPr>
          <a:xfrm>
            <a:off x="1876965" y="5400992"/>
            <a:ext cx="80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£447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76D02D-A63E-CC77-1578-AA72EA09803E}"/>
              </a:ext>
            </a:extLst>
          </p:cNvPr>
          <p:cNvSpPr txBox="1"/>
          <p:nvPr/>
        </p:nvSpPr>
        <p:spPr>
          <a:xfrm>
            <a:off x="2628935" y="5400992"/>
            <a:ext cx="80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£475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C8443B-665C-F380-A87E-FB4A2756103D}"/>
              </a:ext>
            </a:extLst>
          </p:cNvPr>
          <p:cNvSpPr txBox="1"/>
          <p:nvPr/>
        </p:nvSpPr>
        <p:spPr>
          <a:xfrm>
            <a:off x="3380905" y="5400992"/>
            <a:ext cx="80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£565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8BB3CA-E85F-EC76-A92D-55913560C5DE}"/>
              </a:ext>
            </a:extLst>
          </p:cNvPr>
          <p:cNvSpPr txBox="1"/>
          <p:nvPr/>
        </p:nvSpPr>
        <p:spPr>
          <a:xfrm>
            <a:off x="4132875" y="5400992"/>
            <a:ext cx="80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£568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9CF64B-9EC6-1B55-4481-AFB9A1AEAEDA}"/>
              </a:ext>
            </a:extLst>
          </p:cNvPr>
          <p:cNvSpPr txBox="1"/>
          <p:nvPr/>
        </p:nvSpPr>
        <p:spPr>
          <a:xfrm>
            <a:off x="4884845" y="5400992"/>
            <a:ext cx="80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£579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897E142-99D2-5343-F441-480AD09F243B}"/>
              </a:ext>
            </a:extLst>
          </p:cNvPr>
          <p:cNvSpPr txBox="1"/>
          <p:nvPr/>
        </p:nvSpPr>
        <p:spPr>
          <a:xfrm>
            <a:off x="5636815" y="5400992"/>
            <a:ext cx="80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£591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A4A941-0177-8507-3DED-26B49EF031DF}"/>
              </a:ext>
            </a:extLst>
          </p:cNvPr>
          <p:cNvSpPr txBox="1"/>
          <p:nvPr/>
        </p:nvSpPr>
        <p:spPr>
          <a:xfrm>
            <a:off x="6388785" y="5400992"/>
            <a:ext cx="80600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£603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A201F72-76EB-7A57-C92A-4DD6A8C24B39}"/>
              </a:ext>
            </a:extLst>
          </p:cNvPr>
          <p:cNvCxnSpPr>
            <a:cxnSpLocks/>
          </p:cNvCxnSpPr>
          <p:nvPr/>
        </p:nvCxnSpPr>
        <p:spPr>
          <a:xfrm>
            <a:off x="3263107" y="5429598"/>
            <a:ext cx="0" cy="2133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4A3AA8D-33D0-D0EE-68F5-E61768E89172}"/>
              </a:ext>
            </a:extLst>
          </p:cNvPr>
          <p:cNvSpPr txBox="1"/>
          <p:nvPr/>
        </p:nvSpPr>
        <p:spPr>
          <a:xfrm>
            <a:off x="453941" y="5400993"/>
            <a:ext cx="970123" cy="5078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defTabSz="257175">
              <a:defRPr sz="1200" b="1">
                <a:solidFill>
                  <a:srgbClr val="121942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GB" sz="1100" dirty="0"/>
              <a:t>Total Bill in £s inc. Inflation</a:t>
            </a:r>
          </a:p>
        </p:txBody>
      </p:sp>
    </p:spTree>
    <p:extLst>
      <p:ext uri="{BB962C8B-B14F-4D97-AF65-F5344CB8AC3E}">
        <p14:creationId xmlns:p14="http://schemas.microsoft.com/office/powerpoint/2010/main" val="414181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E7334913E574FB2BD7B5E1760FF07" ma:contentTypeVersion="14" ma:contentTypeDescription="Create a new document." ma:contentTypeScope="" ma:versionID="25fbe7a5f510624cb40448f5b8b4011b">
  <xsd:schema xmlns:xsd="http://www.w3.org/2001/XMLSchema" xmlns:xs="http://www.w3.org/2001/XMLSchema" xmlns:p="http://schemas.microsoft.com/office/2006/metadata/properties" xmlns:ns2="aec2934e-84d2-480f-b12a-f02a1795ba8e" xmlns:ns3="a5eebde4-f3ec-4afe-9fd4-0e6a161c30a1" targetNamespace="http://schemas.microsoft.com/office/2006/metadata/properties" ma:root="true" ma:fieldsID="5c9af4bb2ee27957cf747eece48b0377" ns2:_="" ns3:_="">
    <xsd:import namespace="aec2934e-84d2-480f-b12a-f02a1795ba8e"/>
    <xsd:import namespace="a5eebde4-f3ec-4afe-9fd4-0e6a161c30a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2934e-84d2-480f-b12a-f02a1795ba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c60a85b-6d2a-4a39-8c39-bf0764a9fc85}" ma:internalName="TaxCatchAll" ma:showField="CatchAllData" ma:web="aec2934e-84d2-480f-b12a-f02a1795ba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ebde4-f3ec-4afe-9fd4-0e6a161c30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f278e36-c164-4658-892f-8adefa22e7b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c2934e-84d2-480f-b12a-f02a1795ba8e" xsi:nil="true"/>
    <lcf76f155ced4ddcb4097134ff3c332f xmlns="a5eebde4-f3ec-4afe-9fd4-0e6a161c30a1">
      <Terms xmlns="http://schemas.microsoft.com/office/infopath/2007/PartnerControls"/>
    </lcf76f155ced4ddcb4097134ff3c332f>
    <SharedWithUsers xmlns="aec2934e-84d2-480f-b12a-f02a1795ba8e">
      <UserInfo>
        <DisplayName/>
        <AccountId xsi:nil="true"/>
        <AccountType/>
      </UserInfo>
    </SharedWithUsers>
    <MediaLengthInSeconds xmlns="a5eebde4-f3ec-4afe-9fd4-0e6a161c30a1" xsi:nil="true"/>
  </documentManagement>
</p:properties>
</file>

<file path=customXml/itemProps1.xml><?xml version="1.0" encoding="utf-8"?>
<ds:datastoreItem xmlns:ds="http://schemas.openxmlformats.org/officeDocument/2006/customXml" ds:itemID="{66BF7FEC-9B7B-4F27-8F9F-4806B8728AED}"/>
</file>

<file path=customXml/itemProps2.xml><?xml version="1.0" encoding="utf-8"?>
<ds:datastoreItem xmlns:ds="http://schemas.openxmlformats.org/officeDocument/2006/customXml" ds:itemID="{D7081DC8-AC03-49FC-8980-2F69AC1BB691}"/>
</file>

<file path=customXml/itemProps3.xml><?xml version="1.0" encoding="utf-8"?>
<ds:datastoreItem xmlns:ds="http://schemas.openxmlformats.org/officeDocument/2006/customXml" ds:itemID="{299F6451-7225-4AA3-9796-2A19ACE52F6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970</Words>
  <Application>Microsoft Office PowerPoint</Application>
  <PresentationFormat>Custom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Skupien</dc:creator>
  <cp:lastModifiedBy>Emma Lay</cp:lastModifiedBy>
  <cp:revision>18</cp:revision>
  <dcterms:created xsi:type="dcterms:W3CDTF">2023-04-06T17:55:03Z</dcterms:created>
  <dcterms:modified xsi:type="dcterms:W3CDTF">2023-05-23T10:06:19Z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dfc70-0289-4bbf-a1df-2e48919102f8_Enabled">
    <vt:lpwstr>true</vt:lpwstr>
  </property>
  <property fmtid="{D5CDD505-2E9C-101B-9397-08002B2CF9AE}" pid="3" name="MSIP_Label_d04dfc70-0289-4bbf-a1df-2e48919102f8_SetDate">
    <vt:lpwstr>2023-04-28T15:39:12Z</vt:lpwstr>
  </property>
  <property fmtid="{D5CDD505-2E9C-101B-9397-08002B2CF9AE}" pid="4" name="MSIP_Label_d04dfc70-0289-4bbf-a1df-2e48919102f8_Method">
    <vt:lpwstr>Privileged</vt:lpwstr>
  </property>
  <property fmtid="{D5CDD505-2E9C-101B-9397-08002B2CF9AE}" pid="5" name="MSIP_Label_d04dfc70-0289-4bbf-a1df-2e48919102f8_Name">
    <vt:lpwstr>Private2</vt:lpwstr>
  </property>
  <property fmtid="{D5CDD505-2E9C-101B-9397-08002B2CF9AE}" pid="6" name="MSIP_Label_d04dfc70-0289-4bbf-a1df-2e48919102f8_SiteId">
    <vt:lpwstr>92ebd22d-0a9c-4516-a68f-ba966853a8f3</vt:lpwstr>
  </property>
  <property fmtid="{D5CDD505-2E9C-101B-9397-08002B2CF9AE}" pid="7" name="MSIP_Label_d04dfc70-0289-4bbf-a1df-2e48919102f8_ActionId">
    <vt:lpwstr>2a46b4dc-658a-4a37-8046-6e64c1818f74</vt:lpwstr>
  </property>
  <property fmtid="{D5CDD505-2E9C-101B-9397-08002B2CF9AE}" pid="8" name="MSIP_Label_d04dfc70-0289-4bbf-a1df-2e48919102f8_ContentBits">
    <vt:lpwstr>0</vt:lpwstr>
  </property>
  <property fmtid="{D5CDD505-2E9C-101B-9397-08002B2CF9AE}" pid="9" name="ContentTypeId">
    <vt:lpwstr>0x010100669E7334913E574FB2BD7B5E1760FF07</vt:lpwstr>
  </property>
  <property fmtid="{D5CDD505-2E9C-101B-9397-08002B2CF9AE}" pid="10" name="Order">
    <vt:r8>3694100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_SourceUrl">
    <vt:lpwstr/>
  </property>
  <property fmtid="{D5CDD505-2E9C-101B-9397-08002B2CF9AE}" pid="14" name="_SharedFileIndex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MediaServiceImageTags">
    <vt:lpwstr/>
  </property>
</Properties>
</file>