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54" r:id="rId4"/>
    <p:sldId id="311" r:id="rId5"/>
    <p:sldId id="355" r:id="rId6"/>
    <p:sldId id="312" r:id="rId7"/>
    <p:sldId id="352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F9C13E-6F10-2304-32CE-88B9D8702C67}" name="Donna Hildreth" initials="DH" userId="S::hildretd@yw.co.uk::b808cbb9-75da-4ac8-b983-fc8cf7f174bf" providerId="AD"/>
  <p188:author id="{C2815EAB-36C1-15BD-AE3E-29D569CEDBFE}" name="Lisa Ollerenshaw" initials="LO" userId="1c4b9f5debac0c9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9BB7-BC95-4BB3-BF92-CD35C062F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26AC9-FA7E-45E3-A5DB-A6D55B075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E530-387D-40D8-8E43-ACCF0ABC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2EF27-6492-4456-9CF8-63DAD128F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3C1D-8B38-4AAA-828F-A2A00807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83CC0-C7FA-41A9-9864-9A8C6ED97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A8714-5349-47C2-ABA2-D85B76ECA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E036-7991-4492-9905-3639264A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584CE-FBEE-45F8-A1D0-388581ED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EAF8-07D8-412C-891C-4428380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9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59161-1094-45C2-87B5-C7E4ABF1C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3A8AA-69AB-4ABE-9EB6-578C25B47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F225-5A99-4BF1-B3A7-E4D741E6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AE9CF-0311-4E30-B5E5-5EDD604C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D6869-79CC-4549-A9B5-94CA633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E61D-AE78-4F35-B80C-C89FA067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2664-03B2-4A3C-B79E-D0A87AC59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CD110-226C-46A4-97B2-ADBCF5E5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46796-EAD8-4E55-A0F7-8A05923A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D4B41-192A-4C25-BB5E-73FF6BD2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CE4D-3FCD-4C8A-B131-0BAF227E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0005A-56E0-4619-A74A-996A9F5F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9510B-4B9B-473C-ADF4-15D8E829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74A7A-1BE3-4125-BF98-B71B23D3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40EA-65D1-45E4-AEFE-42FFA68B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4EB6-67EE-451F-B9CD-17C0A2AE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74F68-DBDE-4DA2-A088-ED24CCAF0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90C04-32D7-4EBB-809A-58B06AA5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FE45-14AB-486B-9BE6-F5B352A3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89837-57E9-44CB-A660-3B48EA22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98B9-4685-4635-AA9A-BF7941F3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6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7F04-AB53-4134-B483-A24BD244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FE3BC-8801-4C2D-8632-03DF8C579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44F3E-2C2C-45C6-9A8F-F4E0D40B9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CCAD4-EFE5-40DD-8E88-B6093EA2D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A3C9A-4789-4FCA-9FDF-ED2B47A17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6518E-C5D3-436B-B2C4-B2FC7256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E0ADE-F53F-4265-BAD1-5A06E4ED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4EFC9-FFDC-4D75-A31B-98A230D2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69E3-38F2-4AD8-89E8-7D62C097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DC8FE-379E-4B60-A6D5-9FF562B6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27B36-C32A-4138-8522-1CB088CE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219C0-25D2-4877-8496-38D88A95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8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781BD-26DA-451C-AB03-1D0F5A56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31DA0-74AD-4D2D-AC5C-D2F3F549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01EF2-749C-49D9-A346-D2CC4735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27AC-D5EC-496F-9BF4-5A4E386F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D8CA3-EEA4-43B3-B01D-7F5F0397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16F5D-5027-4EC3-9B0D-E60BDA1C9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24AFB-96E0-48E9-A6E9-F51B9DD7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FBCE0-556C-483C-A664-8A794408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B24D-51A1-4DA5-A631-7DF04DA6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43D5-3BE8-4E87-B1B4-680A1C41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A596A-B1F1-4D15-99DC-B8EB171A3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AA54F-0580-4B75-BB18-E5082F22F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2D409-6BFF-4B8B-A74E-F7CD2961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23AE5-40E8-494C-A493-DAC8695E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79FB7-87DB-4C90-AFA4-42DD0BBD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4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2D2D9-8B3F-4EBC-95C4-F9F65E9F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0029B-07D7-4BFD-AB4D-76B7498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5A1A-CF4F-4C28-BD8F-7B7652FCC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2C4FE-73DF-478B-AB02-D35E08862457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5CE68-928A-44C0-95D2-2C2672D8D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BF455-2A64-4F1D-B818-88C89AC7A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AC400-42F9-4930-AF44-B4C9200E6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1049A4D-F686-4614-AE4C-B8C908FB0E80}"/>
              </a:ext>
            </a:extLst>
          </p:cNvPr>
          <p:cNvGrpSpPr/>
          <p:nvPr/>
        </p:nvGrpSpPr>
        <p:grpSpPr>
          <a:xfrm>
            <a:off x="2211634" y="90700"/>
            <a:ext cx="8189961" cy="6428746"/>
            <a:chOff x="1985953" y="59922"/>
            <a:chExt cx="8220094" cy="679807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A2FFA4-247A-4282-91B4-02C4740D6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5953" y="59922"/>
              <a:ext cx="8220094" cy="30958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9150FA-BE2F-456B-84E4-622E03BD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5953" y="3155766"/>
              <a:ext cx="8220094" cy="370223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9A959F4-86D9-4973-99C5-9CF8077C312D}"/>
              </a:ext>
            </a:extLst>
          </p:cNvPr>
          <p:cNvSpPr txBox="1"/>
          <p:nvPr/>
        </p:nvSpPr>
        <p:spPr>
          <a:xfrm>
            <a:off x="10488058" y="59922"/>
            <a:ext cx="150618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AF7AD-0D80-4E57-BA80-9C48F46DDD26}"/>
              </a:ext>
            </a:extLst>
          </p:cNvPr>
          <p:cNvSpPr txBox="1"/>
          <p:nvPr/>
        </p:nvSpPr>
        <p:spPr>
          <a:xfrm>
            <a:off x="-24876" y="90700"/>
            <a:ext cx="22365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Pipe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169917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AB7D5-57BD-4120-94EF-8E6FE4D5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804496"/>
            <a:ext cx="11403016" cy="52490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E4B4F-420D-4A98-8ACA-264706C79053}"/>
              </a:ext>
            </a:extLst>
          </p:cNvPr>
          <p:cNvSpPr txBox="1"/>
          <p:nvPr/>
        </p:nvSpPr>
        <p:spPr>
          <a:xfrm>
            <a:off x="10604899" y="98873"/>
            <a:ext cx="155908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E0FD3-B2E3-44F2-A33D-EE484169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804496"/>
            <a:ext cx="11403016" cy="52490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BC49247-8B24-4F7B-BBF9-38D02A08533C}"/>
              </a:ext>
            </a:extLst>
          </p:cNvPr>
          <p:cNvSpPr/>
          <p:nvPr/>
        </p:nvSpPr>
        <p:spPr>
          <a:xfrm>
            <a:off x="7744858" y="4924540"/>
            <a:ext cx="4052650" cy="11289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A4DC30-12B8-4F8C-BD92-446DE5DD936C}"/>
              </a:ext>
            </a:extLst>
          </p:cNvPr>
          <p:cNvSpPr/>
          <p:nvPr/>
        </p:nvSpPr>
        <p:spPr>
          <a:xfrm>
            <a:off x="394492" y="5155892"/>
            <a:ext cx="3527513" cy="8976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2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5E4B4F-420D-4A98-8ACA-264706C79053}"/>
              </a:ext>
            </a:extLst>
          </p:cNvPr>
          <p:cNvSpPr txBox="1"/>
          <p:nvPr/>
        </p:nvSpPr>
        <p:spPr>
          <a:xfrm>
            <a:off x="10519106" y="77128"/>
            <a:ext cx="16728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4a </a:t>
            </a:r>
          </a:p>
        </p:txBody>
      </p:sp>
      <p:pic>
        <p:nvPicPr>
          <p:cNvPr id="7" name="Picture 2" descr="F:\PR14\Research\Stage 1 Research - priorities\Visuals For Focus Groups\flooded_room01.jpg">
            <a:extLst>
              <a:ext uri="{FF2B5EF4-FFF2-40B4-BE49-F238E27FC236}">
                <a16:creationId xmlns:a16="http://schemas.microsoft.com/office/drawing/2014/main" id="{52F88F84-5A49-4334-AD59-F67B59E3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9859" y="3454251"/>
            <a:ext cx="8335419" cy="301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PR14\Research\Stage 1 Research - priorities\Visuals For Focus Groups\flooded_room05.jpg">
            <a:extLst>
              <a:ext uri="{FF2B5EF4-FFF2-40B4-BE49-F238E27FC236}">
                <a16:creationId xmlns:a16="http://schemas.microsoft.com/office/drawing/2014/main" id="{DBF00B38-5226-4542-831C-F43929869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9762" y="591473"/>
            <a:ext cx="3705516" cy="27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F:\PR14\Research\Stage 1 Research - priorities\Visuals For Focus Groups\flooded_room06.jpg">
            <a:extLst>
              <a:ext uri="{FF2B5EF4-FFF2-40B4-BE49-F238E27FC236}">
                <a16:creationId xmlns:a16="http://schemas.microsoft.com/office/drawing/2014/main" id="{1B6D820E-EBD4-4773-8244-A575FA431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175" y="802681"/>
            <a:ext cx="3227385" cy="242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:\PR14\Research\Stage 1 Research - priorities\Visuals For Focus Groups\flooded_room07.jpg">
            <a:extLst>
              <a:ext uri="{FF2B5EF4-FFF2-40B4-BE49-F238E27FC236}">
                <a16:creationId xmlns:a16="http://schemas.microsoft.com/office/drawing/2014/main" id="{800D0ABB-FF1D-4142-9C70-3ADF5423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2239" y="802681"/>
            <a:ext cx="3311058" cy="248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Users\Lisa\Downloads\_Toilet001.jpg">
            <a:extLst>
              <a:ext uri="{FF2B5EF4-FFF2-40B4-BE49-F238E27FC236}">
                <a16:creationId xmlns:a16="http://schemas.microsoft.com/office/drawing/2014/main" id="{4A03859E-A292-49B4-9D6F-C00D8BE3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449" y="3873516"/>
            <a:ext cx="2629721" cy="19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C4449232-7D8D-4B57-ABB8-0DA25366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" y="48431"/>
            <a:ext cx="10576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Flooding inside of properties (potentially outside as well)</a:t>
            </a:r>
          </a:p>
        </p:txBody>
      </p:sp>
    </p:spTree>
    <p:extLst>
      <p:ext uri="{BB962C8B-B14F-4D97-AF65-F5344CB8AC3E}">
        <p14:creationId xmlns:p14="http://schemas.microsoft.com/office/powerpoint/2010/main" val="386157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8314" y="470058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38313" y="4714876"/>
            <a:ext cx="4000500" cy="194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3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family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Restricted wastewater services – water cannot go down the drains (cannot flush toilet, or let water down sinks, or use shower/bath/washing machine)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Portable toilet provided in the garden 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Lasted for 1 week – no damage to carpets or furniture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Not experienced this before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4564" y="41433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24563" y="428626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4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Business - office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office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 day before the levels reduced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Business closed for 3 months whilst office is allowed to dry and be repaired; some staff do not work or get paid during this period.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Experienced this before – around 10 years ago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8314" y="2557464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38313" y="2571751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2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Care home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downstairs living areas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summer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 day before the levels reduced, leaving carpets and furniture damaged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Home needed to be vacated for 3 months to be allowed to dry and be repaired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Not experienced this before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8314" y="41433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38313" y="428626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1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family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downstairs living areas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following period of heavy rain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several hours before the levels reduced, leaving carpets and furniture damaged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 needed to be vacated for 2 months to be allowed to dry and be repaired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Has experienced this before – around 5 years ago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4564" y="470058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24563" y="4714876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6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School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classroom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summer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1-2 days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School closed whilst classrooms are allowed to dry and be repaired; children need to go to alternative schools for 2 months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Not experienced this before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4564" y="2557464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24563" y="2571751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5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one person has a disability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garage and basement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following period of heavy rain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1-2 days before the levels reduced, leaving carpets and furniture damaged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 does not need to be vacated whilst building is left to dry and damage repaired 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Occurs regularly – at least once a 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C91BC-06F7-4DE4-920F-110F3AB43647}"/>
              </a:ext>
            </a:extLst>
          </p:cNvPr>
          <p:cNvSpPr txBox="1"/>
          <p:nvPr/>
        </p:nvSpPr>
        <p:spPr>
          <a:xfrm>
            <a:off x="10509488" y="142940"/>
            <a:ext cx="168251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4b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5E4B4F-420D-4A98-8ACA-264706C79053}"/>
              </a:ext>
            </a:extLst>
          </p:cNvPr>
          <p:cNvSpPr txBox="1"/>
          <p:nvPr/>
        </p:nvSpPr>
        <p:spPr>
          <a:xfrm>
            <a:off x="10519106" y="107492"/>
            <a:ext cx="16728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5a </a:t>
            </a:r>
          </a:p>
        </p:txBody>
      </p:sp>
      <p:pic>
        <p:nvPicPr>
          <p:cNvPr id="7" name="Picture 5" descr="F:\PR14\Research\Stage 1 Research - priorities\Visuals For Focus Groups\External sewer flooding.jpg">
            <a:extLst>
              <a:ext uri="{FF2B5EF4-FFF2-40B4-BE49-F238E27FC236}">
                <a16:creationId xmlns:a16="http://schemas.microsoft.com/office/drawing/2014/main" id="{633EF439-0996-43A8-95CF-82A9A63A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896" y="900808"/>
            <a:ext cx="4210084" cy="315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urst06.jpg">
            <a:extLst>
              <a:ext uri="{FF2B5EF4-FFF2-40B4-BE49-F238E27FC236}">
                <a16:creationId xmlns:a16="http://schemas.microsoft.com/office/drawing/2014/main" id="{58F8FA3C-D93F-4D2C-9286-76792C246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554" y="710926"/>
            <a:ext cx="4107398" cy="308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plymouthherald.co.uk/images/localworld/ugc-images/276351/binaries/SWNS_FLOOD_DEVON_1.jpg">
            <a:extLst>
              <a:ext uri="{FF2B5EF4-FFF2-40B4-BE49-F238E27FC236}">
                <a16:creationId xmlns:a16="http://schemas.microsoft.com/office/drawing/2014/main" id="{AFE4D6BA-F79C-43A1-8278-31AFEF92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896" y="4198970"/>
            <a:ext cx="3978769" cy="260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matt4">
            <a:extLst>
              <a:ext uri="{FF2B5EF4-FFF2-40B4-BE49-F238E27FC236}">
                <a16:creationId xmlns:a16="http://schemas.microsoft.com/office/drawing/2014/main" id="{62F37472-AE06-4EF8-9DD3-89A04218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6554" y="3890348"/>
            <a:ext cx="4409696" cy="296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LISA.ICS-LISA-DELL\Downloads\Images - flooding\shutterstock_3669648.jpg">
            <a:extLst>
              <a:ext uri="{FF2B5EF4-FFF2-40B4-BE49-F238E27FC236}">
                <a16:creationId xmlns:a16="http://schemas.microsoft.com/office/drawing/2014/main" id="{3652B51C-6814-483C-A04F-94FBA6301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4856" y="1938582"/>
            <a:ext cx="2257482" cy="370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A0BA9073-185B-4BFC-906C-915C894C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0" y="237372"/>
            <a:ext cx="6335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Flooding of outside / external areas</a:t>
            </a:r>
          </a:p>
        </p:txBody>
      </p:sp>
    </p:spTree>
    <p:extLst>
      <p:ext uri="{BB962C8B-B14F-4D97-AF65-F5344CB8AC3E}">
        <p14:creationId xmlns:p14="http://schemas.microsoft.com/office/powerpoint/2010/main" val="260384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8314" y="470058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38313" y="4714876"/>
            <a:ext cx="40005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3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family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street and pavement outside the house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Still had full access to the house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 day before the levels reduced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Has experienced this before – around 5 years ago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4564" y="41433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24563" y="428626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4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Retail shop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outside the shop, preventing access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Experienced this before – around 10 years ago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 day before the levels reduced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Retail shop closed for 2 days until flood recedes and grounds cleaned up; some staff do not work or get paid during this period.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8314" y="2557464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38313" y="2571751"/>
            <a:ext cx="4000500" cy="198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2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Park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a public park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Prevents access to the park, including children play areas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summer following period of heavy rain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1 week, leaving the park damaged and needing clean up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Has experienced this before – around 2 years ago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38314" y="41433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38313" y="428626"/>
            <a:ext cx="4143373" cy="1984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1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family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garden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Prevented access to parts of the garden, but could still enter the house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following period of heavy rain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several hours before levels reduced, leaving plants and garden with minor damage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Has experienced this before – around 5 years ago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4564" y="4700589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24563" y="4714876"/>
            <a:ext cx="4000500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6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Farm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in the fields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summer as a result of a sewer blockage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Not experienced this before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for 1-2 days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Farm crops are destroyed as not safe for human consumption.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24564" y="2557464"/>
            <a:ext cx="4143375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24563" y="2571751"/>
            <a:ext cx="4000500" cy="176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GB" sz="1200" u="sng" dirty="0">
                <a:latin typeface="Trebuchet MS" pitchFamily="34" charset="0"/>
              </a:rPr>
              <a:t>Scenario 5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Household – one person has a disability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Sewer flooding across the whole garden, prevents access to the house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Occurred in winter following period of heavy rain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Occurs regularly – at least once a year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GB" sz="1200" dirty="0">
                <a:latin typeface="Trebuchet MS" pitchFamily="34" charset="0"/>
              </a:rPr>
              <a:t>Flooding lasted 3 days before levels reduced, leaving damaged plants and garden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383ED-40FF-4313-B62B-4BAB166A44A4}"/>
              </a:ext>
            </a:extLst>
          </p:cNvPr>
          <p:cNvSpPr txBox="1"/>
          <p:nvPr/>
        </p:nvSpPr>
        <p:spPr>
          <a:xfrm>
            <a:off x="10509488" y="59294"/>
            <a:ext cx="168251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SHOWCARD 5b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493C-C39D-4E18-8223-1605A7D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7</a:t>
            </a:fld>
            <a:endParaRPr lang="en-GB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A225BF54-F8C9-4BE4-9D83-D9582217D276}"/>
              </a:ext>
            </a:extLst>
          </p:cNvPr>
          <p:cNvSpPr txBox="1">
            <a:spLocks/>
          </p:cNvSpPr>
          <p:nvPr/>
        </p:nvSpPr>
        <p:spPr>
          <a:xfrm>
            <a:off x="177209" y="-59368"/>
            <a:ext cx="10057462" cy="1031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YW’s planning objectives are as follows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AF3E456-34D7-4C8E-BBAF-47EA8D47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3739" y="237486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Trebuchet MS" pitchFamily="34" charset="0"/>
                <a:cs typeface="Arial" charset="0"/>
              </a:rPr>
              <a:t>Showcard 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53D800-D7A1-4B38-8FF1-1CB4C4AC8FCE}"/>
              </a:ext>
            </a:extLst>
          </p:cNvPr>
          <p:cNvGrpSpPr/>
          <p:nvPr/>
        </p:nvGrpSpPr>
        <p:grpSpPr>
          <a:xfrm>
            <a:off x="271802" y="2163224"/>
            <a:ext cx="11373660" cy="2782674"/>
            <a:chOff x="271802" y="2163224"/>
            <a:chExt cx="11373660" cy="27826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1059B7-7774-4A36-94FE-7BFF3C4110ED}"/>
                </a:ext>
              </a:extLst>
            </p:cNvPr>
            <p:cNvSpPr/>
            <p:nvPr/>
          </p:nvSpPr>
          <p:spPr>
            <a:xfrm>
              <a:off x="271802" y="2163224"/>
              <a:ext cx="11373660" cy="1029722"/>
            </a:xfrm>
            <a:prstGeom prst="rect">
              <a:avLst/>
            </a:prstGeom>
            <a:solidFill>
              <a:srgbClr val="D1EB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b="1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 take care of customers waste water and protect customers and the environment from sewer flooding.</a:t>
              </a:r>
              <a:endParaRPr lang="en-GB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B74A8B-CC66-4B29-A97F-EDF15159CE7F}"/>
                </a:ext>
              </a:extLst>
            </p:cNvPr>
            <p:cNvSpPr/>
            <p:nvPr/>
          </p:nvSpPr>
          <p:spPr>
            <a:xfrm>
              <a:off x="271803" y="3770222"/>
              <a:ext cx="11373659" cy="1175676"/>
            </a:xfrm>
            <a:prstGeom prst="rect">
              <a:avLst/>
            </a:prstGeom>
            <a:solidFill>
              <a:srgbClr val="EFF8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solidFill>
                    <a:schemeClr val="tx1"/>
                  </a:solidFill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 protect and improve the water environment</a:t>
              </a:r>
              <a:endParaRPr lang="en-GB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39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1493C-C39D-4E18-8223-1605A7D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5CA2-6110-4863-9606-C68117221F89}" type="slidenum">
              <a:rPr lang="en-GB" smtClean="0"/>
              <a:t>8</a:t>
            </a:fld>
            <a:endParaRPr lang="en-GB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A225BF54-F8C9-4BE4-9D83-D9582217D276}"/>
              </a:ext>
            </a:extLst>
          </p:cNvPr>
          <p:cNvSpPr txBox="1">
            <a:spLocks/>
          </p:cNvSpPr>
          <p:nvPr/>
        </p:nvSpPr>
        <p:spPr>
          <a:xfrm>
            <a:off x="177209" y="181642"/>
            <a:ext cx="10515600" cy="632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1"/>
                </a:solidFill>
              </a:rPr>
              <a:t>DWMP Measures</a:t>
            </a:r>
            <a:endParaRPr lang="en-US" sz="2400" b="1" strike="sngStrike" dirty="0">
              <a:solidFill>
                <a:schemeClr val="accent1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AF3E456-34D7-4C8E-BBAF-47EA8D47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443" y="128712"/>
            <a:ext cx="142671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+mj-lt"/>
                <a:cs typeface="Arial" charset="0"/>
              </a:rPr>
              <a:t>Showcard 7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C3838BE-434C-2845-9A9D-31C74C46A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08720"/>
              </p:ext>
            </p:extLst>
          </p:nvPr>
        </p:nvGraphicFramePr>
        <p:xfrm>
          <a:off x="349321" y="1515460"/>
          <a:ext cx="11560534" cy="322814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919677">
                  <a:extLst>
                    <a:ext uri="{9D8B030D-6E8A-4147-A177-3AD203B41FA5}">
                      <a16:colId xmlns:a16="http://schemas.microsoft.com/office/drawing/2014/main" val="487974539"/>
                    </a:ext>
                  </a:extLst>
                </a:gridCol>
                <a:gridCol w="10640857">
                  <a:extLst>
                    <a:ext uri="{9D8B030D-6E8A-4147-A177-3AD203B41FA5}">
                      <a16:colId xmlns:a16="http://schemas.microsoft.com/office/drawing/2014/main" val="2716635130"/>
                    </a:ext>
                  </a:extLst>
                </a:gridCol>
              </a:tblGrid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u="none" strike="noStrike" cap="none" spc="60">
                          <a:effectLst/>
                        </a:rPr>
                        <a:t> </a:t>
                      </a:r>
                      <a:endParaRPr lang="en-GB" sz="1400" b="0" i="0" u="none" strike="noStrike" cap="none" spc="6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114" marR="87114" marT="77668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u="none" strike="noStrike" cap="none" spc="60" dirty="0">
                          <a:effectLst/>
                          <a:latin typeface="Century Gothic" panose="020B0502020202020204" pitchFamily="34" charset="0"/>
                        </a:rPr>
                        <a:t>DWMP Measures</a:t>
                      </a:r>
                      <a:endParaRPr lang="en-GB" sz="1800" b="0" i="0" u="none" strike="noStrike" cap="none" spc="6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1412578201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Minimising risk of internal flooding of properties due to incapacity of sewers.</a:t>
                      </a: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124590714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Minimising risk of external flooding of areas of land due to incapacity of sewers.</a:t>
                      </a: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3532833310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Improving resilience of the waste water and drainage system to extreme events</a:t>
                      </a: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1593844319"/>
                  </a:ext>
                </a:extLst>
              </a:tr>
              <a:tr h="4795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>
                            <a:lumMod val="7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Improving the condition of the sewers e.g. by predicting blockages and / or collapses along the network.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3229007943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Monitoring and improving wastewater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flow &amp;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quality compliance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to ensure discharges to river/sea meet allowed standards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4091379968"/>
                  </a:ext>
                </a:extLst>
              </a:tr>
              <a:tr h="38739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</a:t>
                      </a:r>
                    </a:p>
                  </a:txBody>
                  <a:tcPr marL="87114" marR="87114" marT="77668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Monitoring and improving Storm Overflows on how they are operating and the effect this may have on the river water/sea water they are entering.</a:t>
                      </a:r>
                      <a:endParaRPr lang="en-GB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114" marR="87114" marT="77668" marB="0" anchor="ctr"/>
                </a:tc>
                <a:extLst>
                  <a:ext uri="{0D108BD9-81ED-4DB2-BD59-A6C34878D82A}">
                    <a16:rowId xmlns:a16="http://schemas.microsoft.com/office/drawing/2014/main" val="524887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0818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8"/>
  <p:tag name="ARS_SLIDE_PARTICIPANTNUM" val="8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E7334913E574FB2BD7B5E1760FF07" ma:contentTypeVersion="14" ma:contentTypeDescription="Create a new document." ma:contentTypeScope="" ma:versionID="25fbe7a5f510624cb40448f5b8b4011b">
  <xsd:schema xmlns:xsd="http://www.w3.org/2001/XMLSchema" xmlns:xs="http://www.w3.org/2001/XMLSchema" xmlns:p="http://schemas.microsoft.com/office/2006/metadata/properties" xmlns:ns2="aec2934e-84d2-480f-b12a-f02a1795ba8e" xmlns:ns3="a5eebde4-f3ec-4afe-9fd4-0e6a161c30a1" targetNamespace="http://schemas.microsoft.com/office/2006/metadata/properties" ma:root="true" ma:fieldsID="5c9af4bb2ee27957cf747eece48b0377" ns2:_="" ns3:_="">
    <xsd:import namespace="aec2934e-84d2-480f-b12a-f02a1795ba8e"/>
    <xsd:import namespace="a5eebde4-f3ec-4afe-9fd4-0e6a161c30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2934e-84d2-480f-b12a-f02a1795ba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0a85b-6d2a-4a39-8c39-bf0764a9fc85}" ma:internalName="TaxCatchAll" ma:showField="CatchAllData" ma:web="aec2934e-84d2-480f-b12a-f02a1795b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ebde4-f3ec-4afe-9fd4-0e6a161c3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278e36-c164-4658-892f-8adefa22e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c2934e-84d2-480f-b12a-f02a1795ba8e" xsi:nil="true"/>
    <lcf76f155ced4ddcb4097134ff3c332f xmlns="a5eebde4-f3ec-4afe-9fd4-0e6a161c30a1">
      <Terms xmlns="http://schemas.microsoft.com/office/infopath/2007/PartnerControls"/>
    </lcf76f155ced4ddcb4097134ff3c332f>
    <SharedWithUsers xmlns="aec2934e-84d2-480f-b12a-f02a1795ba8e">
      <UserInfo>
        <DisplayName/>
        <AccountId xsi:nil="true"/>
        <AccountType/>
      </UserInfo>
    </SharedWithUsers>
    <MediaLengthInSeconds xmlns="a5eebde4-f3ec-4afe-9fd4-0e6a161c30a1" xsi:nil="true"/>
  </documentManagement>
</p:properties>
</file>

<file path=customXml/itemProps1.xml><?xml version="1.0" encoding="utf-8"?>
<ds:datastoreItem xmlns:ds="http://schemas.openxmlformats.org/officeDocument/2006/customXml" ds:itemID="{D31FFDFF-50EA-496F-A567-181EAA647220}"/>
</file>

<file path=customXml/itemProps2.xml><?xml version="1.0" encoding="utf-8"?>
<ds:datastoreItem xmlns:ds="http://schemas.openxmlformats.org/officeDocument/2006/customXml" ds:itemID="{FB94CB84-8A02-4423-B2D3-E87DB39AF88E}"/>
</file>

<file path=customXml/itemProps3.xml><?xml version="1.0" encoding="utf-8"?>
<ds:datastoreItem xmlns:ds="http://schemas.openxmlformats.org/officeDocument/2006/customXml" ds:itemID="{C0814C83-E740-4A4C-A0C6-DDECC941ACBC}"/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839</Words>
  <Application>Microsoft Office PowerPoint</Application>
  <PresentationFormat>Widescreen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Ollerenshaw</dc:creator>
  <cp:lastModifiedBy>Lisa Ollerenshaw</cp:lastModifiedBy>
  <cp:revision>19</cp:revision>
  <dcterms:created xsi:type="dcterms:W3CDTF">2022-02-02T10:02:02Z</dcterms:created>
  <dcterms:modified xsi:type="dcterms:W3CDTF">2022-02-14T16:27:52Z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dfc70-0289-4bbf-a1df-2e48919102f8_Enabled">
    <vt:lpwstr>True</vt:lpwstr>
  </property>
  <property fmtid="{D5CDD505-2E9C-101B-9397-08002B2CF9AE}" pid="3" name="MSIP_Label_d04dfc70-0289-4bbf-a1df-2e48919102f8_SiteId">
    <vt:lpwstr>92ebd22d-0a9c-4516-a68f-ba966853a8f3</vt:lpwstr>
  </property>
  <property fmtid="{D5CDD505-2E9C-101B-9397-08002B2CF9AE}" pid="4" name="MSIP_Label_d04dfc70-0289-4bbf-a1df-2e48919102f8_Owner">
    <vt:lpwstr>hildretd@yw.co.uk</vt:lpwstr>
  </property>
  <property fmtid="{D5CDD505-2E9C-101B-9397-08002B2CF9AE}" pid="5" name="MSIP_Label_d04dfc70-0289-4bbf-a1df-2e48919102f8_SetDate">
    <vt:lpwstr>2022-02-03T13:04:57.7787134Z</vt:lpwstr>
  </property>
  <property fmtid="{D5CDD505-2E9C-101B-9397-08002B2CF9AE}" pid="6" name="MSIP_Label_d04dfc70-0289-4bbf-a1df-2e48919102f8_Name">
    <vt:lpwstr>Private</vt:lpwstr>
  </property>
  <property fmtid="{D5CDD505-2E9C-101B-9397-08002B2CF9AE}" pid="7" name="MSIP_Label_d04dfc70-0289-4bbf-a1df-2e48919102f8_Application">
    <vt:lpwstr>Microsoft Azure Information Protection</vt:lpwstr>
  </property>
  <property fmtid="{D5CDD505-2E9C-101B-9397-08002B2CF9AE}" pid="8" name="MSIP_Label_d04dfc70-0289-4bbf-a1df-2e48919102f8_ActionId">
    <vt:lpwstr>bf147445-6cfd-45eb-b2b8-0922eddb851c</vt:lpwstr>
  </property>
  <property fmtid="{D5CDD505-2E9C-101B-9397-08002B2CF9AE}" pid="9" name="MSIP_Label_d04dfc70-0289-4bbf-a1df-2e48919102f8_Extended_MSFT_Method">
    <vt:lpwstr>Manual</vt:lpwstr>
  </property>
  <property fmtid="{D5CDD505-2E9C-101B-9397-08002B2CF9AE}" pid="10" name="Sensitivity">
    <vt:lpwstr>Private</vt:lpwstr>
  </property>
  <property fmtid="{D5CDD505-2E9C-101B-9397-08002B2CF9AE}" pid="11" name="ContentTypeId">
    <vt:lpwstr>0x010100669E7334913E574FB2BD7B5E1760FF07</vt:lpwstr>
  </property>
  <property fmtid="{D5CDD505-2E9C-101B-9397-08002B2CF9AE}" pid="12" name="Order">
    <vt:r8>3705700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_SourceUrl">
    <vt:lpwstr/>
  </property>
  <property fmtid="{D5CDD505-2E9C-101B-9397-08002B2CF9AE}" pid="16" name="_SharedFileIndex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_ExtendedDescription">
    <vt:lpwstr/>
  </property>
  <property fmtid="{D5CDD505-2E9C-101B-9397-08002B2CF9AE}" pid="20" name="TriggerFlowInfo">
    <vt:lpwstr/>
  </property>
  <property fmtid="{D5CDD505-2E9C-101B-9397-08002B2CF9AE}" pid="21" name="MediaServiceImageTags">
    <vt:lpwstr/>
  </property>
</Properties>
</file>