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Lst>
  <p:notesMasterIdLst>
    <p:notesMasterId r:id="rId26"/>
  </p:notesMasterIdLst>
  <p:sldIdLst>
    <p:sldId id="425" r:id="rId6"/>
    <p:sldId id="257" r:id="rId7"/>
    <p:sldId id="413" r:id="rId8"/>
    <p:sldId id="272" r:id="rId9"/>
    <p:sldId id="411" r:id="rId10"/>
    <p:sldId id="273" r:id="rId11"/>
    <p:sldId id="260" r:id="rId12"/>
    <p:sldId id="412" r:id="rId13"/>
    <p:sldId id="269" r:id="rId14"/>
    <p:sldId id="423" r:id="rId15"/>
    <p:sldId id="256" r:id="rId16"/>
    <p:sldId id="408" r:id="rId17"/>
    <p:sldId id="409" r:id="rId18"/>
    <p:sldId id="259" r:id="rId19"/>
    <p:sldId id="410" r:id="rId20"/>
    <p:sldId id="261" r:id="rId21"/>
    <p:sldId id="426" r:id="rId22"/>
    <p:sldId id="288" r:id="rId23"/>
    <p:sldId id="414" r:id="rId24"/>
    <p:sldId id="406" r:id="rId25"/>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195428-15A4-FE42-AE8A-46105443FE77}" name="Emma Lay" initials="EL" userId="S::elay@djsresearch.com::be6010b0-4d83-428d-a839-56ed651e3a31" providerId="AD"/>
  <p188:author id="{95F9C13E-6F10-2304-32CE-88B9D8702C67}" name="Donna Hildreth" initials="DH" userId="S::hildretd@yw.co.uk::b808cbb9-75da-4ac8-b983-fc8cf7f174bf" providerId="AD"/>
  <p188:author id="{714C54CB-3686-6BCB-F63C-0302F34A581C}" name="Lucille Hutty" initials="LH" userId="S::paltrigl@yw.co.uk::b717c3fb-9be8-42e1-9cff-9359bf957af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Emma Lay" initials="EL" lastIdx="5" clrIdx="0">
    <p:extLst>
      <p:ext uri="{19B8F6BF-5375-455C-9EA6-DF929625EA0E}">
        <p15:presenceInfo xmlns:p15="http://schemas.microsoft.com/office/powerpoint/2012/main" userId="S::elay@djsresearch.com::be6010b0-4d83-428d-a839-56ed651e3a31" providerId="AD"/>
      </p:ext>
    </p:extLst>
  </p:cmAuthor>
  <p:cmAuthor id="2" name="Grebby Steve" initials="SPG" lastIdx="1" clrIdx="1">
    <p:extLst>
      <p:ext uri="{19B8F6BF-5375-455C-9EA6-DF929625EA0E}">
        <p15:presenceInfo xmlns:p15="http://schemas.microsoft.com/office/powerpoint/2012/main" userId="Grebby Stev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D41"/>
    <a:srgbClr val="EEB643"/>
    <a:srgbClr val="DD6D67"/>
    <a:srgbClr val="50AC98"/>
    <a:srgbClr val="58B5D2"/>
    <a:srgbClr val="018AD0"/>
    <a:srgbClr val="121A42"/>
    <a:srgbClr val="A3D5E7"/>
    <a:srgbClr val="CEECFB"/>
    <a:srgbClr val="59B6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64" autoAdjust="0"/>
    <p:restoredTop sz="91248" autoAdjust="0"/>
  </p:normalViewPr>
  <p:slideViewPr>
    <p:cSldViewPr snapToGrid="0">
      <p:cViewPr varScale="1">
        <p:scale>
          <a:sx n="61" d="100"/>
          <a:sy n="61"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99851210-0141-440C-BD16-57008EC707F7}" type="datetimeFigureOut">
              <a:rPr lang="en-GB" smtClean="0"/>
              <a:t>24/05/2023</a:t>
            </a:fld>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F64580B7-9F7A-4921-BFD9-DD858921DB5D}" type="slidenum">
              <a:rPr lang="en-GB" smtClean="0"/>
              <a:t>‹#›</a:t>
            </a:fld>
            <a:endParaRPr lang="en-GB"/>
          </a:p>
        </p:txBody>
      </p:sp>
    </p:spTree>
    <p:extLst>
      <p:ext uri="{BB962C8B-B14F-4D97-AF65-F5344CB8AC3E}">
        <p14:creationId xmlns:p14="http://schemas.microsoft.com/office/powerpoint/2010/main" val="4037146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4580B7-9F7A-4921-BFD9-DD858921DB5D}" type="slidenum">
              <a:rPr lang="en-GB" smtClean="0"/>
              <a:t>1</a:t>
            </a:fld>
            <a:endParaRPr lang="en-GB"/>
          </a:p>
        </p:txBody>
      </p:sp>
    </p:spTree>
    <p:extLst>
      <p:ext uri="{BB962C8B-B14F-4D97-AF65-F5344CB8AC3E}">
        <p14:creationId xmlns:p14="http://schemas.microsoft.com/office/powerpoint/2010/main" val="371687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4580B7-9F7A-4921-BFD9-DD858921DB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655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4580B7-9F7A-4921-BFD9-DD858921DB5D}" type="slidenum">
              <a:rPr lang="en-GB" smtClean="0"/>
              <a:t>11</a:t>
            </a:fld>
            <a:endParaRPr lang="en-GB"/>
          </a:p>
        </p:txBody>
      </p:sp>
    </p:spTree>
    <p:extLst>
      <p:ext uri="{BB962C8B-B14F-4D97-AF65-F5344CB8AC3E}">
        <p14:creationId xmlns:p14="http://schemas.microsoft.com/office/powerpoint/2010/main" val="3862178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4580B7-9F7A-4921-BFD9-DD858921DB5D}" type="slidenum">
              <a:rPr lang="en-GB" smtClean="0"/>
              <a:t>12</a:t>
            </a:fld>
            <a:endParaRPr lang="en-GB"/>
          </a:p>
        </p:txBody>
      </p:sp>
    </p:spTree>
    <p:extLst>
      <p:ext uri="{BB962C8B-B14F-4D97-AF65-F5344CB8AC3E}">
        <p14:creationId xmlns:p14="http://schemas.microsoft.com/office/powerpoint/2010/main" val="2504842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4580B7-9F7A-4921-BFD9-DD858921DB5D}" type="slidenum">
              <a:rPr lang="en-GB" smtClean="0"/>
              <a:t>13</a:t>
            </a:fld>
            <a:endParaRPr lang="en-GB"/>
          </a:p>
        </p:txBody>
      </p:sp>
    </p:spTree>
    <p:extLst>
      <p:ext uri="{BB962C8B-B14F-4D97-AF65-F5344CB8AC3E}">
        <p14:creationId xmlns:p14="http://schemas.microsoft.com/office/powerpoint/2010/main" val="27786398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4580B7-9F7A-4921-BFD9-DD858921DB5D}" type="slidenum">
              <a:rPr lang="en-GB" smtClean="0"/>
              <a:t>14</a:t>
            </a:fld>
            <a:endParaRPr lang="en-GB"/>
          </a:p>
        </p:txBody>
      </p:sp>
    </p:spTree>
    <p:extLst>
      <p:ext uri="{BB962C8B-B14F-4D97-AF65-F5344CB8AC3E}">
        <p14:creationId xmlns:p14="http://schemas.microsoft.com/office/powerpoint/2010/main" val="683286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4580B7-9F7A-4921-BFD9-DD858921DB5D}" type="slidenum">
              <a:rPr lang="en-GB" smtClean="0"/>
              <a:t>15</a:t>
            </a:fld>
            <a:endParaRPr lang="en-GB"/>
          </a:p>
        </p:txBody>
      </p:sp>
    </p:spTree>
    <p:extLst>
      <p:ext uri="{BB962C8B-B14F-4D97-AF65-F5344CB8AC3E}">
        <p14:creationId xmlns:p14="http://schemas.microsoft.com/office/powerpoint/2010/main" val="1232661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4580B7-9F7A-4921-BFD9-DD858921DB5D}" type="slidenum">
              <a:rPr lang="en-GB" smtClean="0"/>
              <a:t>16</a:t>
            </a:fld>
            <a:endParaRPr lang="en-GB"/>
          </a:p>
        </p:txBody>
      </p:sp>
    </p:spTree>
    <p:extLst>
      <p:ext uri="{BB962C8B-B14F-4D97-AF65-F5344CB8AC3E}">
        <p14:creationId xmlns:p14="http://schemas.microsoft.com/office/powerpoint/2010/main" val="35078025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4580B7-9F7A-4921-BFD9-DD858921DB5D}" type="slidenum">
              <a:rPr lang="en-GB" smtClean="0"/>
              <a:t>17</a:t>
            </a:fld>
            <a:endParaRPr lang="en-GB"/>
          </a:p>
        </p:txBody>
      </p:sp>
    </p:spTree>
    <p:extLst>
      <p:ext uri="{BB962C8B-B14F-4D97-AF65-F5344CB8AC3E}">
        <p14:creationId xmlns:p14="http://schemas.microsoft.com/office/powerpoint/2010/main" val="22737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4580B7-9F7A-4921-BFD9-DD858921DB5D}" type="slidenum">
              <a:rPr lang="en-GB" smtClean="0"/>
              <a:t>18</a:t>
            </a:fld>
            <a:endParaRPr lang="en-GB"/>
          </a:p>
        </p:txBody>
      </p:sp>
    </p:spTree>
    <p:extLst>
      <p:ext uri="{BB962C8B-B14F-4D97-AF65-F5344CB8AC3E}">
        <p14:creationId xmlns:p14="http://schemas.microsoft.com/office/powerpoint/2010/main" val="3650538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4580B7-9F7A-4921-BFD9-DD858921DB5D}" type="slidenum">
              <a:rPr lang="en-GB" smtClean="0"/>
              <a:t>19</a:t>
            </a:fld>
            <a:endParaRPr lang="en-GB"/>
          </a:p>
        </p:txBody>
      </p:sp>
    </p:spTree>
    <p:extLst>
      <p:ext uri="{BB962C8B-B14F-4D97-AF65-F5344CB8AC3E}">
        <p14:creationId xmlns:p14="http://schemas.microsoft.com/office/powerpoint/2010/main" val="128446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4580B7-9F7A-4921-BFD9-DD858921DB5D}" type="slidenum">
              <a:rPr lang="en-GB" smtClean="0"/>
              <a:t>2</a:t>
            </a:fld>
            <a:endParaRPr lang="en-GB"/>
          </a:p>
        </p:txBody>
      </p:sp>
    </p:spTree>
    <p:extLst>
      <p:ext uri="{BB962C8B-B14F-4D97-AF65-F5344CB8AC3E}">
        <p14:creationId xmlns:p14="http://schemas.microsoft.com/office/powerpoint/2010/main" val="372926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4580B7-9F7A-4921-BFD9-DD858921DB5D}" type="slidenum">
              <a:rPr lang="en-GB" smtClean="0"/>
              <a:t>20</a:t>
            </a:fld>
            <a:endParaRPr lang="en-GB"/>
          </a:p>
        </p:txBody>
      </p:sp>
    </p:spTree>
    <p:extLst>
      <p:ext uri="{BB962C8B-B14F-4D97-AF65-F5344CB8AC3E}">
        <p14:creationId xmlns:p14="http://schemas.microsoft.com/office/powerpoint/2010/main" val="2682035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4580B7-9F7A-4921-BFD9-DD858921DB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83366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4580B7-9F7A-4921-BFD9-DD858921DB5D}" type="slidenum">
              <a:rPr lang="en-GB" smtClean="0"/>
              <a:t>4</a:t>
            </a:fld>
            <a:endParaRPr lang="en-GB"/>
          </a:p>
        </p:txBody>
      </p:sp>
    </p:spTree>
    <p:extLst>
      <p:ext uri="{BB962C8B-B14F-4D97-AF65-F5344CB8AC3E}">
        <p14:creationId xmlns:p14="http://schemas.microsoft.com/office/powerpoint/2010/main" val="2621166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4580B7-9F7A-4921-BFD9-DD858921DB5D}" type="slidenum">
              <a:rPr lang="en-GB" smtClean="0"/>
              <a:t>5</a:t>
            </a:fld>
            <a:endParaRPr lang="en-GB"/>
          </a:p>
        </p:txBody>
      </p:sp>
    </p:spTree>
    <p:extLst>
      <p:ext uri="{BB962C8B-B14F-4D97-AF65-F5344CB8AC3E}">
        <p14:creationId xmlns:p14="http://schemas.microsoft.com/office/powerpoint/2010/main" val="4159437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4580B7-9F7A-4921-BFD9-DD858921DB5D}" type="slidenum">
              <a:rPr lang="en-GB" smtClean="0"/>
              <a:t>6</a:t>
            </a:fld>
            <a:endParaRPr lang="en-GB"/>
          </a:p>
        </p:txBody>
      </p:sp>
    </p:spTree>
    <p:extLst>
      <p:ext uri="{BB962C8B-B14F-4D97-AF65-F5344CB8AC3E}">
        <p14:creationId xmlns:p14="http://schemas.microsoft.com/office/powerpoint/2010/main" val="2767525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4580B7-9F7A-4921-BFD9-DD858921DB5D}" type="slidenum">
              <a:rPr lang="en-GB" smtClean="0"/>
              <a:t>7</a:t>
            </a:fld>
            <a:endParaRPr lang="en-GB"/>
          </a:p>
        </p:txBody>
      </p:sp>
    </p:spTree>
    <p:extLst>
      <p:ext uri="{BB962C8B-B14F-4D97-AF65-F5344CB8AC3E}">
        <p14:creationId xmlns:p14="http://schemas.microsoft.com/office/powerpoint/2010/main" val="123318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4580B7-9F7A-4921-BFD9-DD858921DB5D}" type="slidenum">
              <a:rPr lang="en-GB" smtClean="0"/>
              <a:t>8</a:t>
            </a:fld>
            <a:endParaRPr lang="en-GB"/>
          </a:p>
        </p:txBody>
      </p:sp>
    </p:spTree>
    <p:extLst>
      <p:ext uri="{BB962C8B-B14F-4D97-AF65-F5344CB8AC3E}">
        <p14:creationId xmlns:p14="http://schemas.microsoft.com/office/powerpoint/2010/main" val="1363015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4580B7-9F7A-4921-BFD9-DD858921DB5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2290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A148E-1FB1-B55D-6D23-2466ED2AF6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1BAC13-387B-3F22-0D9C-E171F50981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885A8A-0A6F-193B-3C5C-EE2BD648B847}"/>
              </a:ext>
            </a:extLst>
          </p:cNvPr>
          <p:cNvSpPr>
            <a:spLocks noGrp="1"/>
          </p:cNvSpPr>
          <p:nvPr>
            <p:ph type="dt" sz="half" idx="10"/>
          </p:nvPr>
        </p:nvSpPr>
        <p:spPr/>
        <p:txBody>
          <a:bodyPr/>
          <a:lstStyle/>
          <a:p>
            <a:fld id="{1DB01C3C-F7C2-2E4D-9EBB-A73EA4CC357D}" type="datetimeFigureOut">
              <a:rPr lang="en-US" smtClean="0"/>
              <a:t>5/24/2023</a:t>
            </a:fld>
            <a:endParaRPr lang="en-US"/>
          </a:p>
        </p:txBody>
      </p:sp>
      <p:sp>
        <p:nvSpPr>
          <p:cNvPr id="5" name="Footer Placeholder 4">
            <a:extLst>
              <a:ext uri="{FF2B5EF4-FFF2-40B4-BE49-F238E27FC236}">
                <a16:creationId xmlns:a16="http://schemas.microsoft.com/office/drawing/2014/main" id="{E09D25BA-C7E6-5B26-6E20-6AE17DB159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BDBDD-552C-3EA7-4777-166D9E800287}"/>
              </a:ext>
            </a:extLst>
          </p:cNvPr>
          <p:cNvSpPr>
            <a:spLocks noGrp="1"/>
          </p:cNvSpPr>
          <p:nvPr>
            <p:ph type="sldNum" sz="quarter" idx="12"/>
          </p:nvPr>
        </p:nvSpPr>
        <p:spPr/>
        <p:txBody>
          <a:bodyPr/>
          <a:lstStyle/>
          <a:p>
            <a:fld id="{EABC2062-C527-E24D-98CB-EC1F1065AF95}" type="slidenum">
              <a:rPr lang="en-US" smtClean="0"/>
              <a:t>‹#›</a:t>
            </a:fld>
            <a:endParaRPr lang="en-US"/>
          </a:p>
        </p:txBody>
      </p:sp>
    </p:spTree>
    <p:extLst>
      <p:ext uri="{BB962C8B-B14F-4D97-AF65-F5344CB8AC3E}">
        <p14:creationId xmlns:p14="http://schemas.microsoft.com/office/powerpoint/2010/main" val="2762419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F5AC-AE2B-DCA4-D952-EB9453F96B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75EB70-E0AB-4DC1-60F1-FAAA8512336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8592B-3170-B968-0F12-80DCF9ED7352}"/>
              </a:ext>
            </a:extLst>
          </p:cNvPr>
          <p:cNvSpPr>
            <a:spLocks noGrp="1"/>
          </p:cNvSpPr>
          <p:nvPr>
            <p:ph type="dt" sz="half" idx="10"/>
          </p:nvPr>
        </p:nvSpPr>
        <p:spPr/>
        <p:txBody>
          <a:bodyPr/>
          <a:lstStyle/>
          <a:p>
            <a:fld id="{1DB01C3C-F7C2-2E4D-9EBB-A73EA4CC357D}" type="datetimeFigureOut">
              <a:rPr lang="en-US" smtClean="0"/>
              <a:t>5/24/2023</a:t>
            </a:fld>
            <a:endParaRPr lang="en-US"/>
          </a:p>
        </p:txBody>
      </p:sp>
      <p:sp>
        <p:nvSpPr>
          <p:cNvPr id="5" name="Footer Placeholder 4">
            <a:extLst>
              <a:ext uri="{FF2B5EF4-FFF2-40B4-BE49-F238E27FC236}">
                <a16:creationId xmlns:a16="http://schemas.microsoft.com/office/drawing/2014/main" id="{9ADFDC64-2DCC-7518-04C5-E3A5B709DF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E94D8-36C0-D070-44E8-BEF590FF7017}"/>
              </a:ext>
            </a:extLst>
          </p:cNvPr>
          <p:cNvSpPr>
            <a:spLocks noGrp="1"/>
          </p:cNvSpPr>
          <p:nvPr>
            <p:ph type="sldNum" sz="quarter" idx="12"/>
          </p:nvPr>
        </p:nvSpPr>
        <p:spPr/>
        <p:txBody>
          <a:bodyPr/>
          <a:lstStyle/>
          <a:p>
            <a:fld id="{EABC2062-C527-E24D-98CB-EC1F1065AF95}" type="slidenum">
              <a:rPr lang="en-US" smtClean="0"/>
              <a:t>‹#›</a:t>
            </a:fld>
            <a:endParaRPr lang="en-US"/>
          </a:p>
        </p:txBody>
      </p:sp>
    </p:spTree>
    <p:extLst>
      <p:ext uri="{BB962C8B-B14F-4D97-AF65-F5344CB8AC3E}">
        <p14:creationId xmlns:p14="http://schemas.microsoft.com/office/powerpoint/2010/main" val="1647838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852054-B0B5-59BC-AEE3-3844495914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DA0236-963F-DC81-8D2F-B69A4DE542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B6A5C-7639-3EBD-4325-1CACC0B96251}"/>
              </a:ext>
            </a:extLst>
          </p:cNvPr>
          <p:cNvSpPr>
            <a:spLocks noGrp="1"/>
          </p:cNvSpPr>
          <p:nvPr>
            <p:ph type="dt" sz="half" idx="10"/>
          </p:nvPr>
        </p:nvSpPr>
        <p:spPr/>
        <p:txBody>
          <a:bodyPr/>
          <a:lstStyle/>
          <a:p>
            <a:fld id="{1DB01C3C-F7C2-2E4D-9EBB-A73EA4CC357D}" type="datetimeFigureOut">
              <a:rPr lang="en-US" smtClean="0"/>
              <a:t>5/24/2023</a:t>
            </a:fld>
            <a:endParaRPr lang="en-US"/>
          </a:p>
        </p:txBody>
      </p:sp>
      <p:sp>
        <p:nvSpPr>
          <p:cNvPr id="5" name="Footer Placeholder 4">
            <a:extLst>
              <a:ext uri="{FF2B5EF4-FFF2-40B4-BE49-F238E27FC236}">
                <a16:creationId xmlns:a16="http://schemas.microsoft.com/office/drawing/2014/main" id="{5CFB2A74-6A2C-E484-1624-98AA3560CF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3EFA0A-8B2D-B92E-6E8F-835EB53FD78E}"/>
              </a:ext>
            </a:extLst>
          </p:cNvPr>
          <p:cNvSpPr>
            <a:spLocks noGrp="1"/>
          </p:cNvSpPr>
          <p:nvPr>
            <p:ph type="sldNum" sz="quarter" idx="12"/>
          </p:nvPr>
        </p:nvSpPr>
        <p:spPr/>
        <p:txBody>
          <a:bodyPr/>
          <a:lstStyle/>
          <a:p>
            <a:fld id="{EABC2062-C527-E24D-98CB-EC1F1065AF95}" type="slidenum">
              <a:rPr lang="en-US" smtClean="0"/>
              <a:t>‹#›</a:t>
            </a:fld>
            <a:endParaRPr lang="en-US"/>
          </a:p>
        </p:txBody>
      </p:sp>
    </p:spTree>
    <p:extLst>
      <p:ext uri="{BB962C8B-B14F-4D97-AF65-F5344CB8AC3E}">
        <p14:creationId xmlns:p14="http://schemas.microsoft.com/office/powerpoint/2010/main" val="2890944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line heading">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898843F0-2059-FB4B-B97B-CBF2F71FE129}"/>
              </a:ext>
            </a:extLst>
          </p:cNvPr>
          <p:cNvSpPr>
            <a:spLocks noGrp="1"/>
          </p:cNvSpPr>
          <p:nvPr>
            <p:ph type="ftr" sz="quarter" idx="3"/>
          </p:nvPr>
        </p:nvSpPr>
        <p:spPr>
          <a:xfrm>
            <a:off x="518465" y="6388666"/>
            <a:ext cx="10777678" cy="123111"/>
          </a:xfrm>
          <a:prstGeom prst="rect">
            <a:avLst/>
          </a:prstGeom>
        </p:spPr>
        <p:txBody>
          <a:bodyPr vert="horz" lIns="0" tIns="0" rIns="0" bIns="0" rtlCol="0" anchor="b" anchorCtr="0"/>
          <a:lstStyle>
            <a:lvl1pPr algn="l">
              <a:defRPr sz="8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8pt, vertical alignment set to ‘Bottom’. All footer info to go here including * notes – just start a new sentence.</a:t>
            </a:r>
          </a:p>
        </p:txBody>
      </p:sp>
      <p:sp>
        <p:nvSpPr>
          <p:cNvPr id="11" name="Title 6"/>
          <p:cNvSpPr>
            <a:spLocks noGrp="1"/>
          </p:cNvSpPr>
          <p:nvPr>
            <p:ph type="title" hasCustomPrompt="1"/>
          </p:nvPr>
        </p:nvSpPr>
        <p:spPr>
          <a:xfrm>
            <a:off x="520718" y="622094"/>
            <a:ext cx="10147282" cy="445918"/>
          </a:xfrm>
          <a:prstGeom prst="rect">
            <a:avLst/>
          </a:prstGeom>
        </p:spPr>
        <p:txBody>
          <a:bodyPr vert="horz" wrap="square" lIns="0" tIns="0" rIns="0" bIns="0" anchor="t" anchorCtr="0">
            <a:spAutoFit/>
          </a:bodyPr>
          <a:lstStyle>
            <a:lvl1pPr>
              <a:defRPr baseline="0"/>
            </a:lvl1pPr>
          </a:lstStyle>
          <a:p>
            <a:r>
              <a:rPr lang="en-US"/>
              <a:t>Heading, one line example, set at 28pt</a:t>
            </a:r>
            <a:endParaRPr lang="en-GB"/>
          </a:p>
        </p:txBody>
      </p:sp>
      <p:sp>
        <p:nvSpPr>
          <p:cNvPr id="12" name="Text Placeholder 9"/>
          <p:cNvSpPr>
            <a:spLocks noGrp="1"/>
          </p:cNvSpPr>
          <p:nvPr>
            <p:ph type="body" sz="quarter" idx="13" hasCustomPrompt="1"/>
          </p:nvPr>
        </p:nvSpPr>
        <p:spPr>
          <a:xfrm>
            <a:off x="521942" y="2389205"/>
            <a:ext cx="5321646" cy="3016210"/>
          </a:xfrm>
          <a:prstGeom prst="rect">
            <a:avLst/>
          </a:prstGeom>
        </p:spPr>
        <p:txBody>
          <a:bodyPr vert="horz"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aseline="0">
                <a:solidFill>
                  <a:schemeClr val="accent1"/>
                </a:solidFill>
              </a:defRPr>
            </a:lvl1pPr>
            <a:lvl2pPr marL="457200" indent="0">
              <a:buNone/>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Body copy here, set at 14pt. Setting for body text (which should be pre-set within the template:</a:t>
            </a:r>
            <a:br>
              <a:rPr lang="en-US"/>
            </a:br>
            <a:r>
              <a:rPr lang="en-US"/>
              <a:t>Paragraph &gt; Idents &amp; Spacing &gt; General alignment: Left. Paragraph &gt; Idents &amp; Spacing &gt; Indentation &gt; Before text 0cm </a:t>
            </a:r>
            <a:br>
              <a:rPr lang="en-US"/>
            </a:br>
            <a:r>
              <a:rPr lang="en-US"/>
              <a:t>Paragraph &gt; Idents &amp; Spacing &gt; Spacing &gt; Before &gt; 10pt Paragraph &gt; Idents &amp; Spacing &gt; Spacing &gt; After &gt; 0pt Paragraph &gt; Idents &amp; Spacing &gt; Line Spacing &gt; Single</a:t>
            </a:r>
            <a:br>
              <a:rPr lang="en-US"/>
            </a:br>
            <a:r>
              <a:rPr lang="en-US"/>
              <a:t>Be careful when copying text over from other sources as these setting could be lost. To copy text into this template correctly, you will need to either Insert &gt; Textbox (and draw one) to maintain the correct settings OR copy it straight into one of the textboxes generated from a master Layout, such as this one. </a:t>
            </a:r>
          </a:p>
        </p:txBody>
      </p:sp>
      <p:sp>
        <p:nvSpPr>
          <p:cNvPr id="13" name="Text Placeholder 9"/>
          <p:cNvSpPr>
            <a:spLocks noGrp="1"/>
          </p:cNvSpPr>
          <p:nvPr>
            <p:ph type="body" sz="quarter" idx="14" hasCustomPrompt="1"/>
          </p:nvPr>
        </p:nvSpPr>
        <p:spPr>
          <a:xfrm>
            <a:off x="6355565" y="2387133"/>
            <a:ext cx="5320498" cy="1938992"/>
          </a:xfrm>
          <a:prstGeom prst="rect">
            <a:avLst/>
          </a:prstGeom>
        </p:spPr>
        <p:txBody>
          <a:bodyPr vert="horz"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aseline="0">
                <a:solidFill>
                  <a:schemeClr val="accent1"/>
                </a:solidFill>
              </a:defRPr>
            </a:lvl1pPr>
            <a:lvl2pPr marL="457200" indent="0">
              <a:buNone/>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Format Shape &gt; TEXT OPTIONS &gt; Textbox &gt; Vertical alignment: Top </a:t>
            </a:r>
            <a:br>
              <a:rPr lang="en-US"/>
            </a:br>
            <a:r>
              <a:rPr lang="en-US"/>
              <a:t>Format Shape &gt; TEXT OPTIONS &gt; Textbox &gt; Text direction: Horizontal </a:t>
            </a:r>
            <a:br>
              <a:rPr lang="en-US"/>
            </a:br>
            <a:r>
              <a:rPr lang="en-US"/>
              <a:t>Format Shape &gt; TEXT OPTIONS &gt; Textbox &gt; Resize shape to fit text</a:t>
            </a:r>
            <a:br>
              <a:rPr lang="en-US"/>
            </a:br>
            <a:r>
              <a:rPr lang="en-US"/>
              <a:t>Format Shape &gt; TEXT OPTIONS &gt; Textbox &gt; Left/Right/Top/Bottom margins: 0cm</a:t>
            </a:r>
            <a:br>
              <a:rPr lang="en-US"/>
            </a:br>
            <a:r>
              <a:rPr lang="en-US"/>
              <a:t>TICK: Wrap text in shape</a:t>
            </a:r>
          </a:p>
        </p:txBody>
      </p:sp>
      <p:sp>
        <p:nvSpPr>
          <p:cNvPr id="9" name="Text Placeholder 8"/>
          <p:cNvSpPr>
            <a:spLocks noGrp="1"/>
          </p:cNvSpPr>
          <p:nvPr>
            <p:ph type="body" sz="quarter" idx="15" hasCustomPrompt="1"/>
          </p:nvPr>
        </p:nvSpPr>
        <p:spPr>
          <a:xfrm>
            <a:off x="521380" y="1269481"/>
            <a:ext cx="10146620" cy="861774"/>
          </a:xfrm>
          <a:prstGeom prst="rect">
            <a:avLst/>
          </a:prstGeom>
        </p:spPr>
        <p:txBody>
          <a:bodyPr wrap="square" lIns="0" tIns="0" rIns="0" bIns="0">
            <a:spAutoFit/>
          </a:bodyPr>
          <a:lstStyle>
            <a:lvl1pPr marL="0" indent="0">
              <a:lnSpc>
                <a:spcPct val="100000"/>
              </a:lnSpc>
              <a:buNone/>
              <a:defRPr sz="1400"/>
            </a:lvl1pPr>
          </a:lstStyle>
          <a:p>
            <a:pPr lvl="0"/>
            <a:r>
              <a:rPr lang="en-GB"/>
              <a:t>Subtitle, two lines preference, four lines maximum, set at 14pt. Do not extent the width of this text box. Subtitles that are one or two lines of text – below text boxes align to the top guide line. Subtitles that are three lines of text – below text boxes align to the middle guide line. Subtitles that are four lines of text – below text boxes align to the bottom guide line.</a:t>
            </a:r>
          </a:p>
        </p:txBody>
      </p:sp>
    </p:spTree>
    <p:extLst>
      <p:ext uri="{BB962C8B-B14F-4D97-AF65-F5344CB8AC3E}">
        <p14:creationId xmlns:p14="http://schemas.microsoft.com/office/powerpoint/2010/main" val="3049443512"/>
      </p:ext>
    </p:extLst>
  </p:cSld>
  <p:clrMapOvr>
    <a:masterClrMapping/>
  </p:clrMapOvr>
  <p:extLst>
    <p:ext uri="{DCECCB84-F9BA-43D5-87BE-67443E8EF086}">
      <p15:sldGuideLst xmlns:p15="http://schemas.microsoft.com/office/powerpoint/2012/main">
        <p15:guide id="1" orient="horz" pos="799">
          <p15:clr>
            <a:srgbClr val="FBAE40"/>
          </p15:clr>
        </p15:guide>
        <p15:guide id="2" orient="horz" pos="1502">
          <p15:clr>
            <a:srgbClr val="FBAE40"/>
          </p15:clr>
        </p15:guide>
        <p15:guide id="3" orient="horz" pos="1253">
          <p15:clr>
            <a:srgbClr val="FBAE40"/>
          </p15:clr>
        </p15:guide>
        <p15:guide id="4" orient="horz" pos="136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line heading">
    <p:spTree>
      <p:nvGrpSpPr>
        <p:cNvPr id="1" name=""/>
        <p:cNvGrpSpPr/>
        <p:nvPr/>
      </p:nvGrpSpPr>
      <p:grpSpPr>
        <a:xfrm>
          <a:off x="0" y="0"/>
          <a:ext cx="0" cy="0"/>
          <a:chOff x="0" y="0"/>
          <a:chExt cx="0" cy="0"/>
        </a:xfrm>
      </p:grpSpPr>
      <p:sp>
        <p:nvSpPr>
          <p:cNvPr id="7" name="Title 6"/>
          <p:cNvSpPr>
            <a:spLocks noGrp="1"/>
          </p:cNvSpPr>
          <p:nvPr>
            <p:ph type="title" hasCustomPrompt="1"/>
          </p:nvPr>
        </p:nvSpPr>
        <p:spPr>
          <a:xfrm>
            <a:off x="519231" y="624356"/>
            <a:ext cx="10148769" cy="861774"/>
          </a:xfrm>
          <a:prstGeom prst="rect">
            <a:avLst/>
          </a:prstGeom>
        </p:spPr>
        <p:txBody>
          <a:bodyPr vert="horz" wrap="square" lIns="0" tIns="0" rIns="0" bIns="0" anchor="t" anchorCtr="0">
            <a:spAutoFit/>
          </a:bodyPr>
          <a:lstStyle/>
          <a:p>
            <a:r>
              <a:rPr lang="en-US"/>
              <a:t>Heading, two lines maximum, set at 28pt further information should feature in the subtitle</a:t>
            </a:r>
            <a:endParaRPr lang="en-GB"/>
          </a:p>
        </p:txBody>
      </p:sp>
      <p:sp>
        <p:nvSpPr>
          <p:cNvPr id="10" name="Text Placeholder 9"/>
          <p:cNvSpPr>
            <a:spLocks noGrp="1"/>
          </p:cNvSpPr>
          <p:nvPr>
            <p:ph type="body" sz="quarter" idx="13" hasCustomPrompt="1"/>
          </p:nvPr>
        </p:nvSpPr>
        <p:spPr>
          <a:xfrm>
            <a:off x="520680" y="2781835"/>
            <a:ext cx="5322908" cy="3016210"/>
          </a:xfrm>
          <a:prstGeom prst="rect">
            <a:avLst/>
          </a:prstGeom>
        </p:spPr>
        <p:txBody>
          <a:bodyPr vert="horz"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aseline="0">
                <a:solidFill>
                  <a:schemeClr val="accent1"/>
                </a:solidFill>
              </a:defRPr>
            </a:lvl1pPr>
            <a:lvl2pPr marL="457200" indent="0">
              <a:buNone/>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Body copy here, set at 14pt. Setting for body text (which should be preset within the template:</a:t>
            </a:r>
            <a:br>
              <a:rPr lang="en-US"/>
            </a:br>
            <a:r>
              <a:rPr lang="en-US"/>
              <a:t>Paragraph &gt; Idents &amp; Spacing &gt; General alignment: Left. Paragraph &gt; Idents &amp; Spacing &gt; Indentation &gt; Before text 0cm </a:t>
            </a:r>
            <a:br>
              <a:rPr lang="en-US"/>
            </a:br>
            <a:r>
              <a:rPr lang="en-US"/>
              <a:t>Paragraph &gt; Idents &amp; Spacing &gt; Spacing &gt; Before &gt; 10pt Paragraph &gt; Idents &amp; Spacing &gt; Spacing &gt; After &gt; 0pt Paragraph &gt; Idents &amp; Spacing &gt; Line Spacing &gt; Single</a:t>
            </a:r>
            <a:br>
              <a:rPr lang="en-US"/>
            </a:br>
            <a:r>
              <a:rPr lang="en-US"/>
              <a:t>Be careful when copying text over from other sources as these setting could be lost. To copy text into this template correctly, you will need to either Insert &gt; Textbox (and draw one) to maintain the correct settings OR copy it straight into one of the textboxes generated from a master Layout, such as this one. </a:t>
            </a:r>
          </a:p>
        </p:txBody>
      </p:sp>
      <p:sp>
        <p:nvSpPr>
          <p:cNvPr id="11" name="Text Placeholder 9"/>
          <p:cNvSpPr>
            <a:spLocks noGrp="1"/>
          </p:cNvSpPr>
          <p:nvPr>
            <p:ph type="body" sz="quarter" idx="14" hasCustomPrompt="1"/>
          </p:nvPr>
        </p:nvSpPr>
        <p:spPr>
          <a:xfrm>
            <a:off x="6351326" y="2785477"/>
            <a:ext cx="5324737" cy="1938992"/>
          </a:xfrm>
          <a:prstGeom prst="rect">
            <a:avLst/>
          </a:prstGeom>
        </p:spPr>
        <p:txBody>
          <a:bodyPr vert="horz" wrap="square" lIns="0" tIns="0" rIns="0" bIns="0" anchor="t" anchorCtr="0">
            <a:sp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400" baseline="0">
                <a:solidFill>
                  <a:schemeClr val="accent1"/>
                </a:solidFill>
              </a:defRPr>
            </a:lvl1pPr>
            <a:lvl2pPr marL="457200" indent="0">
              <a:buNone/>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Format Shape &gt; TEXT OPTIONS &gt; Textbox &gt; Vertical alignment: Top </a:t>
            </a:r>
            <a:br>
              <a:rPr lang="en-US"/>
            </a:br>
            <a:r>
              <a:rPr lang="en-US"/>
              <a:t>Format Shape &gt; TEXT OPTIONS &gt; Textbox &gt; Text direction: Horizontal </a:t>
            </a:r>
            <a:br>
              <a:rPr lang="en-US"/>
            </a:br>
            <a:r>
              <a:rPr lang="en-US"/>
              <a:t>Format Shape &gt; TEXT OPTIONS &gt; Textbox &gt; Resize shape to fit text</a:t>
            </a:r>
            <a:br>
              <a:rPr lang="en-US"/>
            </a:br>
            <a:r>
              <a:rPr lang="en-US"/>
              <a:t>Format Shape &gt; TEXT OPTIONS &gt; Textbox &gt; Left/Right/Top/Bottom margins: 0cm</a:t>
            </a:r>
            <a:br>
              <a:rPr lang="en-US"/>
            </a:br>
            <a:r>
              <a:rPr lang="en-US"/>
              <a:t>TICK: Wrap text in shape</a:t>
            </a:r>
          </a:p>
        </p:txBody>
      </p:sp>
      <p:sp>
        <p:nvSpPr>
          <p:cNvPr id="13" name="Text Placeholder 8"/>
          <p:cNvSpPr>
            <a:spLocks noGrp="1"/>
          </p:cNvSpPr>
          <p:nvPr>
            <p:ph type="body" sz="quarter" idx="15" hasCustomPrompt="1"/>
          </p:nvPr>
        </p:nvSpPr>
        <p:spPr>
          <a:xfrm>
            <a:off x="520621" y="1703856"/>
            <a:ext cx="10147379" cy="861774"/>
          </a:xfrm>
          <a:prstGeom prst="rect">
            <a:avLst/>
          </a:prstGeom>
        </p:spPr>
        <p:txBody>
          <a:bodyPr wrap="square" lIns="0" tIns="0" rIns="0" bIns="0">
            <a:spAutoFit/>
          </a:bodyPr>
          <a:lstStyle>
            <a:lvl1pPr marL="0" indent="0">
              <a:lnSpc>
                <a:spcPct val="100000"/>
              </a:lnSpc>
              <a:buNone/>
              <a:defRPr sz="1400"/>
            </a:lvl1pPr>
          </a:lstStyle>
          <a:p>
            <a:pPr lvl="0"/>
            <a:r>
              <a:rPr lang="en-GB"/>
              <a:t>Subtitle, two lines preference, four lines maximum, set at 14pt. Do not extent the width of this text box. Subtitles that are one or two lines of text – below text boxes align to the top guide line. Subtitles that are three lines of text – below text boxes align to the middle guide line. Subtitles that are four lines of text – below text boxes align to the bottom guide line.</a:t>
            </a:r>
          </a:p>
        </p:txBody>
      </p:sp>
      <p:sp>
        <p:nvSpPr>
          <p:cNvPr id="9" name="Footer Placeholder 4">
            <a:extLst>
              <a:ext uri="{FF2B5EF4-FFF2-40B4-BE49-F238E27FC236}">
                <a16:creationId xmlns:a16="http://schemas.microsoft.com/office/drawing/2014/main" id="{898843F0-2059-FB4B-B97B-CBF2F71FE129}"/>
              </a:ext>
            </a:extLst>
          </p:cNvPr>
          <p:cNvSpPr>
            <a:spLocks noGrp="1"/>
          </p:cNvSpPr>
          <p:nvPr>
            <p:ph type="ftr" sz="quarter" idx="3"/>
          </p:nvPr>
        </p:nvSpPr>
        <p:spPr>
          <a:xfrm>
            <a:off x="518465" y="6388666"/>
            <a:ext cx="10777678" cy="123111"/>
          </a:xfrm>
          <a:prstGeom prst="rect">
            <a:avLst/>
          </a:prstGeom>
        </p:spPr>
        <p:txBody>
          <a:bodyPr vert="horz" lIns="0" tIns="0" rIns="0" bIns="0" rtlCol="0" anchor="b" anchorCtr="0"/>
          <a:lstStyle>
            <a:lvl1pPr algn="l">
              <a:defRPr sz="8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8pt, vertical alignment set to ‘Bottom’. All footer info to go here including * notes – just start a new sentence.</a:t>
            </a:r>
          </a:p>
        </p:txBody>
      </p:sp>
    </p:spTree>
    <p:extLst>
      <p:ext uri="{BB962C8B-B14F-4D97-AF65-F5344CB8AC3E}">
        <p14:creationId xmlns:p14="http://schemas.microsoft.com/office/powerpoint/2010/main" val="3775319578"/>
      </p:ext>
    </p:extLst>
  </p:cSld>
  <p:clrMapOvr>
    <a:masterClrMapping/>
  </p:clrMapOvr>
  <p:extLst>
    <p:ext uri="{DCECCB84-F9BA-43D5-87BE-67443E8EF086}">
      <p15:sldGuideLst xmlns:p15="http://schemas.microsoft.com/office/powerpoint/2012/main">
        <p15:guide id="1" orient="horz" pos="1071">
          <p15:clr>
            <a:srgbClr val="FBAE40"/>
          </p15:clr>
        </p15:guide>
        <p15:guide id="2" orient="horz" pos="1525">
          <p15:clr>
            <a:srgbClr val="FBAE40"/>
          </p15:clr>
        </p15:guide>
        <p15:guide id="3" orient="horz" pos="1638">
          <p15:clr>
            <a:srgbClr val="FBAE40"/>
          </p15:clr>
        </p15:guide>
        <p15:guide id="4" orient="horz" pos="175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ing 4 lines ONLY">
    <p:spTree>
      <p:nvGrpSpPr>
        <p:cNvPr id="1" name=""/>
        <p:cNvGrpSpPr/>
        <p:nvPr/>
      </p:nvGrpSpPr>
      <p:grpSpPr>
        <a:xfrm>
          <a:off x="0" y="0"/>
          <a:ext cx="0" cy="0"/>
          <a:chOff x="0" y="0"/>
          <a:chExt cx="0" cy="0"/>
        </a:xfrm>
      </p:grpSpPr>
      <p:sp>
        <p:nvSpPr>
          <p:cNvPr id="11" name="Title 6"/>
          <p:cNvSpPr>
            <a:spLocks noGrp="1"/>
          </p:cNvSpPr>
          <p:nvPr>
            <p:ph type="title" hasCustomPrompt="1"/>
          </p:nvPr>
        </p:nvSpPr>
        <p:spPr>
          <a:xfrm>
            <a:off x="518478" y="623745"/>
            <a:ext cx="10149522" cy="1712010"/>
          </a:xfrm>
          <a:prstGeom prst="rect">
            <a:avLst/>
          </a:prstGeom>
        </p:spPr>
        <p:txBody>
          <a:bodyPr wrap="square" lIns="0" tIns="0" rIns="0" bIns="0" anchor="t" anchorCtr="0">
            <a:spAutoFit/>
          </a:bodyPr>
          <a:lstStyle>
            <a:lvl1pPr>
              <a:defRPr baseline="0"/>
            </a:lvl1pPr>
          </a:lstStyle>
          <a:p>
            <a:r>
              <a:rPr lang="en-US"/>
              <a:t>Title only example without subtitle text, heading two lines preference here, but up to four lines as it’s without the subtitle, set at 28pt, see other layout options for more choice</a:t>
            </a:r>
            <a:endParaRPr lang="en-GB"/>
          </a:p>
        </p:txBody>
      </p:sp>
      <p:sp>
        <p:nvSpPr>
          <p:cNvPr id="3" name="Text Placeholder 2"/>
          <p:cNvSpPr>
            <a:spLocks noGrp="1"/>
          </p:cNvSpPr>
          <p:nvPr>
            <p:ph type="body" sz="quarter" idx="14"/>
          </p:nvPr>
        </p:nvSpPr>
        <p:spPr>
          <a:xfrm>
            <a:off x="518477" y="2746073"/>
            <a:ext cx="5322357" cy="1333698"/>
          </a:xfrm>
          <a:prstGeom prst="rect">
            <a:avLst/>
          </a:prstGeom>
        </p:spPr>
        <p:txBody>
          <a:bodyPr wrap="square" lIns="0" tIns="0" rIns="0" bIns="0">
            <a:spAutoFit/>
          </a:bodyPr>
          <a:lstStyle>
            <a:lvl1pPr marL="0" indent="-108000">
              <a:lnSpc>
                <a:spcPct val="100000"/>
              </a:lnSpc>
              <a:defRPr sz="1400"/>
            </a:lvl1pPr>
            <a:lvl2pPr marL="360000" indent="-108000">
              <a:lnSpc>
                <a:spcPct val="100000"/>
              </a:lnSpc>
              <a:defRPr sz="1400"/>
            </a:lvl2pPr>
            <a:lvl3pPr marL="540000" indent="-108000">
              <a:lnSpc>
                <a:spcPct val="100000"/>
              </a:lnSpc>
              <a:defRPr sz="1400"/>
            </a:lvl3pPr>
            <a:lvl4pPr marL="720000" indent="-108000">
              <a:lnSpc>
                <a:spcPct val="100000"/>
              </a:lnSpc>
              <a:defRPr sz="1400"/>
            </a:lvl4pPr>
            <a:lvl5pPr marL="900000" indent="-108000">
              <a:lnSpc>
                <a:spcPct val="100000"/>
              </a:lnSpc>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Footer Placeholder 4">
            <a:extLst>
              <a:ext uri="{FF2B5EF4-FFF2-40B4-BE49-F238E27FC236}">
                <a16:creationId xmlns:a16="http://schemas.microsoft.com/office/drawing/2014/main" id="{898843F0-2059-FB4B-B97B-CBF2F71FE129}"/>
              </a:ext>
            </a:extLst>
          </p:cNvPr>
          <p:cNvSpPr>
            <a:spLocks noGrp="1"/>
          </p:cNvSpPr>
          <p:nvPr>
            <p:ph type="ftr" sz="quarter" idx="3"/>
          </p:nvPr>
        </p:nvSpPr>
        <p:spPr>
          <a:xfrm>
            <a:off x="518465" y="6388666"/>
            <a:ext cx="10777678" cy="123111"/>
          </a:xfrm>
          <a:prstGeom prst="rect">
            <a:avLst/>
          </a:prstGeom>
        </p:spPr>
        <p:txBody>
          <a:bodyPr vert="horz" lIns="0" tIns="0" rIns="0" bIns="0" rtlCol="0" anchor="b" anchorCtr="0"/>
          <a:lstStyle>
            <a:lvl1pPr algn="l">
              <a:defRPr sz="8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8pt, vertical alignment set to ‘Bottom’. All footer info to go here including * notes – just start a new sentence.</a:t>
            </a:r>
          </a:p>
        </p:txBody>
      </p:sp>
    </p:spTree>
    <p:extLst>
      <p:ext uri="{BB962C8B-B14F-4D97-AF65-F5344CB8AC3E}">
        <p14:creationId xmlns:p14="http://schemas.microsoft.com/office/powerpoint/2010/main" val="3263894834"/>
      </p:ext>
    </p:extLst>
  </p:cSld>
  <p:clrMapOvr>
    <a:masterClrMapping/>
  </p:clrMapOvr>
  <p:hf hdr="0" dt="0"/>
  <p:extLst>
    <p:ext uri="{DCECCB84-F9BA-43D5-87BE-67443E8EF086}">
      <p15:sldGuideLst xmlns:p15="http://schemas.microsoft.com/office/powerpoint/2012/main">
        <p15:guide id="1" orient="horz" pos="172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ront cover ONLY">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898843F0-2059-FB4B-B97B-CBF2F71FE129}"/>
              </a:ext>
            </a:extLst>
          </p:cNvPr>
          <p:cNvSpPr>
            <a:spLocks noGrp="1"/>
          </p:cNvSpPr>
          <p:nvPr>
            <p:ph type="ftr" sz="quarter" idx="3"/>
          </p:nvPr>
        </p:nvSpPr>
        <p:spPr>
          <a:xfrm>
            <a:off x="518465" y="6388666"/>
            <a:ext cx="10777678" cy="123111"/>
          </a:xfrm>
          <a:prstGeom prst="rect">
            <a:avLst/>
          </a:prstGeom>
        </p:spPr>
        <p:txBody>
          <a:bodyPr vert="horz" lIns="0" tIns="0" rIns="0" bIns="0" rtlCol="0" anchor="b" anchorCtr="0"/>
          <a:lstStyle>
            <a:lvl1pPr algn="l">
              <a:defRPr sz="800">
                <a:solidFill>
                  <a:schemeClr val="accent1"/>
                </a:solidFill>
                <a:latin typeface="Verdana" panose="020B0604030504040204" pitchFamily="34" charset="0"/>
                <a:ea typeface="Verdana" panose="020B0604030504040204" pitchFamily="34" charset="0"/>
                <a:cs typeface="Verdana" panose="020B0604030504040204" pitchFamily="34" charset="0"/>
              </a:defRPr>
            </a:lvl1pPr>
          </a:lstStyle>
          <a:p>
            <a:r>
              <a:rPr lang="en-US" b="1"/>
              <a:t>Base: </a:t>
            </a:r>
            <a:r>
              <a:rPr lang="en-US"/>
              <a:t>text before colon bold, text after first letter shouldn’t be a capital, set at 8pt, vertical alignment set to ‘Bottom’. All footer info to go here including * notes – just start a new sentence.</a:t>
            </a:r>
          </a:p>
        </p:txBody>
      </p:sp>
    </p:spTree>
    <p:extLst>
      <p:ext uri="{BB962C8B-B14F-4D97-AF65-F5344CB8AC3E}">
        <p14:creationId xmlns:p14="http://schemas.microsoft.com/office/powerpoint/2010/main" val="150575034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7827-62C6-279B-868F-FF04C39F286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CC022DE-B1D5-D7EE-6749-D75C5DA896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56240E-C602-A84C-F353-91C4BB7B5BA2}"/>
              </a:ext>
            </a:extLst>
          </p:cNvPr>
          <p:cNvSpPr>
            <a:spLocks noGrp="1"/>
          </p:cNvSpPr>
          <p:nvPr>
            <p:ph type="dt" sz="half" idx="10"/>
          </p:nvPr>
        </p:nvSpPr>
        <p:spPr/>
        <p:txBody>
          <a:bodyPr/>
          <a:lstStyle/>
          <a:p>
            <a:fld id="{1DB01C3C-F7C2-2E4D-9EBB-A73EA4CC357D}" type="datetimeFigureOut">
              <a:rPr lang="en-US" smtClean="0"/>
              <a:t>5/24/2023</a:t>
            </a:fld>
            <a:endParaRPr lang="en-US"/>
          </a:p>
        </p:txBody>
      </p:sp>
      <p:sp>
        <p:nvSpPr>
          <p:cNvPr id="5" name="Footer Placeholder 4">
            <a:extLst>
              <a:ext uri="{FF2B5EF4-FFF2-40B4-BE49-F238E27FC236}">
                <a16:creationId xmlns:a16="http://schemas.microsoft.com/office/drawing/2014/main" id="{BEFC1811-41C3-905E-AA35-B052AB886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C3C628-5F71-EF2B-68D3-6B261C5CE462}"/>
              </a:ext>
            </a:extLst>
          </p:cNvPr>
          <p:cNvSpPr>
            <a:spLocks noGrp="1"/>
          </p:cNvSpPr>
          <p:nvPr>
            <p:ph type="sldNum" sz="quarter" idx="12"/>
          </p:nvPr>
        </p:nvSpPr>
        <p:spPr/>
        <p:txBody>
          <a:bodyPr/>
          <a:lstStyle/>
          <a:p>
            <a:fld id="{EABC2062-C527-E24D-98CB-EC1F1065AF95}" type="slidenum">
              <a:rPr lang="en-US" smtClean="0"/>
              <a:t>‹#›</a:t>
            </a:fld>
            <a:endParaRPr lang="en-US"/>
          </a:p>
        </p:txBody>
      </p:sp>
    </p:spTree>
    <p:extLst>
      <p:ext uri="{BB962C8B-B14F-4D97-AF65-F5344CB8AC3E}">
        <p14:creationId xmlns:p14="http://schemas.microsoft.com/office/powerpoint/2010/main" val="1365404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C782F-86F9-CB0B-B229-C8ACB27DF2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7FAD54-153D-0FC6-FFBB-937C34A13C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21CC3F-BB18-794C-89E7-96BB90CE54CD}"/>
              </a:ext>
            </a:extLst>
          </p:cNvPr>
          <p:cNvSpPr>
            <a:spLocks noGrp="1"/>
          </p:cNvSpPr>
          <p:nvPr>
            <p:ph type="dt" sz="half" idx="10"/>
          </p:nvPr>
        </p:nvSpPr>
        <p:spPr/>
        <p:txBody>
          <a:bodyPr/>
          <a:lstStyle/>
          <a:p>
            <a:fld id="{1DB01C3C-F7C2-2E4D-9EBB-A73EA4CC357D}" type="datetimeFigureOut">
              <a:rPr lang="en-US" smtClean="0"/>
              <a:t>5/24/2023</a:t>
            </a:fld>
            <a:endParaRPr lang="en-US"/>
          </a:p>
        </p:txBody>
      </p:sp>
      <p:sp>
        <p:nvSpPr>
          <p:cNvPr id="5" name="Footer Placeholder 4">
            <a:extLst>
              <a:ext uri="{FF2B5EF4-FFF2-40B4-BE49-F238E27FC236}">
                <a16:creationId xmlns:a16="http://schemas.microsoft.com/office/drawing/2014/main" id="{FF1D3B7E-D8E9-A379-B3FC-358ED6D4C0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185DE-C89C-E81B-11C3-4AA872BD3A23}"/>
              </a:ext>
            </a:extLst>
          </p:cNvPr>
          <p:cNvSpPr>
            <a:spLocks noGrp="1"/>
          </p:cNvSpPr>
          <p:nvPr>
            <p:ph type="sldNum" sz="quarter" idx="12"/>
          </p:nvPr>
        </p:nvSpPr>
        <p:spPr/>
        <p:txBody>
          <a:bodyPr/>
          <a:lstStyle/>
          <a:p>
            <a:fld id="{EABC2062-C527-E24D-98CB-EC1F1065AF95}" type="slidenum">
              <a:rPr lang="en-US" smtClean="0"/>
              <a:t>‹#›</a:t>
            </a:fld>
            <a:endParaRPr lang="en-US"/>
          </a:p>
        </p:txBody>
      </p:sp>
    </p:spTree>
    <p:extLst>
      <p:ext uri="{BB962C8B-B14F-4D97-AF65-F5344CB8AC3E}">
        <p14:creationId xmlns:p14="http://schemas.microsoft.com/office/powerpoint/2010/main" val="3326520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E535D-000A-A985-8A87-D637C17DF6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7049FB-BDA6-034D-8B36-F2BEE54D5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5986FB-6AD4-144B-FEBF-EEB9301904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BD0A3BF-C128-C955-E5D4-2ED6097CD3E4}"/>
              </a:ext>
            </a:extLst>
          </p:cNvPr>
          <p:cNvSpPr>
            <a:spLocks noGrp="1"/>
          </p:cNvSpPr>
          <p:nvPr>
            <p:ph type="dt" sz="half" idx="10"/>
          </p:nvPr>
        </p:nvSpPr>
        <p:spPr/>
        <p:txBody>
          <a:bodyPr/>
          <a:lstStyle/>
          <a:p>
            <a:fld id="{1DB01C3C-F7C2-2E4D-9EBB-A73EA4CC357D}" type="datetimeFigureOut">
              <a:rPr lang="en-US" smtClean="0"/>
              <a:t>5/24/2023</a:t>
            </a:fld>
            <a:endParaRPr lang="en-US"/>
          </a:p>
        </p:txBody>
      </p:sp>
      <p:sp>
        <p:nvSpPr>
          <p:cNvPr id="6" name="Footer Placeholder 5">
            <a:extLst>
              <a:ext uri="{FF2B5EF4-FFF2-40B4-BE49-F238E27FC236}">
                <a16:creationId xmlns:a16="http://schemas.microsoft.com/office/drawing/2014/main" id="{3F6AF7A0-EE57-B7D5-67AC-114E773087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3277A-D971-14EB-DC7C-F0F554467A47}"/>
              </a:ext>
            </a:extLst>
          </p:cNvPr>
          <p:cNvSpPr>
            <a:spLocks noGrp="1"/>
          </p:cNvSpPr>
          <p:nvPr>
            <p:ph type="sldNum" sz="quarter" idx="12"/>
          </p:nvPr>
        </p:nvSpPr>
        <p:spPr/>
        <p:txBody>
          <a:bodyPr/>
          <a:lstStyle/>
          <a:p>
            <a:fld id="{EABC2062-C527-E24D-98CB-EC1F1065AF95}" type="slidenum">
              <a:rPr lang="en-US" smtClean="0"/>
              <a:t>‹#›</a:t>
            </a:fld>
            <a:endParaRPr lang="en-US"/>
          </a:p>
        </p:txBody>
      </p:sp>
    </p:spTree>
    <p:extLst>
      <p:ext uri="{BB962C8B-B14F-4D97-AF65-F5344CB8AC3E}">
        <p14:creationId xmlns:p14="http://schemas.microsoft.com/office/powerpoint/2010/main" val="3039943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15125-17A9-7327-730C-FCDEEF59FA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4F7449-7572-AA62-88B4-8887CE6A98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33180C-E313-43DA-E870-857B3F7AC2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90FDCB-ED4C-0A30-023F-6CBB31B32C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8B389C-E87B-0804-354E-EE3BBC979F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6F02CF-9B72-FD6C-D168-D875517BC601}"/>
              </a:ext>
            </a:extLst>
          </p:cNvPr>
          <p:cNvSpPr>
            <a:spLocks noGrp="1"/>
          </p:cNvSpPr>
          <p:nvPr>
            <p:ph type="dt" sz="half" idx="10"/>
          </p:nvPr>
        </p:nvSpPr>
        <p:spPr/>
        <p:txBody>
          <a:bodyPr/>
          <a:lstStyle/>
          <a:p>
            <a:fld id="{1DB01C3C-F7C2-2E4D-9EBB-A73EA4CC357D}" type="datetimeFigureOut">
              <a:rPr lang="en-US" smtClean="0"/>
              <a:t>5/24/2023</a:t>
            </a:fld>
            <a:endParaRPr lang="en-US"/>
          </a:p>
        </p:txBody>
      </p:sp>
      <p:sp>
        <p:nvSpPr>
          <p:cNvPr id="8" name="Footer Placeholder 7">
            <a:extLst>
              <a:ext uri="{FF2B5EF4-FFF2-40B4-BE49-F238E27FC236}">
                <a16:creationId xmlns:a16="http://schemas.microsoft.com/office/drawing/2014/main" id="{D4FDE47C-D6EC-CDB4-FA9C-8436BD4C76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C937AF-2618-C8BD-09DA-B902724A44A8}"/>
              </a:ext>
            </a:extLst>
          </p:cNvPr>
          <p:cNvSpPr>
            <a:spLocks noGrp="1"/>
          </p:cNvSpPr>
          <p:nvPr>
            <p:ph type="sldNum" sz="quarter" idx="12"/>
          </p:nvPr>
        </p:nvSpPr>
        <p:spPr/>
        <p:txBody>
          <a:bodyPr/>
          <a:lstStyle/>
          <a:p>
            <a:fld id="{EABC2062-C527-E24D-98CB-EC1F1065AF95}" type="slidenum">
              <a:rPr lang="en-US" smtClean="0"/>
              <a:t>‹#›</a:t>
            </a:fld>
            <a:endParaRPr lang="en-US"/>
          </a:p>
        </p:txBody>
      </p:sp>
    </p:spTree>
    <p:extLst>
      <p:ext uri="{BB962C8B-B14F-4D97-AF65-F5344CB8AC3E}">
        <p14:creationId xmlns:p14="http://schemas.microsoft.com/office/powerpoint/2010/main" val="3325746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A935-0F57-DE69-876D-045D51049C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D4206F-68EA-E13C-D58A-BB03086168A3}"/>
              </a:ext>
            </a:extLst>
          </p:cNvPr>
          <p:cNvSpPr>
            <a:spLocks noGrp="1"/>
          </p:cNvSpPr>
          <p:nvPr>
            <p:ph type="dt" sz="half" idx="10"/>
          </p:nvPr>
        </p:nvSpPr>
        <p:spPr/>
        <p:txBody>
          <a:bodyPr/>
          <a:lstStyle/>
          <a:p>
            <a:fld id="{1DB01C3C-F7C2-2E4D-9EBB-A73EA4CC357D}" type="datetimeFigureOut">
              <a:rPr lang="en-US" smtClean="0"/>
              <a:t>5/24/2023</a:t>
            </a:fld>
            <a:endParaRPr lang="en-US"/>
          </a:p>
        </p:txBody>
      </p:sp>
      <p:sp>
        <p:nvSpPr>
          <p:cNvPr id="4" name="Footer Placeholder 3">
            <a:extLst>
              <a:ext uri="{FF2B5EF4-FFF2-40B4-BE49-F238E27FC236}">
                <a16:creationId xmlns:a16="http://schemas.microsoft.com/office/drawing/2014/main" id="{5364FF16-CAC5-E2AB-D775-96EE3639E2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961E5A-2333-927C-FC31-A7212C82745C}"/>
              </a:ext>
            </a:extLst>
          </p:cNvPr>
          <p:cNvSpPr>
            <a:spLocks noGrp="1"/>
          </p:cNvSpPr>
          <p:nvPr>
            <p:ph type="sldNum" sz="quarter" idx="12"/>
          </p:nvPr>
        </p:nvSpPr>
        <p:spPr/>
        <p:txBody>
          <a:bodyPr/>
          <a:lstStyle/>
          <a:p>
            <a:fld id="{EABC2062-C527-E24D-98CB-EC1F1065AF95}" type="slidenum">
              <a:rPr lang="en-US" smtClean="0"/>
              <a:t>‹#›</a:t>
            </a:fld>
            <a:endParaRPr lang="en-US"/>
          </a:p>
        </p:txBody>
      </p:sp>
    </p:spTree>
    <p:extLst>
      <p:ext uri="{BB962C8B-B14F-4D97-AF65-F5344CB8AC3E}">
        <p14:creationId xmlns:p14="http://schemas.microsoft.com/office/powerpoint/2010/main" val="4056451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63DB4B-8E1D-1E0C-3536-1216785C55A9}"/>
              </a:ext>
            </a:extLst>
          </p:cNvPr>
          <p:cNvSpPr>
            <a:spLocks noGrp="1"/>
          </p:cNvSpPr>
          <p:nvPr>
            <p:ph type="dt" sz="half" idx="10"/>
          </p:nvPr>
        </p:nvSpPr>
        <p:spPr/>
        <p:txBody>
          <a:bodyPr/>
          <a:lstStyle/>
          <a:p>
            <a:fld id="{1DB01C3C-F7C2-2E4D-9EBB-A73EA4CC357D}" type="datetimeFigureOut">
              <a:rPr lang="en-US" smtClean="0"/>
              <a:t>5/24/2023</a:t>
            </a:fld>
            <a:endParaRPr lang="en-US"/>
          </a:p>
        </p:txBody>
      </p:sp>
      <p:sp>
        <p:nvSpPr>
          <p:cNvPr id="3" name="Footer Placeholder 2">
            <a:extLst>
              <a:ext uri="{FF2B5EF4-FFF2-40B4-BE49-F238E27FC236}">
                <a16:creationId xmlns:a16="http://schemas.microsoft.com/office/drawing/2014/main" id="{B4924F1A-BCDB-EFE3-ADC3-227F4FC26E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65CBC2-9A52-FDA0-B4C3-7D5A86932099}"/>
              </a:ext>
            </a:extLst>
          </p:cNvPr>
          <p:cNvSpPr>
            <a:spLocks noGrp="1"/>
          </p:cNvSpPr>
          <p:nvPr>
            <p:ph type="sldNum" sz="quarter" idx="12"/>
          </p:nvPr>
        </p:nvSpPr>
        <p:spPr/>
        <p:txBody>
          <a:bodyPr/>
          <a:lstStyle/>
          <a:p>
            <a:fld id="{EABC2062-C527-E24D-98CB-EC1F1065AF95}" type="slidenum">
              <a:rPr lang="en-US" smtClean="0"/>
              <a:t>‹#›</a:t>
            </a:fld>
            <a:endParaRPr lang="en-US"/>
          </a:p>
        </p:txBody>
      </p:sp>
    </p:spTree>
    <p:extLst>
      <p:ext uri="{BB962C8B-B14F-4D97-AF65-F5344CB8AC3E}">
        <p14:creationId xmlns:p14="http://schemas.microsoft.com/office/powerpoint/2010/main" val="3388923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88C3F-A548-D7A6-5B79-1AEB7CBE92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A5A8F74-7DD1-979C-6607-DAD5B1680B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155DA3-8C78-5875-0088-9F63A1E4D3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948984-D4FA-6251-8369-09DCDF3981A3}"/>
              </a:ext>
            </a:extLst>
          </p:cNvPr>
          <p:cNvSpPr>
            <a:spLocks noGrp="1"/>
          </p:cNvSpPr>
          <p:nvPr>
            <p:ph type="dt" sz="half" idx="10"/>
          </p:nvPr>
        </p:nvSpPr>
        <p:spPr/>
        <p:txBody>
          <a:bodyPr/>
          <a:lstStyle/>
          <a:p>
            <a:fld id="{1DB01C3C-F7C2-2E4D-9EBB-A73EA4CC357D}" type="datetimeFigureOut">
              <a:rPr lang="en-US" smtClean="0"/>
              <a:t>5/24/2023</a:t>
            </a:fld>
            <a:endParaRPr lang="en-US"/>
          </a:p>
        </p:txBody>
      </p:sp>
      <p:sp>
        <p:nvSpPr>
          <p:cNvPr id="6" name="Footer Placeholder 5">
            <a:extLst>
              <a:ext uri="{FF2B5EF4-FFF2-40B4-BE49-F238E27FC236}">
                <a16:creationId xmlns:a16="http://schemas.microsoft.com/office/drawing/2014/main" id="{1D7A6E58-0BDA-CC84-9262-2C88DF8868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ACE62-7ED2-EB69-6F53-BCF5EA9C8851}"/>
              </a:ext>
            </a:extLst>
          </p:cNvPr>
          <p:cNvSpPr>
            <a:spLocks noGrp="1"/>
          </p:cNvSpPr>
          <p:nvPr>
            <p:ph type="sldNum" sz="quarter" idx="12"/>
          </p:nvPr>
        </p:nvSpPr>
        <p:spPr/>
        <p:txBody>
          <a:bodyPr/>
          <a:lstStyle/>
          <a:p>
            <a:fld id="{EABC2062-C527-E24D-98CB-EC1F1065AF95}" type="slidenum">
              <a:rPr lang="en-US" smtClean="0"/>
              <a:t>‹#›</a:t>
            </a:fld>
            <a:endParaRPr lang="en-US"/>
          </a:p>
        </p:txBody>
      </p:sp>
    </p:spTree>
    <p:extLst>
      <p:ext uri="{BB962C8B-B14F-4D97-AF65-F5344CB8AC3E}">
        <p14:creationId xmlns:p14="http://schemas.microsoft.com/office/powerpoint/2010/main" val="1798736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D7DF8-9B5C-64E8-1016-D3DB029659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251C90-D01D-5D91-4A98-6E0560ABAF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4E1BFD-D1DB-910B-A091-0AF755771C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E1C8A4-0CA0-AD8A-0F9E-F0C45824108B}"/>
              </a:ext>
            </a:extLst>
          </p:cNvPr>
          <p:cNvSpPr>
            <a:spLocks noGrp="1"/>
          </p:cNvSpPr>
          <p:nvPr>
            <p:ph type="dt" sz="half" idx="10"/>
          </p:nvPr>
        </p:nvSpPr>
        <p:spPr/>
        <p:txBody>
          <a:bodyPr/>
          <a:lstStyle/>
          <a:p>
            <a:fld id="{1DB01C3C-F7C2-2E4D-9EBB-A73EA4CC357D}" type="datetimeFigureOut">
              <a:rPr lang="en-US" smtClean="0"/>
              <a:t>5/24/2023</a:t>
            </a:fld>
            <a:endParaRPr lang="en-US"/>
          </a:p>
        </p:txBody>
      </p:sp>
      <p:sp>
        <p:nvSpPr>
          <p:cNvPr id="6" name="Footer Placeholder 5">
            <a:extLst>
              <a:ext uri="{FF2B5EF4-FFF2-40B4-BE49-F238E27FC236}">
                <a16:creationId xmlns:a16="http://schemas.microsoft.com/office/drawing/2014/main" id="{D6D89C70-972F-C673-80DC-B6BC8A1B7B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2138EE-336D-18F3-1CCE-14715CF3341E}"/>
              </a:ext>
            </a:extLst>
          </p:cNvPr>
          <p:cNvSpPr>
            <a:spLocks noGrp="1"/>
          </p:cNvSpPr>
          <p:nvPr>
            <p:ph type="sldNum" sz="quarter" idx="12"/>
          </p:nvPr>
        </p:nvSpPr>
        <p:spPr/>
        <p:txBody>
          <a:bodyPr/>
          <a:lstStyle/>
          <a:p>
            <a:fld id="{EABC2062-C527-E24D-98CB-EC1F1065AF95}" type="slidenum">
              <a:rPr lang="en-US" smtClean="0"/>
              <a:t>‹#›</a:t>
            </a:fld>
            <a:endParaRPr lang="en-US"/>
          </a:p>
        </p:txBody>
      </p:sp>
    </p:spTree>
    <p:extLst>
      <p:ext uri="{BB962C8B-B14F-4D97-AF65-F5344CB8AC3E}">
        <p14:creationId xmlns:p14="http://schemas.microsoft.com/office/powerpoint/2010/main" val="197711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AD105D-EF5E-5DFA-C0B0-C0A117E098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9487FB-182A-681E-19E0-CA6CC29F85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66E39E-37CF-6ECE-1CD9-45837E8BF9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01C3C-F7C2-2E4D-9EBB-A73EA4CC357D}" type="datetimeFigureOut">
              <a:rPr lang="en-US" smtClean="0"/>
              <a:t>5/24/2023</a:t>
            </a:fld>
            <a:endParaRPr lang="en-US"/>
          </a:p>
        </p:txBody>
      </p:sp>
      <p:sp>
        <p:nvSpPr>
          <p:cNvPr id="5" name="Footer Placeholder 4">
            <a:extLst>
              <a:ext uri="{FF2B5EF4-FFF2-40B4-BE49-F238E27FC236}">
                <a16:creationId xmlns:a16="http://schemas.microsoft.com/office/drawing/2014/main" id="{2E26737C-A243-B548-2C57-68168149FE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35A77F-883F-58D4-3370-4900DEBB8C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BC2062-C527-E24D-98CB-EC1F1065AF95}" type="slidenum">
              <a:rPr lang="en-US" smtClean="0"/>
              <a:t>‹#›</a:t>
            </a:fld>
            <a:endParaRPr lang="en-US"/>
          </a:p>
        </p:txBody>
      </p:sp>
    </p:spTree>
    <p:extLst>
      <p:ext uri="{BB962C8B-B14F-4D97-AF65-F5344CB8AC3E}">
        <p14:creationId xmlns:p14="http://schemas.microsoft.com/office/powerpoint/2010/main" val="1530933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6" cstate="screen">
            <a:extLst>
              <a:ext uri="{28A0092B-C50C-407E-A947-70E740481C1C}">
                <a14:useLocalDpi xmlns:a14="http://schemas.microsoft.com/office/drawing/2010/main"/>
              </a:ext>
            </a:extLst>
          </a:blip>
          <a:srcRect l="113" t="5380" r="274"/>
          <a:stretch/>
        </p:blipFill>
        <p:spPr>
          <a:xfrm>
            <a:off x="-4596" y="145"/>
            <a:ext cx="12196595" cy="683365"/>
          </a:xfrm>
          <a:prstGeom prst="rect">
            <a:avLst/>
          </a:prstGeom>
        </p:spPr>
      </p:pic>
      <p:sp>
        <p:nvSpPr>
          <p:cNvPr id="2" name="Rectangle 1"/>
          <p:cNvSpPr/>
          <p:nvPr userDrawn="1"/>
        </p:nvSpPr>
        <p:spPr>
          <a:xfrm>
            <a:off x="11321143" y="6390803"/>
            <a:ext cx="354920" cy="123111"/>
          </a:xfrm>
          <a:prstGeom prst="rect">
            <a:avLst/>
          </a:prstGeom>
        </p:spPr>
        <p:txBody>
          <a:bodyPr wrap="square" lIns="0" tIns="0" rIns="0" bIns="0" anchor="b" anchorCtr="0">
            <a:spAutoFit/>
          </a:bodyPr>
          <a:lstStyle/>
          <a:p>
            <a:pPr algn="r"/>
            <a:fld id="{C5283808-45C9-A34F-A585-CE10DC679CA9}" type="slidenum">
              <a:rPr lang="en-GB" sz="800" smtClean="0"/>
              <a:pPr algn="r"/>
              <a:t>‹#›</a:t>
            </a:fld>
            <a:endParaRPr lang="en-GB" sz="800"/>
          </a:p>
        </p:txBody>
      </p:sp>
    </p:spTree>
    <p:extLst>
      <p:ext uri="{BB962C8B-B14F-4D97-AF65-F5344CB8AC3E}">
        <p14:creationId xmlns:p14="http://schemas.microsoft.com/office/powerpoint/2010/main" val="29964210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dt="0"/>
  <p:txStyles>
    <p:titleStyle>
      <a:lvl1pPr marL="0" indent="0" algn="l" defTabSz="914400" rtl="0" eaLnBrk="1" latinLnBrk="0" hangingPunct="1">
        <a:lnSpc>
          <a:spcPct val="100000"/>
        </a:lnSpc>
        <a:spcBef>
          <a:spcPct val="0"/>
        </a:spcBef>
        <a:buNone/>
        <a:tabLst>
          <a:tab pos="4043363" algn="l"/>
        </a:tabLst>
        <a:defRPr sz="2800" b="1" kern="1200" baseline="0">
          <a:solidFill>
            <a:schemeClr val="accent1"/>
          </a:solidFill>
          <a:latin typeface="+mj-lt"/>
          <a:ea typeface="SimSun"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p15:clr>
            <a:srgbClr val="F26B43"/>
          </p15:clr>
        </p15:guide>
        <p15:guide id="2" pos="325">
          <p15:clr>
            <a:srgbClr val="F26B43"/>
          </p15:clr>
        </p15:guide>
        <p15:guide id="3" pos="7355">
          <p15:clr>
            <a:srgbClr val="F26B43"/>
          </p15:clr>
        </p15:guide>
        <p15:guide id="4" orient="horz" pos="391">
          <p15:clr>
            <a:srgbClr val="F26B43"/>
          </p15:clr>
        </p15:guide>
        <p15:guide id="5" pos="3681">
          <p15:clr>
            <a:srgbClr val="F26B43"/>
          </p15:clr>
        </p15:guide>
        <p15:guide id="6" orient="horz" pos="3974">
          <p15:clr>
            <a:srgbClr val="F26B43"/>
          </p15:clr>
        </p15:guide>
        <p15:guide id="7" pos="3999">
          <p15:clr>
            <a:srgbClr val="F26B43"/>
          </p15:clr>
        </p15:guide>
        <p15:guide id="8" orient="horz" pos="504">
          <p15:clr>
            <a:srgbClr val="F26B43"/>
          </p15:clr>
        </p15:guide>
        <p15:guide id="9" pos="2457">
          <p15:clr>
            <a:srgbClr val="F26B43"/>
          </p15:clr>
        </p15:guide>
        <p15:guide id="10" pos="2774">
          <p15:clr>
            <a:srgbClr val="F26B43"/>
          </p15:clr>
        </p15:guide>
        <p15:guide id="11" pos="4906">
          <p15:clr>
            <a:srgbClr val="F26B43"/>
          </p15:clr>
        </p15:guide>
        <p15:guide id="12" pos="522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21A4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B31CAEA-B523-91B0-B3B6-71ED39CBB747}"/>
              </a:ext>
            </a:extLst>
          </p:cNvPr>
          <p:cNvGrpSpPr/>
          <p:nvPr/>
        </p:nvGrpSpPr>
        <p:grpSpPr>
          <a:xfrm>
            <a:off x="0" y="2830203"/>
            <a:ext cx="12192000" cy="2733786"/>
            <a:chOff x="-128954" y="2642614"/>
            <a:chExt cx="12320954" cy="2762701"/>
          </a:xfrm>
        </p:grpSpPr>
        <p:pic>
          <p:nvPicPr>
            <p:cNvPr id="9" name="Picture 8" descr="Icon, rectangle&#10;&#10;Description automatically generated">
              <a:extLst>
                <a:ext uri="{FF2B5EF4-FFF2-40B4-BE49-F238E27FC236}">
                  <a16:creationId xmlns:a16="http://schemas.microsoft.com/office/drawing/2014/main" id="{FD88C6B3-585C-EC10-1478-A76D25F65F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9600" y="2642614"/>
              <a:ext cx="7772400" cy="2762701"/>
            </a:xfrm>
            <a:prstGeom prst="rect">
              <a:avLst/>
            </a:prstGeom>
          </p:spPr>
        </p:pic>
        <p:pic>
          <p:nvPicPr>
            <p:cNvPr id="10" name="Picture 9" descr="Icon, rectangle&#10;&#10;Description automatically generated">
              <a:extLst>
                <a:ext uri="{FF2B5EF4-FFF2-40B4-BE49-F238E27FC236}">
                  <a16:creationId xmlns:a16="http://schemas.microsoft.com/office/drawing/2014/main" id="{A35396BF-9EE4-8FD4-9270-E5DADB8572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954" y="2642614"/>
              <a:ext cx="7772400" cy="2762701"/>
            </a:xfrm>
            <a:prstGeom prst="rect">
              <a:avLst/>
            </a:prstGeom>
          </p:spPr>
        </p:pic>
      </p:grpSp>
      <p:sp>
        <p:nvSpPr>
          <p:cNvPr id="13" name="TextBox 12">
            <a:extLst>
              <a:ext uri="{FF2B5EF4-FFF2-40B4-BE49-F238E27FC236}">
                <a16:creationId xmlns:a16="http://schemas.microsoft.com/office/drawing/2014/main" id="{3F730BE9-A19F-ECD8-40CE-FA1335479E97}"/>
              </a:ext>
            </a:extLst>
          </p:cNvPr>
          <p:cNvSpPr txBox="1"/>
          <p:nvPr/>
        </p:nvSpPr>
        <p:spPr>
          <a:xfrm>
            <a:off x="569282" y="429546"/>
            <a:ext cx="7863332"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Pre-task pack: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Background to the water industry</a:t>
            </a:r>
          </a:p>
        </p:txBody>
      </p:sp>
      <p:pic>
        <p:nvPicPr>
          <p:cNvPr id="6" name="Picture 5">
            <a:extLst>
              <a:ext uri="{FF2B5EF4-FFF2-40B4-BE49-F238E27FC236}">
                <a16:creationId xmlns:a16="http://schemas.microsoft.com/office/drawing/2014/main" id="{1F031DED-62A3-45B2-0723-F8156C5B5D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8264" y="5650993"/>
            <a:ext cx="1776106" cy="686761"/>
          </a:xfrm>
          <a:prstGeom prst="rect">
            <a:avLst/>
          </a:prstGeom>
        </p:spPr>
      </p:pic>
    </p:spTree>
    <p:extLst>
      <p:ext uri="{BB962C8B-B14F-4D97-AF65-F5344CB8AC3E}">
        <p14:creationId xmlns:p14="http://schemas.microsoft.com/office/powerpoint/2010/main" val="3328042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21D4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8407E0-7316-42F7-D558-57E197E95987}"/>
              </a:ext>
            </a:extLst>
          </p:cNvPr>
          <p:cNvSpPr txBox="1"/>
          <p:nvPr/>
        </p:nvSpPr>
        <p:spPr>
          <a:xfrm>
            <a:off x="432352" y="412614"/>
            <a:ext cx="11077162"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a:ln>
                  <a:noFill/>
                </a:ln>
                <a:solidFill>
                  <a:prstClr val="white"/>
                </a:solidFill>
                <a:effectLst/>
                <a:uLnTx/>
                <a:uFillTx/>
                <a:latin typeface="Poppins" pitchFamily="2" charset="77"/>
                <a:ea typeface="+mn-ea"/>
                <a:cs typeface="Poppins" pitchFamily="2" charset="77"/>
              </a:rPr>
              <a:t>How did Yorkshire Water perform in most recent assessment?</a:t>
            </a:r>
            <a:endParaRPr kumimoji="0" lang="en-GB" sz="2600" b="0" i="0" u="none" strike="noStrike" kern="1200" cap="none" spc="0" normalizeH="0" baseline="0" noProof="0">
              <a:ln>
                <a:noFill/>
              </a:ln>
              <a:solidFill>
                <a:prstClr val="white"/>
              </a:solidFill>
              <a:effectLst/>
              <a:uLnTx/>
              <a:uFillTx/>
              <a:latin typeface="Poppins" pitchFamily="2" charset="77"/>
              <a:ea typeface="+mn-ea"/>
              <a:cs typeface="Poppins" pitchFamily="2" charset="77"/>
            </a:endParaRPr>
          </a:p>
        </p:txBody>
      </p:sp>
      <p:sp>
        <p:nvSpPr>
          <p:cNvPr id="9" name="TextBox 8">
            <a:extLst>
              <a:ext uri="{FF2B5EF4-FFF2-40B4-BE49-F238E27FC236}">
                <a16:creationId xmlns:a16="http://schemas.microsoft.com/office/drawing/2014/main" id="{E1B14095-27AD-0C7D-6FD4-67D4157F93DA}"/>
              </a:ext>
            </a:extLst>
          </p:cNvPr>
          <p:cNvSpPr txBox="1"/>
          <p:nvPr/>
        </p:nvSpPr>
        <p:spPr>
          <a:xfrm>
            <a:off x="483867" y="949329"/>
            <a:ext cx="10560327"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white"/>
                </a:solidFill>
                <a:effectLst/>
                <a:uLnTx/>
                <a:uFillTx/>
                <a:latin typeface="Poppins"/>
                <a:ea typeface="+mn-ea"/>
                <a:cs typeface="Poppins"/>
              </a:rPr>
              <a:t>Overall, Yorkshire Water’s performance in 2021/22 was </a:t>
            </a:r>
            <a:br>
              <a:rPr kumimoji="0" lang="en-GB" sz="2000" b="0" i="0" u="none" strike="noStrike" kern="1200" cap="none" spc="0" normalizeH="0" baseline="0" noProof="0" dirty="0">
                <a:ln>
                  <a:noFill/>
                </a:ln>
                <a:solidFill>
                  <a:prstClr val="white"/>
                </a:solidFill>
                <a:effectLst/>
                <a:uLnTx/>
                <a:uFillTx/>
                <a:latin typeface="Poppins"/>
                <a:ea typeface="+mn-ea"/>
                <a:cs typeface="Poppins"/>
              </a:rPr>
            </a:br>
            <a:r>
              <a:rPr kumimoji="0" lang="en-GB" sz="2000" b="0" i="0" u="none" strike="noStrike" kern="1200" cap="none" spc="0" normalizeH="0" baseline="0" noProof="0" dirty="0">
                <a:ln>
                  <a:noFill/>
                </a:ln>
                <a:solidFill>
                  <a:prstClr val="white"/>
                </a:solidFill>
                <a:effectLst/>
                <a:uLnTx/>
                <a:uFillTx/>
                <a:latin typeface="Poppins"/>
                <a:ea typeface="+mn-ea"/>
                <a:cs typeface="Poppins"/>
              </a:rPr>
              <a:t>scored as ‘Lagging behind’ for the sector by Ofwat.</a:t>
            </a:r>
            <a:endParaRPr kumimoji="0" lang="en-GB" sz="20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p:txBody>
      </p:sp>
      <p:pic>
        <p:nvPicPr>
          <p:cNvPr id="10" name="Picture 9" descr="Map&#10;&#10;Description automatically generated">
            <a:extLst>
              <a:ext uri="{FF2B5EF4-FFF2-40B4-BE49-F238E27FC236}">
                <a16:creationId xmlns:a16="http://schemas.microsoft.com/office/drawing/2014/main" id="{FF10653B-23DC-6E8E-7264-8AB926153D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645762"/>
            <a:ext cx="5713319" cy="5212238"/>
          </a:xfrm>
          <a:prstGeom prst="rect">
            <a:avLst/>
          </a:prstGeom>
        </p:spPr>
      </p:pic>
      <p:sp>
        <p:nvSpPr>
          <p:cNvPr id="11" name="TextBox 10">
            <a:extLst>
              <a:ext uri="{FF2B5EF4-FFF2-40B4-BE49-F238E27FC236}">
                <a16:creationId xmlns:a16="http://schemas.microsoft.com/office/drawing/2014/main" id="{46F00BBA-2231-DCCC-9729-CAD989A0BE7F}"/>
              </a:ext>
            </a:extLst>
          </p:cNvPr>
          <p:cNvSpPr txBox="1"/>
          <p:nvPr/>
        </p:nvSpPr>
        <p:spPr>
          <a:xfrm>
            <a:off x="0" y="3095699"/>
            <a:ext cx="1886225" cy="563570"/>
          </a:xfrm>
          <a:prstGeom prst="rect">
            <a:avLst/>
          </a:prstGeom>
          <a:solidFill>
            <a:srgbClr val="DD6D67"/>
          </a:solidFill>
        </p:spPr>
        <p:txBody>
          <a:bodyPr wrap="square" lIns="180000" tIns="180000" rIns="180000" bIns="18000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Lagging behind</a:t>
            </a:r>
            <a:endParaRPr kumimoji="0" lang="en-GB" sz="13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endParaRPr>
          </a:p>
        </p:txBody>
      </p:sp>
      <p:graphicFrame>
        <p:nvGraphicFramePr>
          <p:cNvPr id="13" name="Table 13">
            <a:extLst>
              <a:ext uri="{FF2B5EF4-FFF2-40B4-BE49-F238E27FC236}">
                <a16:creationId xmlns:a16="http://schemas.microsoft.com/office/drawing/2014/main" id="{0B4EE478-D1DC-43BE-3A33-D01F882745C6}"/>
              </a:ext>
            </a:extLst>
          </p:cNvPr>
          <p:cNvGraphicFramePr>
            <a:graphicFrameLocks noGrp="1"/>
          </p:cNvGraphicFramePr>
          <p:nvPr/>
        </p:nvGraphicFramePr>
        <p:xfrm>
          <a:off x="7508412" y="1822944"/>
          <a:ext cx="4014630" cy="4356658"/>
        </p:xfrm>
        <a:graphic>
          <a:graphicData uri="http://schemas.openxmlformats.org/drawingml/2006/table">
            <a:tbl>
              <a:tblPr firstRow="1" bandRow="1">
                <a:tableStyleId>{5C22544A-7EE6-4342-B048-85BDC9FD1C3A}</a:tableStyleId>
              </a:tblPr>
              <a:tblGrid>
                <a:gridCol w="2974411">
                  <a:extLst>
                    <a:ext uri="{9D8B030D-6E8A-4147-A177-3AD203B41FA5}">
                      <a16:colId xmlns:a16="http://schemas.microsoft.com/office/drawing/2014/main" val="89857652"/>
                    </a:ext>
                  </a:extLst>
                </a:gridCol>
                <a:gridCol w="1040219">
                  <a:extLst>
                    <a:ext uri="{9D8B030D-6E8A-4147-A177-3AD203B41FA5}">
                      <a16:colId xmlns:a16="http://schemas.microsoft.com/office/drawing/2014/main" val="3128468216"/>
                    </a:ext>
                  </a:extLst>
                </a:gridCol>
              </a:tblGrid>
              <a:tr h="370840">
                <a:tc>
                  <a:txBody>
                    <a:bodyPr/>
                    <a:lstStyle/>
                    <a:p>
                      <a:r>
                        <a:rPr lang="en-GB" sz="1200" b="1">
                          <a:solidFill>
                            <a:schemeClr val="bg1"/>
                          </a:solidFill>
                          <a:latin typeface="Poppins" pitchFamily="2" charset="77"/>
                          <a:cs typeface="Poppins" pitchFamily="2" charset="77"/>
                        </a:rPr>
                        <a:t>Customer satisfaction</a:t>
                      </a:r>
                      <a:endParaRPr lang="en-US" sz="1200" b="1">
                        <a:solidFill>
                          <a:schemeClr val="bg1"/>
                        </a:solidFill>
                        <a:latin typeface="Poppins" pitchFamily="2" charset="77"/>
                        <a:cs typeface="Poppins" pitchFamily="2" charset="77"/>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A42"/>
                    </a:solidFill>
                  </a:tcPr>
                </a:tc>
                <a:tc>
                  <a:txBody>
                    <a:bodyPr/>
                    <a:lstStyle/>
                    <a:p>
                      <a:endParaRPr lang="en-US" sz="1200" b="1">
                        <a:solidFill>
                          <a:schemeClr val="bg1"/>
                        </a:solidFill>
                        <a:latin typeface="Poppins" pitchFamily="2" charset="77"/>
                        <a:cs typeface="Poppins" pitchFamily="2" charset="77"/>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6D67"/>
                    </a:solidFill>
                  </a:tcPr>
                </a:tc>
                <a:extLst>
                  <a:ext uri="{0D108BD9-81ED-4DB2-BD59-A6C34878D82A}">
                    <a16:rowId xmlns:a16="http://schemas.microsoft.com/office/drawing/2014/main" val="123092571"/>
                  </a:ext>
                </a:extLst>
              </a:tr>
              <a:tr h="370840">
                <a:tc>
                  <a:txBody>
                    <a:bodyPr/>
                    <a:lstStyle/>
                    <a:p>
                      <a:r>
                        <a:rPr lang="en-GB" sz="1200" b="1">
                          <a:solidFill>
                            <a:schemeClr val="bg1"/>
                          </a:solidFill>
                          <a:latin typeface="Poppins" pitchFamily="2" charset="77"/>
                          <a:cs typeface="Poppins" pitchFamily="2" charset="77"/>
                        </a:rPr>
                        <a:t>Priority services</a:t>
                      </a:r>
                      <a:endParaRPr lang="en-US" sz="1200" b="1">
                        <a:solidFill>
                          <a:schemeClr val="bg1"/>
                        </a:solidFill>
                        <a:latin typeface="Poppins" pitchFamily="2" charset="77"/>
                        <a:cs typeface="Poppins" pitchFamily="2" charset="77"/>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A42"/>
                    </a:solidFill>
                  </a:tcPr>
                </a:tc>
                <a:tc>
                  <a:txBody>
                    <a:bodyPr/>
                    <a:lstStyle/>
                    <a:p>
                      <a:endParaRPr lang="en-US" sz="1200" b="1">
                        <a:solidFill>
                          <a:schemeClr val="bg1"/>
                        </a:solidFill>
                        <a:latin typeface="Poppins" pitchFamily="2" charset="77"/>
                        <a:cs typeface="Poppins" pitchFamily="2" charset="77"/>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6D67"/>
                    </a:solidFill>
                  </a:tcPr>
                </a:tc>
                <a:extLst>
                  <a:ext uri="{0D108BD9-81ED-4DB2-BD59-A6C34878D82A}">
                    <a16:rowId xmlns:a16="http://schemas.microsoft.com/office/drawing/2014/main" val="456884322"/>
                  </a:ext>
                </a:extLst>
              </a:tr>
              <a:tr h="364054">
                <a:tc>
                  <a:txBody>
                    <a:bodyPr/>
                    <a:lstStyle/>
                    <a:p>
                      <a:r>
                        <a:rPr lang="en-GB" sz="1200" b="1">
                          <a:solidFill>
                            <a:schemeClr val="bg1"/>
                          </a:solidFill>
                          <a:latin typeface="Poppins" pitchFamily="2" charset="77"/>
                          <a:cs typeface="Poppins" pitchFamily="2" charset="77"/>
                        </a:rPr>
                        <a:t>Leakage</a:t>
                      </a:r>
                      <a:endParaRPr lang="en-US" sz="1200" b="1">
                        <a:solidFill>
                          <a:schemeClr val="bg1"/>
                        </a:solidFill>
                        <a:latin typeface="Poppins" pitchFamily="2" charset="77"/>
                        <a:cs typeface="Poppins" pitchFamily="2" charset="77"/>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A42"/>
                    </a:solidFill>
                  </a:tcPr>
                </a:tc>
                <a:tc>
                  <a:txBody>
                    <a:bodyPr/>
                    <a:lstStyle/>
                    <a:p>
                      <a:endParaRPr lang="en-US" sz="1200" b="1">
                        <a:solidFill>
                          <a:schemeClr val="bg1"/>
                        </a:solidFill>
                        <a:latin typeface="Poppins" pitchFamily="2" charset="77"/>
                        <a:cs typeface="Poppins" pitchFamily="2" charset="77"/>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AC98"/>
                    </a:solidFill>
                  </a:tcPr>
                </a:tc>
                <a:extLst>
                  <a:ext uri="{0D108BD9-81ED-4DB2-BD59-A6C34878D82A}">
                    <a16:rowId xmlns:a16="http://schemas.microsoft.com/office/drawing/2014/main" val="3389897088"/>
                  </a:ext>
                </a:extLst>
              </a:tr>
              <a:tr h="370840">
                <a:tc>
                  <a:txBody>
                    <a:bodyPr/>
                    <a:lstStyle/>
                    <a:p>
                      <a:r>
                        <a:rPr lang="en-GB" sz="1200" b="1" dirty="0">
                          <a:solidFill>
                            <a:schemeClr val="bg1"/>
                          </a:solidFill>
                          <a:latin typeface="Poppins" pitchFamily="2" charset="77"/>
                          <a:cs typeface="Poppins" pitchFamily="2" charset="77"/>
                        </a:rPr>
                        <a:t>Per capita consumption</a:t>
                      </a:r>
                      <a:endParaRPr lang="en-US" sz="1200" b="1" dirty="0">
                        <a:solidFill>
                          <a:schemeClr val="bg1"/>
                        </a:solidFill>
                        <a:latin typeface="Poppins" pitchFamily="2" charset="77"/>
                        <a:cs typeface="Poppins" pitchFamily="2" charset="77"/>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A42"/>
                    </a:solidFill>
                  </a:tcPr>
                </a:tc>
                <a:tc>
                  <a:txBody>
                    <a:bodyPr/>
                    <a:lstStyle/>
                    <a:p>
                      <a:endParaRPr lang="en-US" sz="1200" b="1">
                        <a:solidFill>
                          <a:schemeClr val="bg1"/>
                        </a:solidFill>
                        <a:latin typeface="Poppins" pitchFamily="2" charset="77"/>
                        <a:cs typeface="Poppins" pitchFamily="2" charset="77"/>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6D67"/>
                    </a:solidFill>
                  </a:tcPr>
                </a:tc>
                <a:extLst>
                  <a:ext uri="{0D108BD9-81ED-4DB2-BD59-A6C34878D82A}">
                    <a16:rowId xmlns:a16="http://schemas.microsoft.com/office/drawing/2014/main" val="808007230"/>
                  </a:ext>
                </a:extLst>
              </a:tr>
              <a:tr h="370840">
                <a:tc>
                  <a:txBody>
                    <a:bodyPr/>
                    <a:lstStyle/>
                    <a:p>
                      <a:r>
                        <a:rPr lang="en-GB" sz="1200" b="1">
                          <a:solidFill>
                            <a:schemeClr val="bg1"/>
                          </a:solidFill>
                          <a:latin typeface="Poppins" pitchFamily="2" charset="77"/>
                          <a:cs typeface="Poppins" pitchFamily="2" charset="77"/>
                        </a:rPr>
                        <a:t>Supply interruption</a:t>
                      </a:r>
                      <a:endParaRPr lang="en-US" sz="1200" b="1">
                        <a:solidFill>
                          <a:schemeClr val="bg1"/>
                        </a:solidFill>
                        <a:latin typeface="Poppins" pitchFamily="2" charset="77"/>
                        <a:cs typeface="Poppins" pitchFamily="2" charset="77"/>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A42"/>
                    </a:solidFill>
                  </a:tcPr>
                </a:tc>
                <a:tc>
                  <a:txBody>
                    <a:bodyPr/>
                    <a:lstStyle/>
                    <a:p>
                      <a:endParaRPr lang="en-US" sz="1200" b="1">
                        <a:solidFill>
                          <a:schemeClr val="bg1"/>
                        </a:solidFill>
                        <a:latin typeface="Poppins" pitchFamily="2" charset="77"/>
                        <a:cs typeface="Poppins" pitchFamily="2" charset="77"/>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6D67"/>
                    </a:solidFill>
                  </a:tcPr>
                </a:tc>
                <a:extLst>
                  <a:ext uri="{0D108BD9-81ED-4DB2-BD59-A6C34878D82A}">
                    <a16:rowId xmlns:a16="http://schemas.microsoft.com/office/drawing/2014/main" val="1731532882"/>
                  </a:ext>
                </a:extLst>
              </a:tr>
              <a:tr h="370840">
                <a:tc>
                  <a:txBody>
                    <a:bodyPr/>
                    <a:lstStyle/>
                    <a:p>
                      <a:r>
                        <a:rPr lang="en-GB" sz="1200" b="1" dirty="0">
                          <a:solidFill>
                            <a:schemeClr val="bg1"/>
                          </a:solidFill>
                          <a:latin typeface="Poppins" pitchFamily="2" charset="77"/>
                          <a:cs typeface="Poppins" pitchFamily="2" charset="77"/>
                        </a:rPr>
                        <a:t>Water quality</a:t>
                      </a:r>
                      <a:endParaRPr lang="en-US" sz="1200" b="1" dirty="0">
                        <a:solidFill>
                          <a:schemeClr val="bg1"/>
                        </a:solidFill>
                        <a:latin typeface="Poppins" pitchFamily="2" charset="77"/>
                        <a:cs typeface="Poppins" pitchFamily="2" charset="77"/>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A42"/>
                    </a:solidFill>
                  </a:tcPr>
                </a:tc>
                <a:tc>
                  <a:txBody>
                    <a:bodyPr/>
                    <a:lstStyle/>
                    <a:p>
                      <a:endParaRPr lang="en-US" sz="1200" b="1">
                        <a:solidFill>
                          <a:schemeClr val="bg1"/>
                        </a:solidFill>
                        <a:latin typeface="Poppins" pitchFamily="2" charset="77"/>
                        <a:cs typeface="Poppins" pitchFamily="2" charset="77"/>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6D67"/>
                    </a:solidFill>
                  </a:tcPr>
                </a:tc>
                <a:extLst>
                  <a:ext uri="{0D108BD9-81ED-4DB2-BD59-A6C34878D82A}">
                    <a16:rowId xmlns:a16="http://schemas.microsoft.com/office/drawing/2014/main" val="3603157165"/>
                  </a:ext>
                </a:extLst>
              </a:tr>
              <a:tr h="370840">
                <a:tc>
                  <a:txBody>
                    <a:bodyPr/>
                    <a:lstStyle/>
                    <a:p>
                      <a:r>
                        <a:rPr lang="en-GB" sz="1200" b="1">
                          <a:solidFill>
                            <a:schemeClr val="bg1"/>
                          </a:solidFill>
                          <a:latin typeface="Poppins" pitchFamily="2" charset="77"/>
                          <a:cs typeface="Poppins" pitchFamily="2" charset="77"/>
                        </a:rPr>
                        <a:t>Mains repairs</a:t>
                      </a:r>
                      <a:endParaRPr lang="en-US" sz="1200" b="1">
                        <a:solidFill>
                          <a:schemeClr val="bg1"/>
                        </a:solidFill>
                        <a:latin typeface="Poppins" pitchFamily="2" charset="77"/>
                        <a:cs typeface="Poppins" pitchFamily="2" charset="77"/>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A42"/>
                    </a:solidFill>
                  </a:tcPr>
                </a:tc>
                <a:tc>
                  <a:txBody>
                    <a:bodyPr/>
                    <a:lstStyle/>
                    <a:p>
                      <a:endParaRPr lang="en-US" sz="1200" b="1">
                        <a:solidFill>
                          <a:schemeClr val="bg1"/>
                        </a:solidFill>
                        <a:latin typeface="Poppins" pitchFamily="2" charset="77"/>
                        <a:cs typeface="Poppins" pitchFamily="2" charset="77"/>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AC98"/>
                    </a:solidFill>
                  </a:tcPr>
                </a:tc>
                <a:extLst>
                  <a:ext uri="{0D108BD9-81ED-4DB2-BD59-A6C34878D82A}">
                    <a16:rowId xmlns:a16="http://schemas.microsoft.com/office/drawing/2014/main" val="274287089"/>
                  </a:ext>
                </a:extLst>
              </a:tr>
              <a:tr h="370840">
                <a:tc>
                  <a:txBody>
                    <a:bodyPr/>
                    <a:lstStyle/>
                    <a:p>
                      <a:r>
                        <a:rPr lang="en-US" sz="1200" b="1">
                          <a:solidFill>
                            <a:schemeClr val="bg1"/>
                          </a:solidFill>
                          <a:latin typeface="Poppins" pitchFamily="2" charset="77"/>
                          <a:cs typeface="Poppins" pitchFamily="2" charset="77"/>
                        </a:rPr>
                        <a:t>Un</a:t>
                      </a:r>
                      <a:r>
                        <a:rPr lang="en-GB" sz="1200" b="1">
                          <a:solidFill>
                            <a:schemeClr val="bg1"/>
                          </a:solidFill>
                          <a:latin typeface="Poppins" pitchFamily="2" charset="77"/>
                          <a:cs typeface="Poppins" pitchFamily="2" charset="77"/>
                        </a:rPr>
                        <a:t>planned outage</a:t>
                      </a:r>
                      <a:endParaRPr lang="en-US" sz="1200" b="1">
                        <a:solidFill>
                          <a:schemeClr val="bg1"/>
                        </a:solidFill>
                        <a:latin typeface="Poppins" pitchFamily="2" charset="77"/>
                        <a:cs typeface="Poppins" pitchFamily="2" charset="77"/>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A42"/>
                    </a:solidFill>
                  </a:tcPr>
                </a:tc>
                <a:tc>
                  <a:txBody>
                    <a:bodyPr/>
                    <a:lstStyle/>
                    <a:p>
                      <a:endParaRPr lang="en-US" sz="1200" b="1">
                        <a:solidFill>
                          <a:schemeClr val="bg1"/>
                        </a:solidFill>
                        <a:latin typeface="Poppins" pitchFamily="2" charset="77"/>
                        <a:cs typeface="Poppins" pitchFamily="2" charset="77"/>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AC98"/>
                    </a:solidFill>
                  </a:tcPr>
                </a:tc>
                <a:extLst>
                  <a:ext uri="{0D108BD9-81ED-4DB2-BD59-A6C34878D82A}">
                    <a16:rowId xmlns:a16="http://schemas.microsoft.com/office/drawing/2014/main" val="1668067562"/>
                  </a:ext>
                </a:extLst>
              </a:tr>
              <a:tr h="370840">
                <a:tc>
                  <a:txBody>
                    <a:bodyPr/>
                    <a:lstStyle/>
                    <a:p>
                      <a:r>
                        <a:rPr lang="en-GB" sz="1200" b="1" dirty="0">
                          <a:solidFill>
                            <a:schemeClr val="bg1"/>
                          </a:solidFill>
                          <a:latin typeface="Poppins" pitchFamily="2" charset="77"/>
                          <a:cs typeface="Poppins" pitchFamily="2" charset="77"/>
                        </a:rPr>
                        <a:t>Internal sewer flooding</a:t>
                      </a:r>
                      <a:endParaRPr lang="en-US" sz="1200" b="1" dirty="0">
                        <a:solidFill>
                          <a:schemeClr val="bg1"/>
                        </a:solidFill>
                        <a:latin typeface="Poppins" pitchFamily="2" charset="77"/>
                        <a:cs typeface="Poppins" pitchFamily="2" charset="77"/>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A42"/>
                    </a:solidFill>
                  </a:tcPr>
                </a:tc>
                <a:tc>
                  <a:txBody>
                    <a:bodyPr/>
                    <a:lstStyle/>
                    <a:p>
                      <a:endParaRPr lang="en-US" sz="1200" b="1">
                        <a:solidFill>
                          <a:schemeClr val="bg1"/>
                        </a:solidFill>
                        <a:latin typeface="Poppins" pitchFamily="2" charset="77"/>
                        <a:cs typeface="Poppins" pitchFamily="2" charset="77"/>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6D67"/>
                    </a:solidFill>
                  </a:tcPr>
                </a:tc>
                <a:extLst>
                  <a:ext uri="{0D108BD9-81ED-4DB2-BD59-A6C34878D82A}">
                    <a16:rowId xmlns:a16="http://schemas.microsoft.com/office/drawing/2014/main" val="438647107"/>
                  </a:ext>
                </a:extLst>
              </a:tr>
              <a:tr h="370840">
                <a:tc>
                  <a:txBody>
                    <a:bodyPr/>
                    <a:lstStyle/>
                    <a:p>
                      <a:r>
                        <a:rPr lang="en-GB" sz="1200" b="1">
                          <a:solidFill>
                            <a:schemeClr val="bg1"/>
                          </a:solidFill>
                          <a:latin typeface="Poppins" pitchFamily="2" charset="77"/>
                          <a:cs typeface="Poppins" pitchFamily="2" charset="77"/>
                        </a:rPr>
                        <a:t>Pollution incidents </a:t>
                      </a:r>
                      <a:endParaRPr lang="en-US" sz="1200" b="1">
                        <a:solidFill>
                          <a:schemeClr val="bg1"/>
                        </a:solidFill>
                        <a:latin typeface="Poppins" pitchFamily="2" charset="77"/>
                        <a:cs typeface="Poppins" pitchFamily="2" charset="77"/>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A42"/>
                    </a:solidFill>
                  </a:tcPr>
                </a:tc>
                <a:tc>
                  <a:txBody>
                    <a:bodyPr/>
                    <a:lstStyle/>
                    <a:p>
                      <a:endParaRPr lang="en-US" sz="1200" b="1">
                        <a:solidFill>
                          <a:schemeClr val="bg1"/>
                        </a:solidFill>
                        <a:latin typeface="Poppins" pitchFamily="2" charset="77"/>
                        <a:cs typeface="Poppins" pitchFamily="2" charset="77"/>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D6D67"/>
                    </a:solidFill>
                  </a:tcPr>
                </a:tc>
                <a:extLst>
                  <a:ext uri="{0D108BD9-81ED-4DB2-BD59-A6C34878D82A}">
                    <a16:rowId xmlns:a16="http://schemas.microsoft.com/office/drawing/2014/main" val="2179284413"/>
                  </a:ext>
                </a:extLst>
              </a:tr>
              <a:tr h="370840">
                <a:tc>
                  <a:txBody>
                    <a:bodyPr/>
                    <a:lstStyle/>
                    <a:p>
                      <a:r>
                        <a:rPr lang="en-GB" sz="1200" b="1">
                          <a:solidFill>
                            <a:schemeClr val="bg1"/>
                          </a:solidFill>
                          <a:latin typeface="Poppins" pitchFamily="2" charset="77"/>
                          <a:cs typeface="Poppins" pitchFamily="2" charset="77"/>
                        </a:rPr>
                        <a:t>Sewer collapses</a:t>
                      </a:r>
                      <a:endParaRPr lang="en-US" sz="1200" b="1">
                        <a:solidFill>
                          <a:schemeClr val="bg1"/>
                        </a:solidFill>
                        <a:latin typeface="Poppins" pitchFamily="2" charset="77"/>
                        <a:cs typeface="Poppins" pitchFamily="2" charset="77"/>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A42"/>
                    </a:solidFill>
                  </a:tcPr>
                </a:tc>
                <a:tc>
                  <a:txBody>
                    <a:bodyPr/>
                    <a:lstStyle/>
                    <a:p>
                      <a:endParaRPr lang="en-US" sz="1200" b="1">
                        <a:solidFill>
                          <a:schemeClr val="bg1"/>
                        </a:solidFill>
                        <a:latin typeface="Poppins" pitchFamily="2" charset="77"/>
                        <a:cs typeface="Poppins" pitchFamily="2" charset="77"/>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AC98"/>
                    </a:solidFill>
                  </a:tcPr>
                </a:tc>
                <a:extLst>
                  <a:ext uri="{0D108BD9-81ED-4DB2-BD59-A6C34878D82A}">
                    <a16:rowId xmlns:a16="http://schemas.microsoft.com/office/drawing/2014/main" val="2517577892"/>
                  </a:ext>
                </a:extLst>
              </a:tr>
              <a:tr h="284204">
                <a:tc>
                  <a:txBody>
                    <a:bodyPr/>
                    <a:lstStyle/>
                    <a:p>
                      <a:r>
                        <a:rPr lang="en-GB" sz="1200" b="1">
                          <a:solidFill>
                            <a:schemeClr val="bg1"/>
                          </a:solidFill>
                          <a:latin typeface="Poppins" pitchFamily="2" charset="77"/>
                          <a:cs typeface="Poppins" pitchFamily="2" charset="77"/>
                        </a:rPr>
                        <a:t>Treatment works compliance</a:t>
                      </a:r>
                      <a:endParaRPr lang="en-US" sz="1200" b="1">
                        <a:solidFill>
                          <a:schemeClr val="bg1"/>
                        </a:solidFill>
                        <a:latin typeface="Poppins" pitchFamily="2" charset="77"/>
                        <a:cs typeface="Poppins" pitchFamily="2" charset="77"/>
                      </a:endParaRP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21A42"/>
                    </a:solidFill>
                  </a:tcPr>
                </a:tc>
                <a:tc>
                  <a:txBody>
                    <a:bodyPr/>
                    <a:lstStyle/>
                    <a:p>
                      <a:endParaRPr lang="en-US" sz="1200" b="1" dirty="0">
                        <a:solidFill>
                          <a:schemeClr val="bg1"/>
                        </a:solidFill>
                        <a:latin typeface="Poppins" pitchFamily="2" charset="77"/>
                        <a:cs typeface="Poppins" pitchFamily="2" charset="77"/>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0AC98"/>
                    </a:solidFill>
                  </a:tcPr>
                </a:tc>
                <a:extLst>
                  <a:ext uri="{0D108BD9-81ED-4DB2-BD59-A6C34878D82A}">
                    <a16:rowId xmlns:a16="http://schemas.microsoft.com/office/drawing/2014/main" val="3842027623"/>
                  </a:ext>
                </a:extLst>
              </a:tr>
            </a:tbl>
          </a:graphicData>
        </a:graphic>
      </p:graphicFrame>
      <p:grpSp>
        <p:nvGrpSpPr>
          <p:cNvPr id="3" name="Group 2">
            <a:extLst>
              <a:ext uri="{FF2B5EF4-FFF2-40B4-BE49-F238E27FC236}">
                <a16:creationId xmlns:a16="http://schemas.microsoft.com/office/drawing/2014/main" id="{1E657EE8-93F9-284A-9733-DF9EE9F2CFF9}"/>
              </a:ext>
            </a:extLst>
          </p:cNvPr>
          <p:cNvGrpSpPr/>
          <p:nvPr/>
        </p:nvGrpSpPr>
        <p:grpSpPr>
          <a:xfrm>
            <a:off x="5510847" y="2231408"/>
            <a:ext cx="2622299" cy="1453619"/>
            <a:chOff x="10646529" y="582873"/>
            <a:chExt cx="2622299" cy="1453619"/>
          </a:xfrm>
        </p:grpSpPr>
        <p:sp>
          <p:nvSpPr>
            <p:cNvPr id="18" name="TextBox 17">
              <a:extLst>
                <a:ext uri="{FF2B5EF4-FFF2-40B4-BE49-F238E27FC236}">
                  <a16:creationId xmlns:a16="http://schemas.microsoft.com/office/drawing/2014/main" id="{81B7BDA0-B100-62AB-3BD3-B32F3CC3C64C}"/>
                </a:ext>
              </a:extLst>
            </p:cNvPr>
            <p:cNvSpPr txBox="1"/>
            <p:nvPr/>
          </p:nvSpPr>
          <p:spPr>
            <a:xfrm>
              <a:off x="10992678" y="582873"/>
              <a:ext cx="22761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At or better than </a:t>
              </a:r>
              <a:br>
                <a:rPr kumimoji="0" lang="en-GB" sz="12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br>
              <a:r>
                <a:rPr kumimoji="0" lang="en-GB" sz="12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performance </a:t>
              </a:r>
              <a:br>
                <a:rPr kumimoji="0" lang="en-GB" sz="12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br>
              <a:r>
                <a:rPr kumimoji="0" lang="en-GB" sz="12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commitment</a:t>
              </a:r>
              <a:endParaRPr kumimoji="0" lang="en-US" sz="12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p:txBody>
        </p:sp>
        <p:sp>
          <p:nvSpPr>
            <p:cNvPr id="19" name="TextBox 18">
              <a:extLst>
                <a:ext uri="{FF2B5EF4-FFF2-40B4-BE49-F238E27FC236}">
                  <a16:creationId xmlns:a16="http://schemas.microsoft.com/office/drawing/2014/main" id="{3913F67E-D8D0-4115-9723-FAE487A7DCF8}"/>
                </a:ext>
              </a:extLst>
            </p:cNvPr>
            <p:cNvSpPr txBox="1"/>
            <p:nvPr/>
          </p:nvSpPr>
          <p:spPr>
            <a:xfrm>
              <a:off x="10992678" y="1390161"/>
              <a:ext cx="22761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Poorer than </a:t>
              </a:r>
              <a:br>
                <a:rPr kumimoji="0" lang="en-GB" sz="12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br>
              <a:r>
                <a:rPr kumimoji="0" lang="en-GB" sz="12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rPr>
                <a:t>performance commitments</a:t>
              </a:r>
              <a:endParaRPr kumimoji="0" lang="en-US" sz="1200" b="0" i="0" u="none" strike="noStrike" kern="1200" cap="none" spc="0" normalizeH="0" baseline="0" noProof="0" dirty="0">
                <a:ln>
                  <a:noFill/>
                </a:ln>
                <a:solidFill>
                  <a:prstClr val="white"/>
                </a:solidFill>
                <a:effectLst/>
                <a:uLnTx/>
                <a:uFillTx/>
                <a:latin typeface="Poppins" pitchFamily="2" charset="77"/>
                <a:ea typeface="+mn-ea"/>
                <a:cs typeface="Poppins" pitchFamily="2" charset="77"/>
              </a:endParaRPr>
            </a:p>
          </p:txBody>
        </p:sp>
        <p:sp>
          <p:nvSpPr>
            <p:cNvPr id="20" name="Oval 19">
              <a:extLst>
                <a:ext uri="{FF2B5EF4-FFF2-40B4-BE49-F238E27FC236}">
                  <a16:creationId xmlns:a16="http://schemas.microsoft.com/office/drawing/2014/main" id="{63784737-5BB7-EC7E-BAF6-EA58CAA2E817}"/>
                </a:ext>
              </a:extLst>
            </p:cNvPr>
            <p:cNvSpPr/>
            <p:nvPr/>
          </p:nvSpPr>
          <p:spPr>
            <a:xfrm>
              <a:off x="10646529" y="686385"/>
              <a:ext cx="254643" cy="254643"/>
            </a:xfrm>
            <a:prstGeom prst="ellipse">
              <a:avLst/>
            </a:prstGeom>
            <a:solidFill>
              <a:srgbClr val="50A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CE8BE741-3EDF-87AE-3FBF-E6595CE21D4D}"/>
                </a:ext>
              </a:extLst>
            </p:cNvPr>
            <p:cNvSpPr/>
            <p:nvPr/>
          </p:nvSpPr>
          <p:spPr>
            <a:xfrm>
              <a:off x="10646529" y="1471183"/>
              <a:ext cx="254643" cy="254643"/>
            </a:xfrm>
            <a:prstGeom prst="ellipse">
              <a:avLst/>
            </a:prstGeom>
            <a:solidFill>
              <a:srgbClr val="DD6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264807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font, screenshot, design&#10;&#10;Description automatically generated">
            <a:extLst>
              <a:ext uri="{FF2B5EF4-FFF2-40B4-BE49-F238E27FC236}">
                <a16:creationId xmlns:a16="http://schemas.microsoft.com/office/drawing/2014/main" id="{FCF02741-C24D-F0A9-8964-3BF673ECE6C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97193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graph&#10;&#10;Description automatically generated with low confidence">
            <a:extLst>
              <a:ext uri="{FF2B5EF4-FFF2-40B4-BE49-F238E27FC236}">
                <a16:creationId xmlns:a16="http://schemas.microsoft.com/office/drawing/2014/main" id="{106295C1-ECD9-1118-3793-40AFF7D8760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92509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font, design, screenshot&#10;&#10;Description automatically generated">
            <a:extLst>
              <a:ext uri="{FF2B5EF4-FFF2-40B4-BE49-F238E27FC236}">
                <a16:creationId xmlns:a16="http://schemas.microsoft.com/office/drawing/2014/main" id="{4FA11759-6F22-E28F-5D40-21DC2E7BE39A}"/>
              </a:ext>
            </a:extLst>
          </p:cNvPr>
          <p:cNvPicPr>
            <a:picLocks noChangeAspect="1"/>
          </p:cNvPicPr>
          <p:nvPr/>
        </p:nvPicPr>
        <p:blipFill>
          <a:blip r:embed="rId3"/>
          <a:stretch>
            <a:fillRect/>
          </a:stretch>
        </p:blipFill>
        <p:spPr>
          <a:xfrm>
            <a:off x="0" y="0"/>
            <a:ext cx="12192000" cy="6858000"/>
          </a:xfrm>
          <a:prstGeom prst="rect">
            <a:avLst/>
          </a:prstGeom>
        </p:spPr>
      </p:pic>
      <p:pic>
        <p:nvPicPr>
          <p:cNvPr id="3" name="Picture 2" descr="A picture containing text, screenshot, diagram, parallel&#10;&#10;Description automatically generated">
            <a:extLst>
              <a:ext uri="{FF2B5EF4-FFF2-40B4-BE49-F238E27FC236}">
                <a16:creationId xmlns:a16="http://schemas.microsoft.com/office/drawing/2014/main" id="{E84F7F3C-F39E-36D6-051E-95C0065473D6}"/>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4158866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diagram, design, screenshot&#10;&#10;Description automatically generated">
            <a:extLst>
              <a:ext uri="{FF2B5EF4-FFF2-40B4-BE49-F238E27FC236}">
                <a16:creationId xmlns:a16="http://schemas.microsoft.com/office/drawing/2014/main" id="{65C9833F-151F-A8C9-93CD-095DAFD42EE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06409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font, design, screenshot&#10;&#10;Description automatically generated">
            <a:extLst>
              <a:ext uri="{FF2B5EF4-FFF2-40B4-BE49-F238E27FC236}">
                <a16:creationId xmlns:a16="http://schemas.microsoft.com/office/drawing/2014/main" id="{E5195EEF-F79B-78D8-7CE2-12F975FF4BC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1525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graph&#10;&#10;Description automatically generated with low confidence">
            <a:extLst>
              <a:ext uri="{FF2B5EF4-FFF2-40B4-BE49-F238E27FC236}">
                <a16:creationId xmlns:a16="http://schemas.microsoft.com/office/drawing/2014/main" id="{3C5CD56D-E667-2560-EAC2-BF653CC9DDF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833946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21A4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B31CAEA-B523-91B0-B3B6-71ED39CBB747}"/>
              </a:ext>
            </a:extLst>
          </p:cNvPr>
          <p:cNvGrpSpPr/>
          <p:nvPr/>
        </p:nvGrpSpPr>
        <p:grpSpPr>
          <a:xfrm>
            <a:off x="0" y="2830203"/>
            <a:ext cx="12192000" cy="2733786"/>
            <a:chOff x="-128954" y="2642614"/>
            <a:chExt cx="12320954" cy="2762701"/>
          </a:xfrm>
        </p:grpSpPr>
        <p:pic>
          <p:nvPicPr>
            <p:cNvPr id="9" name="Picture 8" descr="Icon, rectangle&#10;&#10;Description automatically generated">
              <a:extLst>
                <a:ext uri="{FF2B5EF4-FFF2-40B4-BE49-F238E27FC236}">
                  <a16:creationId xmlns:a16="http://schemas.microsoft.com/office/drawing/2014/main" id="{FD88C6B3-585C-EC10-1478-A76D25F65F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9600" y="2642614"/>
              <a:ext cx="7772400" cy="2762701"/>
            </a:xfrm>
            <a:prstGeom prst="rect">
              <a:avLst/>
            </a:prstGeom>
          </p:spPr>
        </p:pic>
        <p:pic>
          <p:nvPicPr>
            <p:cNvPr id="10" name="Picture 9" descr="Icon, rectangle&#10;&#10;Description automatically generated">
              <a:extLst>
                <a:ext uri="{FF2B5EF4-FFF2-40B4-BE49-F238E27FC236}">
                  <a16:creationId xmlns:a16="http://schemas.microsoft.com/office/drawing/2014/main" id="{A35396BF-9EE4-8FD4-9270-E5DADB8572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954" y="2642614"/>
              <a:ext cx="7772400" cy="2762701"/>
            </a:xfrm>
            <a:prstGeom prst="rect">
              <a:avLst/>
            </a:prstGeom>
          </p:spPr>
        </p:pic>
      </p:grpSp>
      <p:sp>
        <p:nvSpPr>
          <p:cNvPr id="13" name="TextBox 12">
            <a:extLst>
              <a:ext uri="{FF2B5EF4-FFF2-40B4-BE49-F238E27FC236}">
                <a16:creationId xmlns:a16="http://schemas.microsoft.com/office/drawing/2014/main" id="{3F730BE9-A19F-ECD8-40CE-FA1335479E97}"/>
              </a:ext>
            </a:extLst>
          </p:cNvPr>
          <p:cNvSpPr txBox="1"/>
          <p:nvPr/>
        </p:nvSpPr>
        <p:spPr>
          <a:xfrm>
            <a:off x="569282" y="429546"/>
            <a:ext cx="7863332"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Pre-task pack: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What customers’ bills pay for</a:t>
            </a:r>
          </a:p>
        </p:txBody>
      </p:sp>
      <p:pic>
        <p:nvPicPr>
          <p:cNvPr id="6" name="Picture 5">
            <a:extLst>
              <a:ext uri="{FF2B5EF4-FFF2-40B4-BE49-F238E27FC236}">
                <a16:creationId xmlns:a16="http://schemas.microsoft.com/office/drawing/2014/main" id="{1F031DED-62A3-45B2-0723-F8156C5B5D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8264" y="5650993"/>
            <a:ext cx="1776106" cy="686761"/>
          </a:xfrm>
          <a:prstGeom prst="rect">
            <a:avLst/>
          </a:prstGeom>
        </p:spPr>
      </p:pic>
    </p:spTree>
    <p:extLst>
      <p:ext uri="{BB962C8B-B14F-4D97-AF65-F5344CB8AC3E}">
        <p14:creationId xmlns:p14="http://schemas.microsoft.com/office/powerpoint/2010/main" val="3623248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E217099C-14F9-E4F6-5C13-E0BC45A5FE66}"/>
              </a:ext>
            </a:extLst>
          </p:cNvPr>
          <p:cNvPicPr>
            <a:picLocks noChangeAspect="1"/>
          </p:cNvPicPr>
          <p:nvPr/>
        </p:nvPicPr>
        <p:blipFill>
          <a:blip r:embed="rId3"/>
          <a:stretch>
            <a:fillRect/>
          </a:stretch>
        </p:blipFill>
        <p:spPr>
          <a:xfrm>
            <a:off x="2651538" y="140804"/>
            <a:ext cx="3090007" cy="6657561"/>
          </a:xfrm>
          <a:prstGeom prst="rect">
            <a:avLst/>
          </a:prstGeom>
        </p:spPr>
      </p:pic>
      <p:sp>
        <p:nvSpPr>
          <p:cNvPr id="4" name="TextBox 3">
            <a:extLst>
              <a:ext uri="{FF2B5EF4-FFF2-40B4-BE49-F238E27FC236}">
                <a16:creationId xmlns:a16="http://schemas.microsoft.com/office/drawing/2014/main" id="{73E9DDD2-69FE-4D79-90EB-A5C6ED23BADF}"/>
              </a:ext>
            </a:extLst>
          </p:cNvPr>
          <p:cNvSpPr txBox="1"/>
          <p:nvPr/>
        </p:nvSpPr>
        <p:spPr>
          <a:xfrm>
            <a:off x="400615" y="471358"/>
            <a:ext cx="2464376" cy="488005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ts val="34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121A42"/>
                </a:solidFill>
                <a:effectLst/>
                <a:uLnTx/>
                <a:uFillTx/>
                <a:latin typeface="Poppins"/>
                <a:ea typeface="+mn-ea"/>
                <a:cs typeface="Poppins"/>
              </a:rPr>
              <a:t>The average household spends </a:t>
            </a:r>
            <a:r>
              <a:rPr kumimoji="0" lang="en-GB" sz="2800" b="1" i="0" u="none" strike="noStrike" kern="1200" cap="none" spc="0" normalizeH="0" baseline="0" noProof="0" dirty="0">
                <a:ln>
                  <a:noFill/>
                </a:ln>
                <a:solidFill>
                  <a:srgbClr val="0070C0"/>
                </a:solidFill>
                <a:effectLst/>
                <a:uLnTx/>
                <a:uFillTx/>
                <a:latin typeface="Poppins"/>
                <a:ea typeface="+mn-ea"/>
                <a:cs typeface="Poppins"/>
              </a:rPr>
              <a:t>£1.23 per day</a:t>
            </a:r>
            <a:r>
              <a:rPr kumimoji="0" lang="en-GB" sz="2800" b="1" i="0" u="none" strike="noStrike" kern="1200" cap="none" spc="0" normalizeH="0" baseline="0" noProof="0" dirty="0">
                <a:ln>
                  <a:noFill/>
                </a:ln>
                <a:solidFill>
                  <a:srgbClr val="121A42"/>
                </a:solidFill>
                <a:effectLst/>
                <a:uLnTx/>
                <a:uFillTx/>
                <a:latin typeface="Poppins"/>
                <a:ea typeface="+mn-ea"/>
                <a:cs typeface="Poppins"/>
              </a:rPr>
              <a:t> on water and wastewater services, this is how its broken down...</a:t>
            </a:r>
            <a:endParaRPr kumimoji="0" lang="en-GB" sz="2800" b="0" i="0" u="none" strike="noStrike" kern="1200" cap="none" spc="0" normalizeH="0" baseline="0" noProof="0" dirty="0">
              <a:ln>
                <a:noFill/>
              </a:ln>
              <a:solidFill>
                <a:srgbClr val="121A42"/>
              </a:solidFill>
              <a:effectLst/>
              <a:uLnTx/>
              <a:uFillTx/>
              <a:latin typeface="Poppins"/>
              <a:ea typeface="+mn-ea"/>
              <a:cs typeface="Poppins"/>
            </a:endParaRPr>
          </a:p>
        </p:txBody>
      </p:sp>
      <p:sp>
        <p:nvSpPr>
          <p:cNvPr id="8" name="TextBox 7">
            <a:extLst>
              <a:ext uri="{FF2B5EF4-FFF2-40B4-BE49-F238E27FC236}">
                <a16:creationId xmlns:a16="http://schemas.microsoft.com/office/drawing/2014/main" id="{093B4EE6-56ED-3443-6E57-FD1137568849}"/>
              </a:ext>
            </a:extLst>
          </p:cNvPr>
          <p:cNvSpPr txBox="1"/>
          <p:nvPr/>
        </p:nvSpPr>
        <p:spPr>
          <a:xfrm>
            <a:off x="5741545" y="515246"/>
            <a:ext cx="5978347" cy="755141"/>
          </a:xfrm>
          <a:prstGeom prst="rect">
            <a:avLst/>
          </a:prstGeom>
          <a:solidFill>
            <a:srgbClr val="121A42"/>
          </a:solidFill>
        </p:spPr>
        <p:txBody>
          <a:bodyPr wrap="square" lIns="251999" tIns="251999" rIns="251999" bIns="25199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rPr>
              <a:t>On energy </a:t>
            </a:r>
          </a:p>
        </p:txBody>
      </p:sp>
      <p:sp>
        <p:nvSpPr>
          <p:cNvPr id="10" name="TextBox 9">
            <a:extLst>
              <a:ext uri="{FF2B5EF4-FFF2-40B4-BE49-F238E27FC236}">
                <a16:creationId xmlns:a16="http://schemas.microsoft.com/office/drawing/2014/main" id="{7DDDF632-AB44-59BA-BBFA-6C1563B75CC2}"/>
              </a:ext>
            </a:extLst>
          </p:cNvPr>
          <p:cNvSpPr txBox="1"/>
          <p:nvPr/>
        </p:nvSpPr>
        <p:spPr>
          <a:xfrm>
            <a:off x="5741545" y="2180096"/>
            <a:ext cx="5978347" cy="1001362"/>
          </a:xfrm>
          <a:prstGeom prst="rect">
            <a:avLst/>
          </a:prstGeom>
          <a:solidFill>
            <a:srgbClr val="0186CB"/>
          </a:solidFill>
        </p:spPr>
        <p:txBody>
          <a:bodyPr wrap="square" lIns="251999" tIns="251999" rIns="251999" bIns="25199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rPr>
              <a:t>On running our business: people costs, material costs – the things we need to deliver services everyday.</a:t>
            </a:r>
          </a:p>
        </p:txBody>
      </p:sp>
      <p:sp>
        <p:nvSpPr>
          <p:cNvPr id="12" name="TextBox 11">
            <a:extLst>
              <a:ext uri="{FF2B5EF4-FFF2-40B4-BE49-F238E27FC236}">
                <a16:creationId xmlns:a16="http://schemas.microsoft.com/office/drawing/2014/main" id="{C0305C82-B0EC-3805-E033-31081BEB0827}"/>
              </a:ext>
            </a:extLst>
          </p:cNvPr>
          <p:cNvSpPr txBox="1"/>
          <p:nvPr/>
        </p:nvSpPr>
        <p:spPr>
          <a:xfrm>
            <a:off x="5741545" y="3258742"/>
            <a:ext cx="5978347" cy="1001362"/>
          </a:xfrm>
          <a:prstGeom prst="rect">
            <a:avLst/>
          </a:prstGeom>
          <a:solidFill>
            <a:srgbClr val="A3D5E7"/>
          </a:solidFill>
        </p:spPr>
        <p:txBody>
          <a:bodyPr wrap="square" lIns="251999" tIns="251999" rIns="251999" bIns="25199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121A42"/>
                </a:solidFill>
                <a:effectLst/>
                <a:uLnTx/>
                <a:uFillTx/>
                <a:latin typeface="Poppins" pitchFamily="2" charset="77"/>
                <a:ea typeface="+mn-ea"/>
                <a:cs typeface="Poppins" pitchFamily="2" charset="77"/>
              </a:rPr>
              <a:t>On maintaining our equipment: </a:t>
            </a:r>
            <a:r>
              <a:rPr kumimoji="0" lang="en-GB" sz="1600" b="0" i="0" u="none" strike="noStrike" kern="1200" cap="none" spc="0" normalizeH="0" baseline="0" noProof="0" dirty="0">
                <a:ln>
                  <a:noFill/>
                </a:ln>
                <a:solidFill>
                  <a:srgbClr val="121A42"/>
                </a:solidFill>
                <a:effectLst/>
                <a:uLnTx/>
                <a:uFillTx/>
                <a:latin typeface="Poppins" pitchFamily="2" charset="77"/>
                <a:ea typeface="+mn-ea"/>
                <a:cs typeface="Poppins" pitchFamily="2" charset="77"/>
              </a:rPr>
              <a:t>looking after </a:t>
            </a:r>
            <a:br>
              <a:rPr kumimoji="0" lang="en-GB" sz="1600" b="0" i="0" u="none" strike="noStrike" kern="1200" cap="none" spc="0" normalizeH="0" baseline="0" noProof="0" dirty="0">
                <a:ln>
                  <a:noFill/>
                </a:ln>
                <a:solidFill>
                  <a:srgbClr val="121A42"/>
                </a:solidFill>
                <a:effectLst/>
                <a:uLnTx/>
                <a:uFillTx/>
                <a:latin typeface="Poppins" pitchFamily="2" charset="77"/>
                <a:ea typeface="+mn-ea"/>
                <a:cs typeface="Poppins" pitchFamily="2" charset="77"/>
              </a:rPr>
            </a:br>
            <a:r>
              <a:rPr kumimoji="0" lang="en-GB" sz="1600" b="0" i="0" u="none" strike="noStrike" kern="1200" cap="none" spc="0" normalizeH="0" baseline="0" noProof="0" dirty="0">
                <a:ln>
                  <a:noFill/>
                </a:ln>
                <a:solidFill>
                  <a:srgbClr val="121A42"/>
                </a:solidFill>
                <a:effectLst/>
                <a:uLnTx/>
                <a:uFillTx/>
                <a:latin typeface="Poppins" pitchFamily="2" charset="77"/>
                <a:ea typeface="+mn-ea"/>
                <a:cs typeface="Poppins" pitchFamily="2" charset="77"/>
              </a:rPr>
              <a:t>our pipes, pumping stations and reservoirs </a:t>
            </a:r>
          </a:p>
        </p:txBody>
      </p:sp>
      <p:sp>
        <p:nvSpPr>
          <p:cNvPr id="13" name="TextBox 12">
            <a:extLst>
              <a:ext uri="{FF2B5EF4-FFF2-40B4-BE49-F238E27FC236}">
                <a16:creationId xmlns:a16="http://schemas.microsoft.com/office/drawing/2014/main" id="{4EE9579C-CCEC-B602-4C4B-7C59ECD5DF18}"/>
              </a:ext>
            </a:extLst>
          </p:cNvPr>
          <p:cNvSpPr txBox="1"/>
          <p:nvPr/>
        </p:nvSpPr>
        <p:spPr>
          <a:xfrm>
            <a:off x="5741545" y="4337388"/>
            <a:ext cx="5978347" cy="1001362"/>
          </a:xfrm>
          <a:prstGeom prst="rect">
            <a:avLst/>
          </a:prstGeom>
          <a:solidFill>
            <a:srgbClr val="0186CB"/>
          </a:solidFill>
        </p:spPr>
        <p:txBody>
          <a:bodyPr wrap="square" lIns="251999" tIns="251999" rIns="251999" bIns="25199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Poppins" pitchFamily="2" charset="77"/>
                <a:ea typeface="+mn-ea"/>
                <a:cs typeface="Poppins" pitchFamily="2" charset="77"/>
              </a:rPr>
              <a:t>On making improvements: </a:t>
            </a:r>
            <a:r>
              <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rPr>
              <a:t>investment </a:t>
            </a:r>
            <a:br>
              <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rPr>
            </a:br>
            <a:r>
              <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rPr>
              <a:t>in new projects and technology </a:t>
            </a:r>
          </a:p>
        </p:txBody>
      </p:sp>
      <p:sp>
        <p:nvSpPr>
          <p:cNvPr id="14" name="TextBox 13">
            <a:extLst>
              <a:ext uri="{FF2B5EF4-FFF2-40B4-BE49-F238E27FC236}">
                <a16:creationId xmlns:a16="http://schemas.microsoft.com/office/drawing/2014/main" id="{05F70E64-2953-A989-5662-20BEF79BF0F4}"/>
              </a:ext>
            </a:extLst>
          </p:cNvPr>
          <p:cNvSpPr txBox="1"/>
          <p:nvPr/>
        </p:nvSpPr>
        <p:spPr>
          <a:xfrm>
            <a:off x="5741545" y="5416032"/>
            <a:ext cx="5978347" cy="1001362"/>
          </a:xfrm>
          <a:prstGeom prst="rect">
            <a:avLst/>
          </a:prstGeom>
          <a:solidFill>
            <a:srgbClr val="163975"/>
          </a:solidFill>
        </p:spPr>
        <p:txBody>
          <a:bodyPr wrap="square" lIns="251999" tIns="251999" rIns="251999" bIns="25199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Poppins" pitchFamily="2" charset="77"/>
                <a:ea typeface="+mn-ea"/>
                <a:cs typeface="Poppins" pitchFamily="2" charset="77"/>
              </a:rPr>
              <a:t>On investing to improve our services: </a:t>
            </a:r>
            <a:r>
              <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rPr>
              <a:t>funding our borrowing debt that allows us money for investment</a:t>
            </a:r>
          </a:p>
        </p:txBody>
      </p:sp>
      <p:sp>
        <p:nvSpPr>
          <p:cNvPr id="15" name="TextBox 14">
            <a:extLst>
              <a:ext uri="{FF2B5EF4-FFF2-40B4-BE49-F238E27FC236}">
                <a16:creationId xmlns:a16="http://schemas.microsoft.com/office/drawing/2014/main" id="{1001F6C2-F9BB-6706-8DA1-1B2FD23455B0}"/>
              </a:ext>
            </a:extLst>
          </p:cNvPr>
          <p:cNvSpPr txBox="1"/>
          <p:nvPr/>
        </p:nvSpPr>
        <p:spPr>
          <a:xfrm>
            <a:off x="5741545" y="1347671"/>
            <a:ext cx="5978347" cy="755141"/>
          </a:xfrm>
          <a:prstGeom prst="rect">
            <a:avLst/>
          </a:prstGeom>
          <a:solidFill>
            <a:srgbClr val="A3D5E7"/>
          </a:solidFill>
        </p:spPr>
        <p:txBody>
          <a:bodyPr wrap="square" lIns="251999" tIns="251999" rIns="251999" bIns="25199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121A42"/>
                </a:solidFill>
                <a:effectLst/>
                <a:uLnTx/>
                <a:uFillTx/>
                <a:latin typeface="Poppins" pitchFamily="2" charset="77"/>
                <a:ea typeface="+mn-ea"/>
                <a:cs typeface="Poppins" pitchFamily="2" charset="77"/>
              </a:rPr>
              <a:t>On taxes and licences </a:t>
            </a:r>
          </a:p>
        </p:txBody>
      </p:sp>
      <p:cxnSp>
        <p:nvCxnSpPr>
          <p:cNvPr id="20" name="Straight Arrow Connector 19">
            <a:extLst>
              <a:ext uri="{FF2B5EF4-FFF2-40B4-BE49-F238E27FC236}">
                <a16:creationId xmlns:a16="http://schemas.microsoft.com/office/drawing/2014/main" id="{81A65A78-1771-4D40-D157-CF87ACFCBE59}"/>
              </a:ext>
            </a:extLst>
          </p:cNvPr>
          <p:cNvCxnSpPr>
            <a:cxnSpLocks/>
          </p:cNvCxnSpPr>
          <p:nvPr/>
        </p:nvCxnSpPr>
        <p:spPr>
          <a:xfrm>
            <a:off x="4770782" y="5935098"/>
            <a:ext cx="874644" cy="0"/>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607AB9DC-7EFA-DCEF-8A16-E2976CF1F636}"/>
              </a:ext>
            </a:extLst>
          </p:cNvPr>
          <p:cNvCxnSpPr>
            <a:cxnSpLocks/>
          </p:cNvCxnSpPr>
          <p:nvPr/>
        </p:nvCxnSpPr>
        <p:spPr>
          <a:xfrm flipV="1">
            <a:off x="4690100" y="4838069"/>
            <a:ext cx="970763" cy="244919"/>
          </a:xfrm>
          <a:prstGeom prst="bentConnector3">
            <a:avLst>
              <a:gd name="adj1" fmla="val 77704"/>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7DFAECE9-36CD-C489-3707-3CEB187ED92C}"/>
              </a:ext>
            </a:extLst>
          </p:cNvPr>
          <p:cNvCxnSpPr>
            <a:cxnSpLocks/>
          </p:cNvCxnSpPr>
          <p:nvPr/>
        </p:nvCxnSpPr>
        <p:spPr>
          <a:xfrm flipV="1">
            <a:off x="4690100" y="3759423"/>
            <a:ext cx="970763" cy="624318"/>
          </a:xfrm>
          <a:prstGeom prst="bentConnector3">
            <a:avLst>
              <a:gd name="adj1" fmla="val 77704"/>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80B00A1-C4B2-D609-EBD4-CF3AA0EFB925}"/>
              </a:ext>
            </a:extLst>
          </p:cNvPr>
          <p:cNvCxnSpPr>
            <a:cxnSpLocks/>
          </p:cNvCxnSpPr>
          <p:nvPr/>
        </p:nvCxnSpPr>
        <p:spPr>
          <a:xfrm>
            <a:off x="4770782" y="2694357"/>
            <a:ext cx="874644" cy="0"/>
          </a:xfrm>
          <a:prstGeom prst="straightConnector1">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EF782132-E9BF-1A39-B685-875B7BA7223B}"/>
              </a:ext>
            </a:extLst>
          </p:cNvPr>
          <p:cNvCxnSpPr>
            <a:cxnSpLocks/>
          </p:cNvCxnSpPr>
          <p:nvPr/>
        </p:nvCxnSpPr>
        <p:spPr>
          <a:xfrm>
            <a:off x="4571999" y="1105422"/>
            <a:ext cx="1088864" cy="623496"/>
          </a:xfrm>
          <a:prstGeom prst="bentConnector3">
            <a:avLst>
              <a:gd name="adj1" fmla="val 77169"/>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34" name="Elbow Connector 33">
            <a:extLst>
              <a:ext uri="{FF2B5EF4-FFF2-40B4-BE49-F238E27FC236}">
                <a16:creationId xmlns:a16="http://schemas.microsoft.com/office/drawing/2014/main" id="{CC7FB9AA-383A-545A-203C-FA3AB88C85B9}"/>
              </a:ext>
            </a:extLst>
          </p:cNvPr>
          <p:cNvCxnSpPr>
            <a:cxnSpLocks/>
          </p:cNvCxnSpPr>
          <p:nvPr/>
        </p:nvCxnSpPr>
        <p:spPr>
          <a:xfrm>
            <a:off x="4690100" y="651094"/>
            <a:ext cx="970763" cy="244107"/>
          </a:xfrm>
          <a:prstGeom prst="bentConnector3">
            <a:avLst>
              <a:gd name="adj1" fmla="val 72163"/>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4472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21A4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B31CAEA-B523-91B0-B3B6-71ED39CBB747}"/>
              </a:ext>
            </a:extLst>
          </p:cNvPr>
          <p:cNvGrpSpPr/>
          <p:nvPr/>
        </p:nvGrpSpPr>
        <p:grpSpPr>
          <a:xfrm>
            <a:off x="0" y="2830203"/>
            <a:ext cx="12192000" cy="2733786"/>
            <a:chOff x="-128954" y="2642614"/>
            <a:chExt cx="12320954" cy="2762701"/>
          </a:xfrm>
        </p:grpSpPr>
        <p:pic>
          <p:nvPicPr>
            <p:cNvPr id="9" name="Picture 8" descr="Icon, rectangle&#10;&#10;Description automatically generated">
              <a:extLst>
                <a:ext uri="{FF2B5EF4-FFF2-40B4-BE49-F238E27FC236}">
                  <a16:creationId xmlns:a16="http://schemas.microsoft.com/office/drawing/2014/main" id="{FD88C6B3-585C-EC10-1478-A76D25F65F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9600" y="2642614"/>
              <a:ext cx="7772400" cy="2762701"/>
            </a:xfrm>
            <a:prstGeom prst="rect">
              <a:avLst/>
            </a:prstGeom>
          </p:spPr>
        </p:pic>
        <p:pic>
          <p:nvPicPr>
            <p:cNvPr id="10" name="Picture 9" descr="Icon, rectangle&#10;&#10;Description automatically generated">
              <a:extLst>
                <a:ext uri="{FF2B5EF4-FFF2-40B4-BE49-F238E27FC236}">
                  <a16:creationId xmlns:a16="http://schemas.microsoft.com/office/drawing/2014/main" id="{A35396BF-9EE4-8FD4-9270-E5DADB8572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954" y="2642614"/>
              <a:ext cx="7772400" cy="2762701"/>
            </a:xfrm>
            <a:prstGeom prst="rect">
              <a:avLst/>
            </a:prstGeom>
          </p:spPr>
        </p:pic>
      </p:grpSp>
      <p:sp>
        <p:nvSpPr>
          <p:cNvPr id="13" name="TextBox 12">
            <a:extLst>
              <a:ext uri="{FF2B5EF4-FFF2-40B4-BE49-F238E27FC236}">
                <a16:creationId xmlns:a16="http://schemas.microsoft.com/office/drawing/2014/main" id="{3F730BE9-A19F-ECD8-40CE-FA1335479E97}"/>
              </a:ext>
            </a:extLst>
          </p:cNvPr>
          <p:cNvSpPr txBox="1"/>
          <p:nvPr/>
        </p:nvSpPr>
        <p:spPr>
          <a:xfrm>
            <a:off x="569282" y="429546"/>
            <a:ext cx="7863332"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Glossary</a:t>
            </a:r>
          </a:p>
        </p:txBody>
      </p:sp>
      <p:pic>
        <p:nvPicPr>
          <p:cNvPr id="6" name="Picture 5">
            <a:extLst>
              <a:ext uri="{FF2B5EF4-FFF2-40B4-BE49-F238E27FC236}">
                <a16:creationId xmlns:a16="http://schemas.microsoft.com/office/drawing/2014/main" id="{1F031DED-62A3-45B2-0723-F8156C5B5D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8264" y="5650993"/>
            <a:ext cx="1776106" cy="686761"/>
          </a:xfrm>
          <a:prstGeom prst="rect">
            <a:avLst/>
          </a:prstGeom>
        </p:spPr>
      </p:pic>
    </p:spTree>
    <p:extLst>
      <p:ext uri="{BB962C8B-B14F-4D97-AF65-F5344CB8AC3E}">
        <p14:creationId xmlns:p14="http://schemas.microsoft.com/office/powerpoint/2010/main" val="223974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6393063A-065F-4A12-E2DC-EA7C48FAB7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52513" y="0"/>
            <a:ext cx="6003235" cy="6858000"/>
          </a:xfrm>
          <a:prstGeom prst="rect">
            <a:avLst/>
          </a:prstGeom>
        </p:spPr>
      </p:pic>
      <p:sp>
        <p:nvSpPr>
          <p:cNvPr id="8" name="Rectangle 7">
            <a:extLst>
              <a:ext uri="{FF2B5EF4-FFF2-40B4-BE49-F238E27FC236}">
                <a16:creationId xmlns:a16="http://schemas.microsoft.com/office/drawing/2014/main" id="{2F8DDC3F-3679-4F3E-80B9-B3E47A4556AF}"/>
              </a:ext>
            </a:extLst>
          </p:cNvPr>
          <p:cNvSpPr/>
          <p:nvPr/>
        </p:nvSpPr>
        <p:spPr>
          <a:xfrm>
            <a:off x="0" y="0"/>
            <a:ext cx="5605670" cy="6858000"/>
          </a:xfrm>
          <a:prstGeom prst="rect">
            <a:avLst/>
          </a:prstGeom>
          <a:solidFill>
            <a:srgbClr val="121A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E246614-7C7B-5497-9CEC-6570F21692AA}"/>
              </a:ext>
            </a:extLst>
          </p:cNvPr>
          <p:cNvSpPr txBox="1"/>
          <p:nvPr/>
        </p:nvSpPr>
        <p:spPr>
          <a:xfrm>
            <a:off x="343485" y="319009"/>
            <a:ext cx="1912364"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0" b="1" i="0" u="none" strike="noStrike" kern="1200" cap="none" spc="0" normalizeH="0" baseline="0" noProof="0">
                <a:ln>
                  <a:noFill/>
                </a:ln>
                <a:solidFill>
                  <a:srgbClr val="018AD0"/>
                </a:solidFill>
                <a:effectLst/>
                <a:uLnTx/>
                <a:uFillTx/>
                <a:latin typeface="Poppins" pitchFamily="2" charset="77"/>
                <a:ea typeface="Tahoma" panose="020B0604030504040204" pitchFamily="34" charset="0"/>
                <a:cs typeface="Poppins" pitchFamily="2" charset="77"/>
              </a:rPr>
              <a:t>16</a:t>
            </a:r>
            <a:endParaRPr kumimoji="0" lang="en-GB" sz="10000" b="1"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endParaRPr>
          </a:p>
        </p:txBody>
      </p:sp>
      <p:sp>
        <p:nvSpPr>
          <p:cNvPr id="15" name="TextBox 14">
            <a:extLst>
              <a:ext uri="{FF2B5EF4-FFF2-40B4-BE49-F238E27FC236}">
                <a16:creationId xmlns:a16="http://schemas.microsoft.com/office/drawing/2014/main" id="{DC66490B-EBB7-6E3C-A9F8-AF0870FA035F}"/>
              </a:ext>
            </a:extLst>
          </p:cNvPr>
          <p:cNvSpPr txBox="1"/>
          <p:nvPr/>
        </p:nvSpPr>
        <p:spPr>
          <a:xfrm>
            <a:off x="336885" y="2091768"/>
            <a:ext cx="2540786" cy="20672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1000" b="1" i="0" u="none" strike="noStrike" kern="1200" cap="none" spc="0" normalizeH="0" baseline="0" noProof="0">
                <a:ln>
                  <a:noFill/>
                </a:ln>
                <a:solidFill>
                  <a:srgbClr val="EFB742"/>
                </a:solidFill>
                <a:effectLst/>
                <a:uLnTx/>
                <a:uFillTx/>
                <a:latin typeface="Poppins" pitchFamily="2" charset="77"/>
                <a:ea typeface="Tahoma" panose="020B0604030504040204" pitchFamily="34" charset="0"/>
                <a:cs typeface="Poppins" pitchFamily="2" charset="77"/>
              </a:rPr>
              <a:t>Water &amp; wastewater companies</a:t>
            </a:r>
            <a:endParaRPr kumimoji="0" lang="en-GB" sz="1000" b="0" i="0" u="none" strike="noStrike" kern="1200" cap="none" spc="0" normalizeH="0" baseline="0" noProof="0">
              <a:ln>
                <a:noFill/>
              </a:ln>
              <a:solidFill>
                <a:srgbClr val="EFB742"/>
              </a:solidFill>
              <a:effectLst/>
              <a:uLnTx/>
              <a:uFillTx/>
              <a:latin typeface="Poppins" pitchFamily="2" charset="77"/>
              <a:ea typeface="Tahoma" panose="020B0604030504040204" pitchFamily="34" charset="0"/>
              <a:cs typeface="Poppi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ANH: Anglian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WSH: </a:t>
            </a:r>
            <a:r>
              <a:rPr kumimoji="0" lang="en-GB" sz="1000" b="0" i="0" u="none" strike="noStrike" kern="1200" cap="none" spc="0" normalizeH="0" baseline="0" noProof="0" err="1">
                <a:ln>
                  <a:noFill/>
                </a:ln>
                <a:solidFill>
                  <a:prstClr val="white"/>
                </a:solidFill>
                <a:effectLst/>
                <a:uLnTx/>
                <a:uFillTx/>
                <a:latin typeface="Poppins" pitchFamily="2" charset="77"/>
                <a:ea typeface="Tahoma" panose="020B0604030504040204" pitchFamily="34" charset="0"/>
                <a:cs typeface="Poppins" pitchFamily="2" charset="77"/>
              </a:rPr>
              <a:t>Dwr</a:t>
            </a: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 Cymru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HDD: </a:t>
            </a:r>
            <a:r>
              <a:rPr kumimoji="0" lang="en-GB" sz="1000" b="0" i="0" u="none" strike="noStrike" kern="1200" cap="none" spc="0" normalizeH="0" baseline="0" noProof="0" err="1">
                <a:ln>
                  <a:noFill/>
                </a:ln>
                <a:solidFill>
                  <a:prstClr val="white"/>
                </a:solidFill>
                <a:effectLst/>
                <a:uLnTx/>
                <a:uFillTx/>
                <a:latin typeface="Poppins" pitchFamily="2" charset="77"/>
                <a:ea typeface="Tahoma" panose="020B0604030504040204" pitchFamily="34" charset="0"/>
                <a:cs typeface="Poppins" pitchFamily="2" charset="77"/>
              </a:rPr>
              <a:t>Hafren</a:t>
            </a: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 </a:t>
            </a:r>
            <a:r>
              <a:rPr kumimoji="0" lang="en-GB" sz="1000" b="0" i="0" u="none" strike="noStrike" kern="1200" cap="none" spc="0" normalizeH="0" baseline="0" noProof="0" err="1">
                <a:ln>
                  <a:noFill/>
                </a:ln>
                <a:solidFill>
                  <a:prstClr val="white"/>
                </a:solidFill>
                <a:effectLst/>
                <a:uLnTx/>
                <a:uFillTx/>
                <a:latin typeface="Poppins" pitchFamily="2" charset="77"/>
                <a:ea typeface="Tahoma" panose="020B0604030504040204" pitchFamily="34" charset="0"/>
                <a:cs typeface="Poppins" pitchFamily="2" charset="77"/>
              </a:rPr>
              <a:t>Dyfrdwy</a:t>
            </a:r>
            <a:endPar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NES: Northumbrian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SVE: Severn Trent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SBB: South West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SRN: Southern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TMS: Thames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UUW: United Utilities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WSX: Wessex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YKY: Yorkshire Water</a:t>
            </a:r>
          </a:p>
        </p:txBody>
      </p:sp>
      <p:sp>
        <p:nvSpPr>
          <p:cNvPr id="16" name="TextBox 15">
            <a:extLst>
              <a:ext uri="{FF2B5EF4-FFF2-40B4-BE49-F238E27FC236}">
                <a16:creationId xmlns:a16="http://schemas.microsoft.com/office/drawing/2014/main" id="{4F988FBD-B806-8234-AC2A-710C1DFDBC01}"/>
              </a:ext>
            </a:extLst>
          </p:cNvPr>
          <p:cNvSpPr txBox="1"/>
          <p:nvPr/>
        </p:nvSpPr>
        <p:spPr>
          <a:xfrm>
            <a:off x="1865884" y="469590"/>
            <a:ext cx="2428549"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water </a:t>
            </a:r>
            <a:br>
              <a:rPr kumimoji="0" lang="en-GB" sz="2200" b="1"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br>
            <a:r>
              <a:rPr kumimoji="0" lang="en-GB" sz="2200" b="1"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companies </a:t>
            </a:r>
            <a:br>
              <a:rPr kumimoji="0" lang="en-GB" sz="2200" b="1"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br>
            <a:r>
              <a:rPr kumimoji="0" lang="en-GB" sz="2200" b="1"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in total </a:t>
            </a:r>
          </a:p>
        </p:txBody>
      </p:sp>
      <p:sp>
        <p:nvSpPr>
          <p:cNvPr id="17" name="TextBox 16">
            <a:extLst>
              <a:ext uri="{FF2B5EF4-FFF2-40B4-BE49-F238E27FC236}">
                <a16:creationId xmlns:a16="http://schemas.microsoft.com/office/drawing/2014/main" id="{0437E46C-89F3-FE78-1545-ABE2113D9B7F}"/>
              </a:ext>
            </a:extLst>
          </p:cNvPr>
          <p:cNvSpPr txBox="1"/>
          <p:nvPr/>
        </p:nvSpPr>
        <p:spPr>
          <a:xfrm>
            <a:off x="2937305" y="2091768"/>
            <a:ext cx="2005262" cy="11439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1000" b="1" i="0" u="none" strike="noStrike" kern="1200" cap="none" spc="0" normalizeH="0" baseline="0" noProof="0">
                <a:ln>
                  <a:noFill/>
                </a:ln>
                <a:solidFill>
                  <a:srgbClr val="EFB742"/>
                </a:solidFill>
                <a:effectLst/>
                <a:uLnTx/>
                <a:uFillTx/>
                <a:latin typeface="Poppins" pitchFamily="2" charset="77"/>
                <a:ea typeface="Tahoma" panose="020B0604030504040204" pitchFamily="34" charset="0"/>
                <a:cs typeface="Poppins" pitchFamily="2" charset="77"/>
              </a:rPr>
              <a:t>Water only companies</a:t>
            </a:r>
            <a:endParaRPr kumimoji="0" lang="en-GB" sz="1000" b="0" i="0" u="none" strike="noStrike" kern="1200" cap="none" spc="0" normalizeH="0" baseline="0" noProof="0">
              <a:ln>
                <a:noFill/>
              </a:ln>
              <a:solidFill>
                <a:srgbClr val="EFB742"/>
              </a:solidFill>
              <a:effectLst/>
              <a:uLnTx/>
              <a:uFillTx/>
              <a:latin typeface="Poppins" pitchFamily="2" charset="77"/>
              <a:ea typeface="Tahoma" panose="020B0604030504040204" pitchFamily="34" charset="0"/>
              <a:cs typeface="Poppi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AFW: Affinity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PRT: Portsmouth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SEW: South East Water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SSC: South Staffs Water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SES: SES Water</a:t>
            </a:r>
          </a:p>
        </p:txBody>
      </p:sp>
      <p:sp>
        <p:nvSpPr>
          <p:cNvPr id="18" name="TextBox 17">
            <a:extLst>
              <a:ext uri="{FF2B5EF4-FFF2-40B4-BE49-F238E27FC236}">
                <a16:creationId xmlns:a16="http://schemas.microsoft.com/office/drawing/2014/main" id="{99D0CD3E-354D-9BBB-859B-9E535CC13E21}"/>
              </a:ext>
            </a:extLst>
          </p:cNvPr>
          <p:cNvSpPr txBox="1"/>
          <p:nvPr/>
        </p:nvSpPr>
        <p:spPr>
          <a:xfrm>
            <a:off x="336885" y="4347811"/>
            <a:ext cx="4818822" cy="14516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1000" b="1" i="0" u="none" strike="noStrike" kern="1200" cap="none" spc="0" normalizeH="0" baseline="0" noProof="0" dirty="0">
                <a:ln>
                  <a:noFill/>
                </a:ln>
                <a:solidFill>
                  <a:srgbClr val="EFB742"/>
                </a:solidFill>
                <a:effectLst/>
                <a:uLnTx/>
                <a:uFillTx/>
                <a:latin typeface="Poppins" pitchFamily="2" charset="77"/>
                <a:ea typeface="Tahoma" panose="020B0604030504040204" pitchFamily="34" charset="0"/>
                <a:cs typeface="Poppins" pitchFamily="2" charset="77"/>
              </a:rPr>
              <a:t>Key</a:t>
            </a:r>
            <a:endParaRPr kumimoji="0" lang="en-GB" sz="1000" b="0" i="0" u="none" strike="noStrike" kern="1200" cap="none" spc="0" normalizeH="0" baseline="0" noProof="0" dirty="0">
              <a:ln>
                <a:noFill/>
              </a:ln>
              <a:solidFill>
                <a:srgbClr val="EFB742"/>
              </a:solidFill>
              <a:effectLst/>
              <a:uLnTx/>
              <a:uFillTx/>
              <a:latin typeface="Poppins" pitchFamily="2" charset="77"/>
              <a:ea typeface="Tahoma" panose="020B0604030504040204" pitchFamily="34" charset="0"/>
              <a:cs typeface="Poppi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1. Water services provided under the Hartlepool Water 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2. Water services provided under the Cambridge Water 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3. Water services provided under the Essex &amp; Suffolk Water 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4. Water services provided under the Bournemouth Water 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5. Water services provided under the Bristol Water name.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6. </a:t>
            </a:r>
            <a:r>
              <a:rPr kumimoji="0" lang="en-GB" sz="1000" b="0" i="0" u="none" strike="noStrike" kern="1200" cap="none" spc="0" normalizeH="0" baseline="0" noProof="0" dirty="0" err="1">
                <a:ln>
                  <a:noFill/>
                </a:ln>
                <a:solidFill>
                  <a:prstClr val="white"/>
                </a:solidFill>
                <a:effectLst/>
                <a:uLnTx/>
                <a:uFillTx/>
                <a:latin typeface="Poppins" pitchFamily="2" charset="77"/>
                <a:ea typeface="Tahoma" panose="020B0604030504040204" pitchFamily="34" charset="0"/>
                <a:cs typeface="Poppins" pitchFamily="2" charset="77"/>
              </a:rPr>
              <a:t>Hafren</a:t>
            </a:r>
            <a:r>
              <a:rPr kumimoji="0" lang="en-GB" sz="1000" b="0"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 </a:t>
            </a:r>
            <a:r>
              <a:rPr kumimoji="0" lang="en-GB" sz="1000" b="0" i="0" u="none" strike="noStrike" kern="1200" cap="none" spc="0" normalizeH="0" baseline="0" noProof="0" dirty="0" err="1">
                <a:ln>
                  <a:noFill/>
                </a:ln>
                <a:solidFill>
                  <a:prstClr val="white"/>
                </a:solidFill>
                <a:effectLst/>
                <a:uLnTx/>
                <a:uFillTx/>
                <a:latin typeface="Poppins" pitchFamily="2" charset="77"/>
                <a:ea typeface="Tahoma" panose="020B0604030504040204" pitchFamily="34" charset="0"/>
                <a:cs typeface="Poppins" pitchFamily="2" charset="77"/>
              </a:rPr>
              <a:t>Dyfrdwy</a:t>
            </a:r>
            <a:r>
              <a:rPr kumimoji="0" lang="en-GB" sz="1000" b="0"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 provides water services only in this area.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7. Severn Trent Water provides water services only in this area.</a:t>
            </a:r>
          </a:p>
        </p:txBody>
      </p:sp>
      <p:sp>
        <p:nvSpPr>
          <p:cNvPr id="19" name="TextBox 18">
            <a:extLst>
              <a:ext uri="{FF2B5EF4-FFF2-40B4-BE49-F238E27FC236}">
                <a16:creationId xmlns:a16="http://schemas.microsoft.com/office/drawing/2014/main" id="{A1696A5E-308A-8ACD-AD38-CA58A34F75E2}"/>
              </a:ext>
            </a:extLst>
          </p:cNvPr>
          <p:cNvSpPr txBox="1"/>
          <p:nvPr/>
        </p:nvSpPr>
        <p:spPr>
          <a:xfrm>
            <a:off x="336885" y="5988300"/>
            <a:ext cx="481882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Source:</a:t>
            </a: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 </a:t>
            </a:r>
            <a:r>
              <a:rPr kumimoji="0" lang="en-GB" sz="1000" b="0" i="0" u="none" strike="noStrike" kern="1200" cap="none" spc="0" normalizeH="0" baseline="0" noProof="0" err="1">
                <a:ln>
                  <a:noFill/>
                </a:ln>
                <a:solidFill>
                  <a:prstClr val="white"/>
                </a:solidFill>
                <a:effectLst/>
                <a:uLnTx/>
                <a:uFillTx/>
                <a:latin typeface="Poppins" pitchFamily="2" charset="77"/>
                <a:ea typeface="Tahoma" panose="020B0604030504040204" pitchFamily="34" charset="0"/>
                <a:cs typeface="Poppins" pitchFamily="2" charset="77"/>
              </a:rPr>
              <a:t>www.ofwat.gov.uk</a:t>
            </a: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/households/</a:t>
            </a:r>
            <a:b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br>
            <a:r>
              <a:rPr kumimoji="0" lang="en-GB" sz="1000" b="0" i="0" u="none" strike="noStrike" kern="1200" cap="none" spc="0" normalizeH="0" baseline="0" noProof="0">
                <a:ln>
                  <a:noFill/>
                </a:ln>
                <a:solidFill>
                  <a:prstClr val="white"/>
                </a:solidFill>
                <a:effectLst/>
                <a:uLnTx/>
                <a:uFillTx/>
                <a:latin typeface="Poppins" pitchFamily="2" charset="77"/>
                <a:ea typeface="Tahoma" panose="020B0604030504040204" pitchFamily="34" charset="0"/>
                <a:cs typeface="Poppins" pitchFamily="2" charset="77"/>
              </a:rPr>
              <a:t>your-water-company/contact-companies</a:t>
            </a:r>
          </a:p>
        </p:txBody>
      </p:sp>
      <p:pic>
        <p:nvPicPr>
          <p:cNvPr id="20" name="Picture 19">
            <a:extLst>
              <a:ext uri="{FF2B5EF4-FFF2-40B4-BE49-F238E27FC236}">
                <a16:creationId xmlns:a16="http://schemas.microsoft.com/office/drawing/2014/main" id="{6B5E9F1E-C833-7AA5-3F21-7AE4A2D0B6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56080" y="484698"/>
            <a:ext cx="1490975" cy="484567"/>
          </a:xfrm>
          <a:prstGeom prst="rect">
            <a:avLst/>
          </a:prstGeom>
        </p:spPr>
      </p:pic>
    </p:spTree>
    <p:extLst>
      <p:ext uri="{BB962C8B-B14F-4D97-AF65-F5344CB8AC3E}">
        <p14:creationId xmlns:p14="http://schemas.microsoft.com/office/powerpoint/2010/main" val="2576408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F5739DF9-2ADF-0C1A-212E-F6597EDBAF04}"/>
              </a:ext>
            </a:extLst>
          </p:cNvPr>
          <p:cNvSpPr txBox="1">
            <a:spLocks/>
          </p:cNvSpPr>
          <p:nvPr/>
        </p:nvSpPr>
        <p:spPr>
          <a:xfrm>
            <a:off x="565483" y="555636"/>
            <a:ext cx="10515600" cy="5486630"/>
          </a:xfrm>
          <a:prstGeom prst="rect">
            <a:avLst/>
          </a:prstGeom>
          <a:noFill/>
        </p:spPr>
        <p:txBody>
          <a:bodyPr vert="horz" wrap="square" lIns="0" tIns="0" rIns="0" bIns="0" rtlCol="0" anchor="t"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257175" rtl="0" eaLnBrk="1" fontAlgn="auto" latinLnBrk="0" hangingPunct="1">
              <a:lnSpc>
                <a:spcPct val="90000"/>
              </a:lnSpc>
              <a:spcBef>
                <a:spcPct val="0"/>
              </a:spcBef>
              <a:spcAft>
                <a:spcPts val="0"/>
              </a:spcAft>
              <a:buClrTx/>
              <a:buSzTx/>
              <a:buFontTx/>
              <a:buNone/>
              <a:tabLst/>
              <a:defRPr/>
            </a:pPr>
            <a:r>
              <a:rPr kumimoji="0" lang="en-GB" sz="3000" b="1" i="0" u="none" strike="noStrike" kern="1200" cap="none" spc="0" normalizeH="0" baseline="0" noProof="0" dirty="0">
                <a:ln>
                  <a:noFill/>
                </a:ln>
                <a:solidFill>
                  <a:srgbClr val="121A42"/>
                </a:solidFill>
                <a:effectLst/>
                <a:uLnTx/>
                <a:uFillTx/>
                <a:latin typeface="Poppins" panose="00000500000000000000" pitchFamily="2" charset="0"/>
                <a:ea typeface="+mj-ea"/>
                <a:cs typeface="Poppins" panose="00000500000000000000" pitchFamily="2" charset="0"/>
              </a:rPr>
              <a:t>Glossary of terms: </a:t>
            </a:r>
          </a:p>
          <a:p>
            <a:pPr marL="0" marR="0" lvl="0" indent="0" algn="l" defTabSz="257175" rtl="0" eaLnBrk="1" fontAlgn="auto" latinLnBrk="0" hangingPunct="1">
              <a:lnSpc>
                <a:spcPct val="90000"/>
              </a:lnSpc>
              <a:spcBef>
                <a:spcPct val="0"/>
              </a:spcBef>
              <a:spcAft>
                <a:spcPts val="0"/>
              </a:spcAft>
              <a:buClrTx/>
              <a:buSzTx/>
              <a:buFontTx/>
              <a:buNone/>
              <a:tabLst/>
              <a:defRPr/>
            </a:pPr>
            <a:endParaRPr kumimoji="0" lang="en-GB" sz="3000" b="0" i="0" u="none" strike="noStrike" kern="1200" cap="none" spc="0" normalizeH="0" baseline="0" noProof="0" dirty="0">
              <a:ln>
                <a:noFill/>
              </a:ln>
              <a:solidFill>
                <a:srgbClr val="121A42"/>
              </a:solidFill>
              <a:effectLst/>
              <a:uLnTx/>
              <a:uFillTx/>
              <a:latin typeface="Poppins" panose="00000500000000000000" pitchFamily="2" charset="0"/>
              <a:ea typeface="+mj-ea"/>
              <a:cs typeface="Poppins" panose="00000500000000000000" pitchFamily="2" charset="0"/>
            </a:endParaRPr>
          </a:p>
          <a:p>
            <a:pPr marL="0" marR="0" lvl="0" indent="0" algn="l" defTabSz="257175"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srgbClr val="121A42"/>
                </a:solidFill>
                <a:effectLst/>
                <a:uLnTx/>
                <a:uFillTx/>
                <a:latin typeface="Poppins" panose="00000500000000000000" pitchFamily="2" charset="0"/>
                <a:ea typeface="+mj-ea"/>
                <a:cs typeface="Poppins" panose="00000500000000000000" pitchFamily="2" charset="0"/>
              </a:rPr>
              <a:t>Per capita consumption: </a:t>
            </a:r>
            <a:r>
              <a:rPr kumimoji="0" lang="en-GB" sz="1600" b="0" i="0" u="none" strike="noStrike" kern="1200" cap="none" spc="0" normalizeH="0" baseline="0" noProof="0" dirty="0">
                <a:ln>
                  <a:noFill/>
                </a:ln>
                <a:solidFill>
                  <a:srgbClr val="121A42"/>
                </a:solidFill>
                <a:effectLst/>
                <a:uLnTx/>
                <a:uFillTx/>
                <a:latin typeface="Poppins" panose="00000500000000000000" pitchFamily="2" charset="0"/>
                <a:ea typeface="+mj-ea"/>
                <a:cs typeface="Poppins" panose="00000500000000000000" pitchFamily="2" charset="0"/>
              </a:rPr>
              <a:t>Lower per capita consumption (PCC) means less water is taken from the environment and fewer resources are required to extract, treat and distribute it.</a:t>
            </a:r>
          </a:p>
          <a:p>
            <a:pPr marL="0" marR="0" lvl="0" indent="0" algn="l" defTabSz="257175"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srgbClr val="121A42"/>
              </a:solidFill>
              <a:effectLst/>
              <a:uLnTx/>
              <a:uFillTx/>
              <a:latin typeface="Poppins" panose="00000500000000000000" pitchFamily="2" charset="0"/>
              <a:ea typeface="+mj-ea"/>
              <a:cs typeface="Poppins" panose="00000500000000000000" pitchFamily="2" charset="0"/>
            </a:endParaRPr>
          </a:p>
          <a:p>
            <a:pPr marL="0" marR="0" lvl="0" indent="0" algn="l" defTabSz="257175"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srgbClr val="121A42"/>
                </a:solidFill>
                <a:effectLst/>
                <a:uLnTx/>
                <a:uFillTx/>
                <a:latin typeface="Poppins" panose="00000500000000000000" pitchFamily="2" charset="0"/>
                <a:ea typeface="+mj-ea"/>
                <a:cs typeface="Poppins" panose="00000500000000000000" pitchFamily="2" charset="0"/>
              </a:rPr>
              <a:t>Priority services:  </a:t>
            </a:r>
            <a:r>
              <a:rPr kumimoji="0" lang="en-GB" sz="1600" b="0" i="0" u="none" strike="noStrike" kern="1200" cap="none" spc="0" normalizeH="0" baseline="0" noProof="0" dirty="0">
                <a:ln>
                  <a:noFill/>
                </a:ln>
                <a:solidFill>
                  <a:srgbClr val="121A42"/>
                </a:solidFill>
                <a:effectLst/>
                <a:uLnTx/>
                <a:uFillTx/>
                <a:latin typeface="Poppins" panose="00000500000000000000" pitchFamily="2" charset="0"/>
                <a:ea typeface="+mj-ea"/>
                <a:cs typeface="Poppins" panose="00000500000000000000" pitchFamily="2" charset="0"/>
              </a:rPr>
              <a:t>A range of services and accessibility option offered to customers who may need extra support, perhaps because of circumstances that might make them more vulnerable in a supply disruption incident or because of accessibility or communication needs. </a:t>
            </a:r>
          </a:p>
          <a:p>
            <a:pPr marL="0" marR="0" lvl="0" indent="0" algn="l" defTabSz="257175"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srgbClr val="121A42"/>
              </a:solidFill>
              <a:effectLst/>
              <a:uLnTx/>
              <a:uFillTx/>
              <a:latin typeface="Poppins" panose="00000500000000000000" pitchFamily="2" charset="0"/>
              <a:ea typeface="+mj-ea"/>
              <a:cs typeface="Poppins" panose="00000500000000000000" pitchFamily="2" charset="0"/>
            </a:endParaRPr>
          </a:p>
          <a:p>
            <a:pPr marL="0" marR="0" lvl="0" indent="0" algn="l" defTabSz="257175"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srgbClr val="121A42"/>
                </a:solidFill>
                <a:effectLst/>
                <a:uLnTx/>
                <a:uFillTx/>
                <a:latin typeface="Poppins" panose="00000500000000000000" pitchFamily="2" charset="0"/>
                <a:ea typeface="+mj-ea"/>
                <a:cs typeface="Poppins" panose="00000500000000000000" pitchFamily="2" charset="0"/>
              </a:rPr>
              <a:t>Supply interruption: </a:t>
            </a:r>
            <a:r>
              <a:rPr kumimoji="0" lang="en-GB" sz="1600" b="0" i="0" u="none" strike="noStrike" kern="1200" cap="none" spc="0" normalizeH="0" baseline="0" noProof="0" dirty="0">
                <a:ln>
                  <a:noFill/>
                </a:ln>
                <a:solidFill>
                  <a:srgbClr val="121A42"/>
                </a:solidFill>
                <a:effectLst/>
                <a:uLnTx/>
                <a:uFillTx/>
                <a:latin typeface="Poppins" panose="00000500000000000000" pitchFamily="2" charset="0"/>
                <a:ea typeface="+mj-ea"/>
                <a:cs typeface="Poppins" panose="00000500000000000000" pitchFamily="2" charset="0"/>
              </a:rPr>
              <a:t>An incident when properties are without a continuous supply of water.</a:t>
            </a:r>
          </a:p>
          <a:p>
            <a:pPr marL="0" marR="0" lvl="0" indent="0" algn="l" defTabSz="257175"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srgbClr val="121A42"/>
              </a:solidFill>
              <a:effectLst/>
              <a:uLnTx/>
              <a:uFillTx/>
              <a:latin typeface="Poppins" panose="00000500000000000000" pitchFamily="2" charset="0"/>
              <a:ea typeface="+mj-ea"/>
              <a:cs typeface="Poppins" panose="00000500000000000000" pitchFamily="2" charset="0"/>
            </a:endParaRPr>
          </a:p>
          <a:p>
            <a:pPr marL="0" marR="0" lvl="0" indent="0" algn="l" defTabSz="257175"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srgbClr val="121A42"/>
                </a:solidFill>
                <a:effectLst/>
                <a:uLnTx/>
                <a:uFillTx/>
                <a:latin typeface="Poppins" panose="00000500000000000000" pitchFamily="2" charset="0"/>
                <a:ea typeface="+mj-ea"/>
                <a:cs typeface="Poppins" panose="00000500000000000000" pitchFamily="2" charset="0"/>
              </a:rPr>
              <a:t>Unplanned outage: </a:t>
            </a:r>
            <a:r>
              <a:rPr kumimoji="0" lang="en-GB" sz="1600" b="0" i="0" u="none" strike="noStrike" kern="1200" cap="none" spc="0" normalizeH="0" baseline="0" noProof="0" dirty="0">
                <a:ln>
                  <a:noFill/>
                </a:ln>
                <a:solidFill>
                  <a:srgbClr val="121A42"/>
                </a:solidFill>
                <a:effectLst/>
                <a:uLnTx/>
                <a:uFillTx/>
                <a:latin typeface="Poppins" panose="00000500000000000000" pitchFamily="2" charset="0"/>
                <a:ea typeface="+mj-ea"/>
                <a:cs typeface="Poppins" panose="00000500000000000000" pitchFamily="2" charset="0"/>
              </a:rPr>
              <a:t>An incident where water to supply to properties is unexpectedly not available and where customers had not received prior notification. </a:t>
            </a:r>
          </a:p>
          <a:p>
            <a:pPr marL="0" marR="0" lvl="0" indent="0" algn="l" defTabSz="257175"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srgbClr val="121A42"/>
              </a:solidFill>
              <a:effectLst/>
              <a:uLnTx/>
              <a:uFillTx/>
              <a:latin typeface="Poppins" panose="00000500000000000000" pitchFamily="2" charset="0"/>
              <a:ea typeface="+mj-ea"/>
              <a:cs typeface="Poppins" panose="00000500000000000000" pitchFamily="2" charset="0"/>
            </a:endParaRPr>
          </a:p>
          <a:p>
            <a:pPr marL="0" marR="0" lvl="0" indent="0" algn="l" defTabSz="257175"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srgbClr val="121A42"/>
                </a:solidFill>
                <a:effectLst/>
                <a:uLnTx/>
                <a:uFillTx/>
                <a:latin typeface="Poppins" pitchFamily="2" charset="77"/>
                <a:ea typeface="+mj-ea"/>
                <a:cs typeface="Poppins" pitchFamily="2" charset="77"/>
              </a:rPr>
              <a:t>Internal sewer flooding: </a:t>
            </a:r>
            <a:r>
              <a:rPr kumimoji="0" lang="en-GB" sz="1600" b="0" i="0" u="none" strike="noStrike" kern="1200" cap="none" spc="0" normalizeH="0" baseline="0" noProof="0" dirty="0">
                <a:ln>
                  <a:noFill/>
                </a:ln>
                <a:solidFill>
                  <a:srgbClr val="121A42"/>
                </a:solidFill>
                <a:effectLst/>
                <a:uLnTx/>
                <a:uFillTx/>
                <a:latin typeface="Poppins" pitchFamily="2" charset="77"/>
                <a:ea typeface="+mj-ea"/>
                <a:cs typeface="Poppins" pitchFamily="2" charset="77"/>
              </a:rPr>
              <a:t>Where a sewer becomes blocked and overflows contents from inside a property.</a:t>
            </a:r>
          </a:p>
          <a:p>
            <a:pPr marL="0" marR="0" lvl="0" indent="0" algn="l" defTabSz="257175" rtl="0" eaLnBrk="1" fontAlgn="auto" latinLnBrk="0" hangingPunct="1">
              <a:lnSpc>
                <a:spcPct val="90000"/>
              </a:lnSpc>
              <a:spcBef>
                <a:spcPct val="0"/>
              </a:spcBef>
              <a:spcAft>
                <a:spcPts val="0"/>
              </a:spcAft>
              <a:buClrTx/>
              <a:buSzTx/>
              <a:buFontTx/>
              <a:buNone/>
              <a:tabLst/>
              <a:defRPr/>
            </a:pPr>
            <a:endParaRPr kumimoji="0" lang="en-GB" sz="1600" b="0" i="0" u="none" strike="noStrike" kern="1200" cap="none" spc="0" normalizeH="0" baseline="0" noProof="0" dirty="0">
              <a:ln>
                <a:noFill/>
              </a:ln>
              <a:solidFill>
                <a:srgbClr val="121A42"/>
              </a:solidFill>
              <a:effectLst/>
              <a:uLnTx/>
              <a:uFillTx/>
              <a:latin typeface="Poppins" pitchFamily="2" charset="77"/>
              <a:ea typeface="+mj-ea"/>
              <a:cs typeface="Poppins" pitchFamily="2" charset="77"/>
            </a:endParaRPr>
          </a:p>
          <a:p>
            <a:pPr marL="0" marR="0" lvl="0" indent="0" algn="l" defTabSz="257175"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srgbClr val="121A42"/>
                </a:solidFill>
                <a:effectLst/>
                <a:uLnTx/>
                <a:uFillTx/>
                <a:latin typeface="Poppins" pitchFamily="2" charset="77"/>
                <a:ea typeface="+mj-ea"/>
                <a:cs typeface="Poppins" pitchFamily="2" charset="77"/>
              </a:rPr>
              <a:t>External sewer flooding: </a:t>
            </a:r>
            <a:r>
              <a:rPr kumimoji="0" lang="en-GB" sz="1600" b="0" i="0" u="none" strike="noStrike" kern="1200" cap="none" spc="0" normalizeH="0" baseline="0" noProof="0" dirty="0">
                <a:ln>
                  <a:noFill/>
                </a:ln>
                <a:solidFill>
                  <a:srgbClr val="121A42"/>
                </a:solidFill>
                <a:effectLst/>
                <a:uLnTx/>
                <a:uFillTx/>
                <a:latin typeface="Poppins" pitchFamily="2" charset="77"/>
                <a:ea typeface="+mj-ea"/>
                <a:cs typeface="Poppins" pitchFamily="2" charset="77"/>
              </a:rPr>
              <a:t>Where a sewer becomes blocked and overflows contents outside of properties.</a:t>
            </a:r>
          </a:p>
          <a:p>
            <a:pPr marL="0" marR="0" lvl="0" indent="0" algn="l" defTabSz="257175"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srgbClr val="121A42"/>
              </a:solidFill>
              <a:effectLst/>
              <a:uLnTx/>
              <a:uFillTx/>
              <a:latin typeface="Poppins" pitchFamily="2" charset="77"/>
              <a:ea typeface="+mj-ea"/>
              <a:cs typeface="Poppins" pitchFamily="2" charset="77"/>
            </a:endParaRPr>
          </a:p>
          <a:p>
            <a:pPr marL="0" marR="0" lvl="0" indent="0" algn="l" defTabSz="257175"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srgbClr val="121A42"/>
                </a:solidFill>
                <a:effectLst/>
                <a:uLnTx/>
                <a:uFillTx/>
                <a:latin typeface="Poppins" pitchFamily="2" charset="77"/>
                <a:ea typeface="+mj-ea"/>
                <a:cs typeface="Poppins" pitchFamily="2" charset="77"/>
              </a:rPr>
              <a:t>Treatment works compliance: </a:t>
            </a:r>
            <a:r>
              <a:rPr kumimoji="0" lang="en-GB" sz="1600" b="0" i="0" u="none" strike="noStrike" kern="1200" cap="none" spc="0" normalizeH="0" baseline="0" noProof="0" dirty="0">
                <a:ln>
                  <a:noFill/>
                </a:ln>
                <a:solidFill>
                  <a:srgbClr val="121A42"/>
                </a:solidFill>
                <a:effectLst/>
                <a:uLnTx/>
                <a:uFillTx/>
                <a:latin typeface="Poppins" pitchFamily="2" charset="77"/>
                <a:ea typeface="+mj-ea"/>
                <a:cs typeface="Poppins" pitchFamily="2" charset="77"/>
              </a:rPr>
              <a:t>Whether a wastewater treatment works is complying with its requirements e.g. how much wastewater it must be able to treat at any one time etc. </a:t>
            </a:r>
          </a:p>
          <a:p>
            <a:pPr marL="0" marR="0" lvl="0" indent="0" algn="l" defTabSz="257175"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srgbClr val="121A42"/>
              </a:solidFill>
              <a:effectLst/>
              <a:uLnTx/>
              <a:uFillTx/>
              <a:latin typeface="Poppins" pitchFamily="2" charset="77"/>
              <a:ea typeface="+mj-ea"/>
              <a:cs typeface="Poppins" pitchFamily="2" charset="77"/>
            </a:endParaRPr>
          </a:p>
        </p:txBody>
      </p:sp>
    </p:spTree>
    <p:extLst>
      <p:ext uri="{BB962C8B-B14F-4D97-AF65-F5344CB8AC3E}">
        <p14:creationId xmlns:p14="http://schemas.microsoft.com/office/powerpoint/2010/main" val="2445417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21A42"/>
        </a:solidFill>
        <a:effectLst/>
      </p:bgPr>
    </p:bg>
    <p:spTree>
      <p:nvGrpSpPr>
        <p:cNvPr id="1" name=""/>
        <p:cNvGrpSpPr/>
        <p:nvPr/>
      </p:nvGrpSpPr>
      <p:grpSpPr>
        <a:xfrm>
          <a:off x="0" y="0"/>
          <a:ext cx="0" cy="0"/>
          <a:chOff x="0" y="0"/>
          <a:chExt cx="0" cy="0"/>
        </a:xfrm>
      </p:grpSpPr>
      <p:pic>
        <p:nvPicPr>
          <p:cNvPr id="15" name="Picture 14" descr="Map&#10;&#10;Description automatically generated">
            <a:extLst>
              <a:ext uri="{FF2B5EF4-FFF2-40B4-BE49-F238E27FC236}">
                <a16:creationId xmlns:a16="http://schemas.microsoft.com/office/drawing/2014/main" id="{CE3142D6-ACF2-9C46-76CC-25B2B0E08D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06351" y="0"/>
            <a:ext cx="6559303" cy="4759033"/>
          </a:xfrm>
          <a:prstGeom prst="rect">
            <a:avLst/>
          </a:prstGeom>
        </p:spPr>
      </p:pic>
      <p:sp>
        <p:nvSpPr>
          <p:cNvPr id="7" name="TextBox 6">
            <a:extLst>
              <a:ext uri="{FF2B5EF4-FFF2-40B4-BE49-F238E27FC236}">
                <a16:creationId xmlns:a16="http://schemas.microsoft.com/office/drawing/2014/main" id="{F214B24C-A399-4F8B-3D58-491027A4E719}"/>
              </a:ext>
            </a:extLst>
          </p:cNvPr>
          <p:cNvSpPr txBox="1"/>
          <p:nvPr/>
        </p:nvSpPr>
        <p:spPr>
          <a:xfrm>
            <a:off x="423857" y="399735"/>
            <a:ext cx="586103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500" b="1"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What Yorkshire </a:t>
            </a:r>
            <a:br>
              <a:rPr kumimoji="0" lang="en-GB" sz="3500" b="1"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br>
            <a:r>
              <a:rPr kumimoji="0" lang="en-GB" sz="3500" b="1"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Water  do...</a:t>
            </a:r>
          </a:p>
        </p:txBody>
      </p:sp>
      <p:sp>
        <p:nvSpPr>
          <p:cNvPr id="12" name="TextBox 11">
            <a:extLst>
              <a:ext uri="{FF2B5EF4-FFF2-40B4-BE49-F238E27FC236}">
                <a16:creationId xmlns:a16="http://schemas.microsoft.com/office/drawing/2014/main" id="{62D23801-D6D4-6F9D-FADD-6547CF7AD189}"/>
              </a:ext>
            </a:extLst>
          </p:cNvPr>
          <p:cNvSpPr txBox="1"/>
          <p:nvPr/>
        </p:nvSpPr>
        <p:spPr>
          <a:xfrm>
            <a:off x="462333" y="1621972"/>
            <a:ext cx="5672304" cy="12464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500" b="1"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Provide water and waste water services to over </a:t>
            </a:r>
            <a:r>
              <a:rPr kumimoji="0" lang="en-GB" sz="2500" b="1" i="0" u="none" strike="noStrike" kern="1200" cap="none" spc="0" normalizeH="0" baseline="0" noProof="0" dirty="0">
                <a:ln>
                  <a:noFill/>
                </a:ln>
                <a:solidFill>
                  <a:srgbClr val="00B0F0"/>
                </a:solidFill>
                <a:effectLst/>
                <a:uLnTx/>
                <a:uFillTx/>
                <a:latin typeface="Poppins" pitchFamily="2" charset="77"/>
                <a:ea typeface="Tahoma" panose="020B0604030504040204" pitchFamily="34" charset="0"/>
                <a:cs typeface="Poppins" pitchFamily="2" charset="77"/>
              </a:rPr>
              <a:t>5 million people</a:t>
            </a:r>
            <a:r>
              <a:rPr kumimoji="0" lang="en-GB" sz="2500" b="1"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 within 2.3 million homes </a:t>
            </a:r>
          </a:p>
        </p:txBody>
      </p:sp>
      <p:sp>
        <p:nvSpPr>
          <p:cNvPr id="18" name="TextBox 17">
            <a:extLst>
              <a:ext uri="{FF2B5EF4-FFF2-40B4-BE49-F238E27FC236}">
                <a16:creationId xmlns:a16="http://schemas.microsoft.com/office/drawing/2014/main" id="{D8686EB7-6DF3-0AF1-BAFF-B8D51DD8D6DC}"/>
              </a:ext>
            </a:extLst>
          </p:cNvPr>
          <p:cNvSpPr txBox="1"/>
          <p:nvPr/>
        </p:nvSpPr>
        <p:spPr>
          <a:xfrm>
            <a:off x="9375820" y="3136975"/>
            <a:ext cx="2302759" cy="1363789"/>
          </a:xfrm>
          <a:prstGeom prst="rect">
            <a:avLst/>
          </a:prstGeom>
          <a:solidFill>
            <a:srgbClr val="58B5D2"/>
          </a:solidFill>
        </p:spPr>
        <p:txBody>
          <a:bodyPr wrap="square" lIns="180000" tIns="180000" rIns="180000" bIns="18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Drinking water: </a:t>
            </a:r>
            <a:r>
              <a:rPr kumimoji="0" lang="en-GB" sz="1300" b="0"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we provide 1.24 billion </a:t>
            </a:r>
            <a:br>
              <a:rPr kumimoji="0" lang="en-GB" sz="1300" b="0"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br>
            <a:r>
              <a:rPr kumimoji="0" lang="en-GB" sz="1300" b="0"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litres of drinking water every single day </a:t>
            </a:r>
            <a:br>
              <a:rPr kumimoji="0" lang="en-GB" sz="1300" b="0"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br>
            <a:r>
              <a:rPr kumimoji="0" lang="en-GB" sz="1300" b="0"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across Yorkshire. </a:t>
            </a:r>
          </a:p>
        </p:txBody>
      </p:sp>
      <p:sp>
        <p:nvSpPr>
          <p:cNvPr id="19" name="TextBox 18">
            <a:extLst>
              <a:ext uri="{FF2B5EF4-FFF2-40B4-BE49-F238E27FC236}">
                <a16:creationId xmlns:a16="http://schemas.microsoft.com/office/drawing/2014/main" id="{FBC6612F-1D8B-0510-D755-32713B9BF9E1}"/>
              </a:ext>
            </a:extLst>
          </p:cNvPr>
          <p:cNvSpPr txBox="1"/>
          <p:nvPr/>
        </p:nvSpPr>
        <p:spPr>
          <a:xfrm>
            <a:off x="5137890" y="4630835"/>
            <a:ext cx="6559302" cy="1763899"/>
          </a:xfrm>
          <a:prstGeom prst="rect">
            <a:avLst/>
          </a:prstGeom>
          <a:solidFill>
            <a:srgbClr val="DD6D67"/>
          </a:solidFill>
        </p:spPr>
        <p:txBody>
          <a:bodyPr wrap="square" lIns="180000" tIns="180000" rIns="180000" bIns="18000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white"/>
                </a:solidFill>
                <a:effectLst/>
                <a:uLnTx/>
                <a:uFillTx/>
                <a:latin typeface="Poppins"/>
                <a:ea typeface="Tahoma"/>
                <a:cs typeface="Poppins"/>
              </a:rPr>
              <a:t>Taking care of the environment : </a:t>
            </a:r>
            <a:r>
              <a:rPr kumimoji="0" lang="en-GB" sz="1300" b="0" i="0" u="none" strike="noStrike" kern="1200" cap="none" spc="0" normalizeH="0" baseline="0" noProof="0" dirty="0">
                <a:ln>
                  <a:noFill/>
                </a:ln>
                <a:solidFill>
                  <a:prstClr val="white"/>
                </a:solidFill>
                <a:effectLst/>
                <a:uLnTx/>
                <a:uFillTx/>
                <a:latin typeface="Poppins"/>
                <a:ea typeface="Tahoma"/>
                <a:cs typeface="Segoe UI"/>
              </a:rPr>
              <a:t>As one of Yorkshires biggest landowners, keeping the land well looked after is one of our priorities - a thriving land environment ensures we can continue to provide clean and safe drinking water. We do this in many ways - we restore bogs and habitats, we ensure our operations are sustainable and where possible we generate energy from our processes. We aim to lessen the impact of water supply on climate change and innovate continuously to improve how we operate. </a:t>
            </a:r>
            <a:endParaRPr kumimoji="0" lang="en-GB" sz="1300" b="0" i="0" u="none" strike="noStrike" kern="1200" cap="none" spc="0" normalizeH="0" baseline="0" noProof="0" dirty="0">
              <a:ln>
                <a:noFill/>
              </a:ln>
              <a:solidFill>
                <a:prstClr val="white"/>
              </a:solidFill>
              <a:effectLst/>
              <a:uLnTx/>
              <a:uFillTx/>
              <a:latin typeface="Poppins"/>
              <a:ea typeface="Tahoma" panose="020B0604030504040204" pitchFamily="34" charset="0"/>
              <a:cs typeface="Segoe UI"/>
            </a:endParaRPr>
          </a:p>
        </p:txBody>
      </p:sp>
      <p:sp>
        <p:nvSpPr>
          <p:cNvPr id="20" name="TextBox 19">
            <a:extLst>
              <a:ext uri="{FF2B5EF4-FFF2-40B4-BE49-F238E27FC236}">
                <a16:creationId xmlns:a16="http://schemas.microsoft.com/office/drawing/2014/main" id="{5209F0AD-1F1C-98F9-99FF-733D87E7DD32}"/>
              </a:ext>
            </a:extLst>
          </p:cNvPr>
          <p:cNvSpPr txBox="1"/>
          <p:nvPr/>
        </p:nvSpPr>
        <p:spPr>
          <a:xfrm>
            <a:off x="537080" y="3103940"/>
            <a:ext cx="4484595" cy="1363789"/>
          </a:xfrm>
          <a:prstGeom prst="rect">
            <a:avLst/>
          </a:prstGeom>
          <a:solidFill>
            <a:srgbClr val="CEECFB"/>
          </a:solidFill>
        </p:spPr>
        <p:txBody>
          <a:bodyPr wrap="square" lIns="180000" tIns="180000" rIns="180000" bIns="18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srgbClr val="0186CB"/>
                </a:solidFill>
                <a:effectLst/>
                <a:uLnTx/>
                <a:uFillTx/>
                <a:latin typeface="Poppins" pitchFamily="2" charset="77"/>
                <a:ea typeface="Tahoma" panose="020B0604030504040204" pitchFamily="34" charset="0"/>
                <a:cs typeface="Poppins" pitchFamily="2" charset="77"/>
              </a:rPr>
              <a:t>Sewerage collection &amp; treatment: </a:t>
            </a:r>
            <a:r>
              <a:rPr kumimoji="0" lang="en-GB" sz="1300" b="0" i="0" u="none" strike="noStrike" kern="1200" cap="none" spc="0" normalizeH="0" baseline="0" noProof="0" dirty="0">
                <a:ln>
                  <a:noFill/>
                </a:ln>
                <a:solidFill>
                  <a:prstClr val="black"/>
                </a:solidFill>
                <a:effectLst/>
                <a:uLnTx/>
                <a:uFillTx/>
                <a:latin typeface="Poppins" pitchFamily="2" charset="77"/>
                <a:ea typeface="Tahoma" panose="020B0604030504040204" pitchFamily="34" charset="0"/>
                <a:cs typeface="Poppins" pitchFamily="2" charset="77"/>
              </a:rPr>
              <a:t>collection of wastewater from Yorkshire’s homes, liquid waste from industry, and rainwater that falls on roofs and roads. We treat wastewater and return it safely back to our rivers and coasts.  </a:t>
            </a:r>
          </a:p>
        </p:txBody>
      </p:sp>
      <p:sp>
        <p:nvSpPr>
          <p:cNvPr id="22" name="TextBox 21">
            <a:extLst>
              <a:ext uri="{FF2B5EF4-FFF2-40B4-BE49-F238E27FC236}">
                <a16:creationId xmlns:a16="http://schemas.microsoft.com/office/drawing/2014/main" id="{13CCBD91-2EFA-35AE-8D4F-F8AF8985824A}"/>
              </a:ext>
            </a:extLst>
          </p:cNvPr>
          <p:cNvSpPr txBox="1"/>
          <p:nvPr/>
        </p:nvSpPr>
        <p:spPr>
          <a:xfrm>
            <a:off x="537080" y="4629554"/>
            <a:ext cx="4484595" cy="1763899"/>
          </a:xfrm>
          <a:prstGeom prst="rect">
            <a:avLst/>
          </a:prstGeom>
          <a:solidFill>
            <a:srgbClr val="EEB643"/>
          </a:solidFill>
        </p:spPr>
        <p:txBody>
          <a:bodyPr wrap="square" lIns="180000" tIns="180000" rIns="180000" bIns="18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Education &amp; community: </a:t>
            </a:r>
            <a:r>
              <a:rPr kumimoji="0" lang="en-GB" sz="1300" b="0" i="0" u="none" strike="noStrike" kern="1200" cap="none" spc="0" normalizeH="0" baseline="0" noProof="0" dirty="0">
                <a:ln>
                  <a:noFill/>
                </a:ln>
                <a:solidFill>
                  <a:srgbClr val="121A42"/>
                </a:solidFill>
                <a:effectLst/>
                <a:uLnTx/>
                <a:uFillTx/>
                <a:latin typeface="Poppins" pitchFamily="2" charset="77"/>
                <a:ea typeface="Tahoma" panose="020B0604030504040204" pitchFamily="34" charset="0"/>
                <a:cs typeface="Poppins" pitchFamily="2" charset="77"/>
              </a:rPr>
              <a:t>our colleagues volunteer in their local communities, they give talks and educate, they really make a difference locally. We also provide educational programmes for schools focusing on key issues facing the water industry such as water treatment, water conservation and pollution.   </a:t>
            </a:r>
          </a:p>
        </p:txBody>
      </p:sp>
      <p:sp>
        <p:nvSpPr>
          <p:cNvPr id="24" name="TextBox 23">
            <a:extLst>
              <a:ext uri="{FF2B5EF4-FFF2-40B4-BE49-F238E27FC236}">
                <a16:creationId xmlns:a16="http://schemas.microsoft.com/office/drawing/2014/main" id="{B0204D99-D3B1-9DB7-B46A-7E5F9DD5A223}"/>
              </a:ext>
            </a:extLst>
          </p:cNvPr>
          <p:cNvSpPr txBox="1"/>
          <p:nvPr/>
        </p:nvSpPr>
        <p:spPr>
          <a:xfrm>
            <a:off x="5150769" y="3124096"/>
            <a:ext cx="2516452" cy="1363789"/>
          </a:xfrm>
          <a:prstGeom prst="rect">
            <a:avLst/>
          </a:prstGeom>
          <a:solidFill>
            <a:srgbClr val="50AC98"/>
          </a:solidFill>
        </p:spPr>
        <p:txBody>
          <a:bodyPr wrap="square" lIns="180000" tIns="180000" rIns="180000" bIns="180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Investing over £1m every day </a:t>
            </a:r>
            <a:r>
              <a:rPr kumimoji="0" lang="en-GB" sz="1300" b="0"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 to maintain and improve Yorkshire’s network of pipes, pumps and treatment works. </a:t>
            </a:r>
          </a:p>
        </p:txBody>
      </p:sp>
    </p:spTree>
    <p:extLst>
      <p:ext uri="{BB962C8B-B14F-4D97-AF65-F5344CB8AC3E}">
        <p14:creationId xmlns:p14="http://schemas.microsoft.com/office/powerpoint/2010/main" val="2158755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3D5E7"/>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BB64F5-D5E8-8C06-16B9-F1FC1422166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7246" b="8985"/>
          <a:stretch/>
        </p:blipFill>
        <p:spPr>
          <a:xfrm>
            <a:off x="0" y="1113182"/>
            <a:ext cx="12191999" cy="5744817"/>
          </a:xfrm>
          <a:prstGeom prst="rect">
            <a:avLst/>
          </a:prstGeom>
        </p:spPr>
      </p:pic>
      <p:sp>
        <p:nvSpPr>
          <p:cNvPr id="6" name="TextBox 5">
            <a:extLst>
              <a:ext uri="{FF2B5EF4-FFF2-40B4-BE49-F238E27FC236}">
                <a16:creationId xmlns:a16="http://schemas.microsoft.com/office/drawing/2014/main" id="{5D890BA4-1650-5C4C-1480-92F3DEBBC455}"/>
              </a:ext>
            </a:extLst>
          </p:cNvPr>
          <p:cNvSpPr txBox="1"/>
          <p:nvPr/>
        </p:nvSpPr>
        <p:spPr>
          <a:xfrm>
            <a:off x="359463" y="412614"/>
            <a:ext cx="1120968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a:ln>
                  <a:noFill/>
                </a:ln>
                <a:solidFill>
                  <a:srgbClr val="121A42"/>
                </a:solidFill>
                <a:effectLst/>
                <a:uLnTx/>
                <a:uFillTx/>
                <a:latin typeface="Poppins" pitchFamily="2" charset="77"/>
                <a:ea typeface="Tahoma" panose="020B0604030504040204" pitchFamily="34" charset="0"/>
                <a:cs typeface="Poppins" pitchFamily="2" charset="77"/>
              </a:rPr>
              <a:t>What we do: </a:t>
            </a:r>
            <a:r>
              <a:rPr kumimoji="0" lang="en-GB" sz="3000" b="0" i="0" u="none" strike="noStrike" kern="1200" cap="none" spc="0" normalizeH="0" baseline="0" noProof="0">
                <a:ln>
                  <a:noFill/>
                </a:ln>
                <a:solidFill>
                  <a:srgbClr val="121A42"/>
                </a:solidFill>
                <a:effectLst/>
                <a:uLnTx/>
                <a:uFillTx/>
                <a:latin typeface="Poppins" pitchFamily="2" charset="77"/>
                <a:ea typeface="Tahoma" panose="020B0604030504040204" pitchFamily="34" charset="0"/>
                <a:cs typeface="Poppins" pitchFamily="2" charset="77"/>
              </a:rPr>
              <a:t>the water cycle &amp; the role of Yorkshire Water</a:t>
            </a:r>
          </a:p>
        </p:txBody>
      </p:sp>
    </p:spTree>
    <p:extLst>
      <p:ext uri="{BB962C8B-B14F-4D97-AF65-F5344CB8AC3E}">
        <p14:creationId xmlns:p14="http://schemas.microsoft.com/office/powerpoint/2010/main" val="1882408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21A4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B31CAEA-B523-91B0-B3B6-71ED39CBB747}"/>
              </a:ext>
            </a:extLst>
          </p:cNvPr>
          <p:cNvGrpSpPr/>
          <p:nvPr/>
        </p:nvGrpSpPr>
        <p:grpSpPr>
          <a:xfrm>
            <a:off x="0" y="2830203"/>
            <a:ext cx="12192000" cy="2733786"/>
            <a:chOff x="-128954" y="2642614"/>
            <a:chExt cx="12320954" cy="2762701"/>
          </a:xfrm>
        </p:grpSpPr>
        <p:pic>
          <p:nvPicPr>
            <p:cNvPr id="9" name="Picture 8" descr="Icon, rectangle&#10;&#10;Description automatically generated">
              <a:extLst>
                <a:ext uri="{FF2B5EF4-FFF2-40B4-BE49-F238E27FC236}">
                  <a16:creationId xmlns:a16="http://schemas.microsoft.com/office/drawing/2014/main" id="{FD88C6B3-585C-EC10-1478-A76D25F65F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9600" y="2642614"/>
              <a:ext cx="7772400" cy="2762701"/>
            </a:xfrm>
            <a:prstGeom prst="rect">
              <a:avLst/>
            </a:prstGeom>
          </p:spPr>
        </p:pic>
        <p:pic>
          <p:nvPicPr>
            <p:cNvPr id="10" name="Picture 9" descr="Icon, rectangle&#10;&#10;Description automatically generated">
              <a:extLst>
                <a:ext uri="{FF2B5EF4-FFF2-40B4-BE49-F238E27FC236}">
                  <a16:creationId xmlns:a16="http://schemas.microsoft.com/office/drawing/2014/main" id="{A35396BF-9EE4-8FD4-9270-E5DADB8572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954" y="2642614"/>
              <a:ext cx="7772400" cy="2762701"/>
            </a:xfrm>
            <a:prstGeom prst="rect">
              <a:avLst/>
            </a:prstGeom>
          </p:spPr>
        </p:pic>
      </p:grpSp>
      <p:sp>
        <p:nvSpPr>
          <p:cNvPr id="13" name="TextBox 12">
            <a:extLst>
              <a:ext uri="{FF2B5EF4-FFF2-40B4-BE49-F238E27FC236}">
                <a16:creationId xmlns:a16="http://schemas.microsoft.com/office/drawing/2014/main" id="{3F730BE9-A19F-ECD8-40CE-FA1335479E97}"/>
              </a:ext>
            </a:extLst>
          </p:cNvPr>
          <p:cNvSpPr txBox="1"/>
          <p:nvPr/>
        </p:nvSpPr>
        <p:spPr>
          <a:xfrm>
            <a:off x="569282" y="429546"/>
            <a:ext cx="7863332"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Pre-task pack: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Background to consultation</a:t>
            </a:r>
          </a:p>
        </p:txBody>
      </p:sp>
      <p:pic>
        <p:nvPicPr>
          <p:cNvPr id="6" name="Picture 5">
            <a:extLst>
              <a:ext uri="{FF2B5EF4-FFF2-40B4-BE49-F238E27FC236}">
                <a16:creationId xmlns:a16="http://schemas.microsoft.com/office/drawing/2014/main" id="{1F031DED-62A3-45B2-0723-F8156C5B5D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8264" y="5650993"/>
            <a:ext cx="1776106" cy="686761"/>
          </a:xfrm>
          <a:prstGeom prst="rect">
            <a:avLst/>
          </a:prstGeom>
        </p:spPr>
      </p:pic>
    </p:spTree>
    <p:extLst>
      <p:ext uri="{BB962C8B-B14F-4D97-AF65-F5344CB8AC3E}">
        <p14:creationId xmlns:p14="http://schemas.microsoft.com/office/powerpoint/2010/main" val="3499084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text, television, screen, screenshot&#10;&#10;Description automatically generated">
            <a:extLst>
              <a:ext uri="{FF2B5EF4-FFF2-40B4-BE49-F238E27FC236}">
                <a16:creationId xmlns:a16="http://schemas.microsoft.com/office/drawing/2014/main" id="{82E1CFB7-C66E-06D9-78EA-03BBFC7B572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669773"/>
            <a:ext cx="3532478" cy="3061252"/>
          </a:xfrm>
          <a:prstGeom prst="rect">
            <a:avLst/>
          </a:prstGeom>
        </p:spPr>
      </p:pic>
      <p:sp>
        <p:nvSpPr>
          <p:cNvPr id="4" name="TextBox 3">
            <a:extLst>
              <a:ext uri="{FF2B5EF4-FFF2-40B4-BE49-F238E27FC236}">
                <a16:creationId xmlns:a16="http://schemas.microsoft.com/office/drawing/2014/main" id="{176E31BB-D3AC-E94C-7873-981CC6DB5C13}"/>
              </a:ext>
            </a:extLst>
          </p:cNvPr>
          <p:cNvSpPr txBox="1"/>
          <p:nvPr/>
        </p:nvSpPr>
        <p:spPr>
          <a:xfrm>
            <a:off x="3738033" y="564175"/>
            <a:ext cx="4079350" cy="4898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1600" b="1" i="0" u="none" strike="noStrike" kern="1200" cap="none" spc="0" normalizeH="0" baseline="0" noProof="0">
                <a:ln>
                  <a:noFill/>
                </a:ln>
                <a:solidFill>
                  <a:srgbClr val="0186CB"/>
                </a:solidFill>
                <a:effectLst/>
                <a:uLnTx/>
                <a:uFillTx/>
                <a:latin typeface="Poppins" pitchFamily="2" charset="77"/>
                <a:ea typeface="+mn-ea"/>
                <a:cs typeface="Poppins" pitchFamily="2" charset="77"/>
              </a:rPr>
              <a:t>Every five years, water companies develop a ‘business plan’ that sets</a:t>
            </a:r>
            <a:br>
              <a:rPr kumimoji="0" lang="en-GB" sz="1600" b="1" i="0" u="none" strike="noStrike" kern="1200" cap="none" spc="0" normalizeH="0" baseline="0" noProof="0">
                <a:ln>
                  <a:noFill/>
                </a:ln>
                <a:solidFill>
                  <a:srgbClr val="0186CB"/>
                </a:solidFill>
                <a:effectLst/>
                <a:uLnTx/>
                <a:uFillTx/>
                <a:latin typeface="Poppins" pitchFamily="2" charset="77"/>
                <a:ea typeface="+mn-ea"/>
                <a:cs typeface="Poppins" pitchFamily="2" charset="77"/>
              </a:rPr>
            </a:br>
            <a:r>
              <a:rPr kumimoji="0" lang="en-GB" sz="1600" b="1" i="0" u="none" strike="noStrike" kern="1200" cap="none" spc="0" normalizeH="0" baseline="0" noProof="0">
                <a:ln>
                  <a:noFill/>
                </a:ln>
                <a:solidFill>
                  <a:srgbClr val="0186CB"/>
                </a:solidFill>
                <a:effectLst/>
                <a:uLnTx/>
                <a:uFillTx/>
                <a:latin typeface="Poppins" pitchFamily="2" charset="77"/>
                <a:ea typeface="+mn-ea"/>
                <a:cs typeface="Poppins" pitchFamily="2" charset="77"/>
              </a:rPr>
              <a:t>out how they want to develop their services, and the proposed cost to customers. As customers are not </a:t>
            </a:r>
            <a:br>
              <a:rPr kumimoji="0" lang="en-GB" sz="1600" b="1" i="0" u="none" strike="noStrike" kern="1200" cap="none" spc="0" normalizeH="0" baseline="0" noProof="0">
                <a:ln>
                  <a:noFill/>
                </a:ln>
                <a:solidFill>
                  <a:srgbClr val="0186CB"/>
                </a:solidFill>
                <a:effectLst/>
                <a:uLnTx/>
                <a:uFillTx/>
                <a:latin typeface="Poppins" pitchFamily="2" charset="77"/>
                <a:ea typeface="+mn-ea"/>
                <a:cs typeface="Poppins" pitchFamily="2" charset="77"/>
              </a:rPr>
            </a:br>
            <a:r>
              <a:rPr kumimoji="0" lang="en-GB" sz="1600" b="1" i="0" u="none" strike="noStrike" kern="1200" cap="none" spc="0" normalizeH="0" baseline="0" noProof="0">
                <a:ln>
                  <a:noFill/>
                </a:ln>
                <a:solidFill>
                  <a:srgbClr val="0186CB"/>
                </a:solidFill>
                <a:effectLst/>
                <a:uLnTx/>
                <a:uFillTx/>
                <a:latin typeface="Poppins" pitchFamily="2" charset="77"/>
                <a:ea typeface="+mn-ea"/>
                <a:cs typeface="Poppins" pitchFamily="2" charset="77"/>
              </a:rPr>
              <a:t>able to choose their water company, water companies must give them </a:t>
            </a:r>
            <a:br>
              <a:rPr kumimoji="0" lang="en-GB" sz="1600" b="1" i="0" u="none" strike="noStrike" kern="1200" cap="none" spc="0" normalizeH="0" baseline="0" noProof="0">
                <a:ln>
                  <a:noFill/>
                </a:ln>
                <a:solidFill>
                  <a:srgbClr val="0186CB"/>
                </a:solidFill>
                <a:effectLst/>
                <a:uLnTx/>
                <a:uFillTx/>
                <a:latin typeface="Poppins" pitchFamily="2" charset="77"/>
                <a:ea typeface="+mn-ea"/>
                <a:cs typeface="Poppins" pitchFamily="2" charset="77"/>
              </a:rPr>
            </a:br>
            <a:r>
              <a:rPr kumimoji="0" lang="en-GB" sz="1600" b="1" i="0" u="none" strike="noStrike" kern="1200" cap="none" spc="0" normalizeH="0" baseline="0" noProof="0">
                <a:ln>
                  <a:noFill/>
                </a:ln>
                <a:solidFill>
                  <a:srgbClr val="0186CB"/>
                </a:solidFill>
                <a:effectLst/>
                <a:uLnTx/>
                <a:uFillTx/>
                <a:latin typeface="Poppins" pitchFamily="2" charset="77"/>
                <a:ea typeface="+mn-ea"/>
                <a:cs typeface="Poppins" pitchFamily="2" charset="77"/>
              </a:rPr>
              <a:t>a say about what they want from </a:t>
            </a:r>
            <a:br>
              <a:rPr kumimoji="0" lang="en-GB" sz="1600" b="1" i="0" u="none" strike="noStrike" kern="1200" cap="none" spc="0" normalizeH="0" baseline="0" noProof="0">
                <a:ln>
                  <a:noFill/>
                </a:ln>
                <a:solidFill>
                  <a:srgbClr val="0186CB"/>
                </a:solidFill>
                <a:effectLst/>
                <a:uLnTx/>
                <a:uFillTx/>
                <a:latin typeface="Poppins" pitchFamily="2" charset="77"/>
                <a:ea typeface="+mn-ea"/>
                <a:cs typeface="Poppins" pitchFamily="2" charset="77"/>
              </a:rPr>
            </a:br>
            <a:r>
              <a:rPr kumimoji="0" lang="en-GB" sz="1600" b="1" i="0" u="none" strike="noStrike" kern="1200" cap="none" spc="0" normalizeH="0" baseline="0" noProof="0">
                <a:ln>
                  <a:noFill/>
                </a:ln>
                <a:solidFill>
                  <a:srgbClr val="0186CB"/>
                </a:solidFill>
                <a:effectLst/>
                <a:uLnTx/>
                <a:uFillTx/>
                <a:latin typeface="Poppins" pitchFamily="2" charset="77"/>
                <a:ea typeface="+mn-ea"/>
                <a:cs typeface="Poppins" pitchFamily="2" charset="77"/>
              </a:rPr>
              <a:t>their services and the price they </a:t>
            </a:r>
            <a:br>
              <a:rPr kumimoji="0" lang="en-GB" sz="1600" b="1" i="0" u="none" strike="noStrike" kern="1200" cap="none" spc="0" normalizeH="0" baseline="0" noProof="0">
                <a:ln>
                  <a:noFill/>
                </a:ln>
                <a:solidFill>
                  <a:srgbClr val="0186CB"/>
                </a:solidFill>
                <a:effectLst/>
                <a:uLnTx/>
                <a:uFillTx/>
                <a:latin typeface="Poppins" pitchFamily="2" charset="77"/>
                <a:ea typeface="+mn-ea"/>
                <a:cs typeface="Poppins" pitchFamily="2" charset="77"/>
              </a:rPr>
            </a:br>
            <a:r>
              <a:rPr kumimoji="0" lang="en-GB" sz="1600" b="1" i="0" u="none" strike="noStrike" kern="1200" cap="none" spc="0" normalizeH="0" baseline="0" noProof="0">
                <a:ln>
                  <a:noFill/>
                </a:ln>
                <a:solidFill>
                  <a:srgbClr val="0186CB"/>
                </a:solidFill>
                <a:effectLst/>
                <a:uLnTx/>
                <a:uFillTx/>
                <a:latin typeface="Poppins" pitchFamily="2" charset="77"/>
                <a:ea typeface="+mn-ea"/>
                <a:cs typeface="Poppins" pitchFamily="2" charset="77"/>
              </a:rPr>
              <a:t>pay. Talking to customers also helps water companies prioritise what </a:t>
            </a:r>
            <a:br>
              <a:rPr kumimoji="0" lang="en-GB" sz="1600" b="1" i="0" u="none" strike="noStrike" kern="1200" cap="none" spc="0" normalizeH="0" baseline="0" noProof="0">
                <a:ln>
                  <a:noFill/>
                </a:ln>
                <a:solidFill>
                  <a:srgbClr val="0186CB"/>
                </a:solidFill>
                <a:effectLst/>
                <a:uLnTx/>
                <a:uFillTx/>
                <a:latin typeface="Poppins" pitchFamily="2" charset="77"/>
                <a:ea typeface="+mn-ea"/>
                <a:cs typeface="Poppins" pitchFamily="2" charset="77"/>
              </a:rPr>
            </a:br>
            <a:r>
              <a:rPr kumimoji="0" lang="en-GB" sz="1600" b="1" i="0" u="none" strike="noStrike" kern="1200" cap="none" spc="0" normalizeH="0" baseline="0" noProof="0">
                <a:ln>
                  <a:noFill/>
                </a:ln>
                <a:solidFill>
                  <a:srgbClr val="0186CB"/>
                </a:solidFill>
                <a:effectLst/>
                <a:uLnTx/>
                <a:uFillTx/>
                <a:latin typeface="Poppins" pitchFamily="2" charset="77"/>
                <a:ea typeface="+mn-ea"/>
                <a:cs typeface="Poppins" pitchFamily="2" charset="77"/>
              </a:rPr>
              <a:t>to do first or what to do most of – because they are not able to fund everything they would like to do or </a:t>
            </a:r>
            <a:br>
              <a:rPr kumimoji="0" lang="en-GB" sz="1600" b="1" i="0" u="none" strike="noStrike" kern="1200" cap="none" spc="0" normalizeH="0" baseline="0" noProof="0">
                <a:ln>
                  <a:noFill/>
                </a:ln>
                <a:solidFill>
                  <a:srgbClr val="0186CB"/>
                </a:solidFill>
                <a:effectLst/>
                <a:uLnTx/>
                <a:uFillTx/>
                <a:latin typeface="Poppins" pitchFamily="2" charset="77"/>
                <a:ea typeface="+mn-ea"/>
                <a:cs typeface="Poppins" pitchFamily="2" charset="77"/>
              </a:rPr>
            </a:br>
            <a:r>
              <a:rPr kumimoji="0" lang="en-GB" sz="1600" b="1" i="0" u="none" strike="noStrike" kern="1200" cap="none" spc="0" normalizeH="0" baseline="0" noProof="0">
                <a:ln>
                  <a:noFill/>
                </a:ln>
                <a:solidFill>
                  <a:srgbClr val="0186CB"/>
                </a:solidFill>
                <a:effectLst/>
                <a:uLnTx/>
                <a:uFillTx/>
                <a:latin typeface="Poppins" pitchFamily="2" charset="77"/>
                <a:ea typeface="+mn-ea"/>
                <a:cs typeface="Poppins" pitchFamily="2" charset="77"/>
              </a:rPr>
              <a:t>do all of the things that customers might want them to do. </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t>The business plan and prices are </a:t>
            </a:r>
            <a:b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br>
            <a: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t>then finalised by Ofwat in a process known as the Price Review. </a:t>
            </a:r>
          </a:p>
        </p:txBody>
      </p:sp>
      <p:sp>
        <p:nvSpPr>
          <p:cNvPr id="6" name="TextBox 5">
            <a:extLst>
              <a:ext uri="{FF2B5EF4-FFF2-40B4-BE49-F238E27FC236}">
                <a16:creationId xmlns:a16="http://schemas.microsoft.com/office/drawing/2014/main" id="{B6363ECD-9763-BF42-A86E-C34A00E5994E}"/>
              </a:ext>
            </a:extLst>
          </p:cNvPr>
          <p:cNvSpPr txBox="1"/>
          <p:nvPr/>
        </p:nvSpPr>
        <p:spPr>
          <a:xfrm>
            <a:off x="7867746" y="564175"/>
            <a:ext cx="4026090" cy="46628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1600" b="1" i="0" u="none" strike="noStrike" kern="1200" cap="none" spc="0" normalizeH="0" baseline="0" noProof="0">
                <a:ln>
                  <a:noFill/>
                </a:ln>
                <a:solidFill>
                  <a:prstClr val="black"/>
                </a:solidFill>
                <a:effectLst/>
                <a:uLnTx/>
                <a:uFillTx/>
                <a:latin typeface="Poppins" pitchFamily="2" charset="77"/>
                <a:ea typeface="+mn-ea"/>
                <a:cs typeface="Poppins" pitchFamily="2" charset="77"/>
              </a:rPr>
              <a:t>There is more information about </a:t>
            </a:r>
            <a:br>
              <a:rPr kumimoji="0" lang="en-GB" sz="1600" b="1" i="0" u="none" strike="noStrike" kern="1200" cap="none" spc="0" normalizeH="0" baseline="0" noProof="0">
                <a:ln>
                  <a:noFill/>
                </a:ln>
                <a:solidFill>
                  <a:prstClr val="black"/>
                </a:solidFill>
                <a:effectLst/>
                <a:uLnTx/>
                <a:uFillTx/>
                <a:latin typeface="Poppins" pitchFamily="2" charset="77"/>
                <a:ea typeface="+mn-ea"/>
                <a:cs typeface="Poppins" pitchFamily="2" charset="77"/>
              </a:rPr>
            </a:br>
            <a:r>
              <a:rPr kumimoji="0" lang="en-GB" sz="1600" b="1" i="0" u="none" strike="noStrike" kern="1200" cap="none" spc="0" normalizeH="0" baseline="0" noProof="0">
                <a:ln>
                  <a:noFill/>
                </a:ln>
                <a:solidFill>
                  <a:prstClr val="black"/>
                </a:solidFill>
                <a:effectLst/>
                <a:uLnTx/>
                <a:uFillTx/>
                <a:latin typeface="Poppins" pitchFamily="2" charset="77"/>
                <a:ea typeface="+mn-ea"/>
                <a:cs typeface="Poppins" pitchFamily="2" charset="77"/>
              </a:rPr>
              <a:t>this here: </a:t>
            </a:r>
            <a: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t>‘All about the price review’. </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1600" b="1" i="0" u="none" strike="noStrike" kern="1200" cap="none" spc="0" normalizeH="0" baseline="0" noProof="0">
                <a:ln>
                  <a:noFill/>
                </a:ln>
                <a:solidFill>
                  <a:srgbClr val="0186CB"/>
                </a:solidFill>
                <a:effectLst/>
                <a:uLnTx/>
                <a:uFillTx/>
                <a:latin typeface="Poppins" pitchFamily="2" charset="77"/>
                <a:ea typeface="+mn-ea"/>
                <a:cs typeface="Poppins" pitchFamily="2" charset="77"/>
              </a:rPr>
              <a:t>Available at:  </a:t>
            </a:r>
            <a:r>
              <a:rPr kumimoji="0" lang="en-GB" sz="1600" b="0" i="0" u="none" strike="noStrike" kern="1200" cap="none" spc="0" normalizeH="0" baseline="0" noProof="0" err="1">
                <a:ln>
                  <a:noFill/>
                </a:ln>
                <a:solidFill>
                  <a:prstClr val="black"/>
                </a:solidFill>
                <a:effectLst/>
                <a:uLnTx/>
                <a:uFillTx/>
                <a:latin typeface="Poppins" pitchFamily="2" charset="77"/>
                <a:ea typeface="+mn-ea"/>
                <a:cs typeface="Poppins" pitchFamily="2" charset="77"/>
              </a:rPr>
              <a:t>www.youtube.com</a:t>
            </a:r>
            <a: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t>/</a:t>
            </a:r>
            <a:b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br>
            <a:r>
              <a:rPr kumimoji="0" lang="en-GB" sz="1600" b="0" i="0" u="none" strike="noStrike" kern="1200" cap="none" spc="0" normalizeH="0" baseline="0" noProof="0" err="1">
                <a:ln>
                  <a:noFill/>
                </a:ln>
                <a:solidFill>
                  <a:prstClr val="black"/>
                </a:solidFill>
                <a:effectLst/>
                <a:uLnTx/>
                <a:uFillTx/>
                <a:latin typeface="Poppins" pitchFamily="2" charset="77"/>
                <a:ea typeface="+mn-ea"/>
                <a:cs typeface="Poppins" pitchFamily="2" charset="77"/>
              </a:rPr>
              <a:t>watch?v</a:t>
            </a:r>
            <a: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t>=OWmivC93AF8 </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t>One of the ways that people have their say is through this research, which will explain what the plans </a:t>
            </a:r>
            <a:b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br>
            <a: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t>are for where you live, and ask what you think – whether the plans are ‘acceptable’ to you and whether </a:t>
            </a:r>
            <a:b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br>
            <a: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t>you can afford the proposed bills from 2025–2030. </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t>Companies also have to show to </a:t>
            </a:r>
            <a:b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br>
            <a: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t>Ofwat that their plans reflect what </a:t>
            </a:r>
            <a:b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br>
            <a: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t>their customers want – that means refining the plans based on what customers tell them.</a:t>
            </a:r>
          </a:p>
        </p:txBody>
      </p:sp>
      <p:pic>
        <p:nvPicPr>
          <p:cNvPr id="7" name="Picture 6">
            <a:extLst>
              <a:ext uri="{FF2B5EF4-FFF2-40B4-BE49-F238E27FC236}">
                <a16:creationId xmlns:a16="http://schemas.microsoft.com/office/drawing/2014/main" id="{48C412D2-8C46-A58C-4B94-38F4152854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25010" y="5836452"/>
            <a:ext cx="1490975" cy="484567"/>
          </a:xfrm>
          <a:prstGeom prst="rect">
            <a:avLst/>
          </a:prstGeom>
        </p:spPr>
      </p:pic>
      <p:sp>
        <p:nvSpPr>
          <p:cNvPr id="8" name="TextBox 7">
            <a:extLst>
              <a:ext uri="{FF2B5EF4-FFF2-40B4-BE49-F238E27FC236}">
                <a16:creationId xmlns:a16="http://schemas.microsoft.com/office/drawing/2014/main" id="{02A7F9C3-99F6-A6B1-0589-07F56055D6FD}"/>
              </a:ext>
            </a:extLst>
          </p:cNvPr>
          <p:cNvSpPr txBox="1"/>
          <p:nvPr/>
        </p:nvSpPr>
        <p:spPr>
          <a:xfrm>
            <a:off x="2435534" y="222756"/>
            <a:ext cx="854886"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15000" b="1" i="0" u="none" strike="noStrike" kern="1200" cap="none" spc="0" normalizeH="0" baseline="0" noProof="0">
                <a:ln>
                  <a:noFill/>
                </a:ln>
                <a:solidFill>
                  <a:srgbClr val="0186CB"/>
                </a:solidFill>
                <a:effectLst/>
                <a:uLnTx/>
                <a:uFillTx/>
                <a:latin typeface="Poppins" pitchFamily="2" charset="77"/>
                <a:ea typeface="+mn-ea"/>
                <a:cs typeface="Poppins" pitchFamily="2" charset="77"/>
              </a:rPr>
              <a:t>“</a:t>
            </a:r>
            <a:endParaRPr kumimoji="0" lang="en-GB" sz="15000" b="0" i="0" u="none" strike="noStrike" kern="1200" cap="none" spc="0" normalizeH="0" baseline="0" noProof="0">
              <a:ln>
                <a:noFill/>
              </a:ln>
              <a:solidFill>
                <a:prstClr val="black"/>
              </a:solidFill>
              <a:effectLst/>
              <a:uLnTx/>
              <a:uFillTx/>
              <a:latin typeface="Poppins" pitchFamily="2" charset="77"/>
              <a:ea typeface="+mn-ea"/>
              <a:cs typeface="Poppins" pitchFamily="2" charset="77"/>
            </a:endParaRPr>
          </a:p>
        </p:txBody>
      </p:sp>
      <p:sp>
        <p:nvSpPr>
          <p:cNvPr id="9" name="TextBox 8">
            <a:extLst>
              <a:ext uri="{FF2B5EF4-FFF2-40B4-BE49-F238E27FC236}">
                <a16:creationId xmlns:a16="http://schemas.microsoft.com/office/drawing/2014/main" id="{BD2C477D-C5AC-5C25-EFCA-67C811A76E8D}"/>
              </a:ext>
            </a:extLst>
          </p:cNvPr>
          <p:cNvSpPr txBox="1"/>
          <p:nvPr/>
        </p:nvSpPr>
        <p:spPr>
          <a:xfrm>
            <a:off x="10527541" y="4809341"/>
            <a:ext cx="854886"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15000" b="1" i="0" u="none" strike="noStrike" kern="1200" cap="none" spc="0" normalizeH="0" baseline="0" noProof="0">
                <a:ln>
                  <a:noFill/>
                </a:ln>
                <a:solidFill>
                  <a:srgbClr val="0186CB"/>
                </a:solidFill>
                <a:effectLst/>
                <a:uLnTx/>
                <a:uFillTx/>
                <a:latin typeface="Poppins" pitchFamily="2" charset="77"/>
                <a:ea typeface="+mn-ea"/>
                <a:cs typeface="Poppins" pitchFamily="2" charset="77"/>
              </a:rPr>
              <a:t>“</a:t>
            </a:r>
            <a:endParaRPr kumimoji="0" lang="en-GB" sz="15000" b="0" i="0" u="none" strike="noStrike" kern="1200" cap="none" spc="0" normalizeH="0" baseline="0" noProof="0">
              <a:ln>
                <a:noFill/>
              </a:ln>
              <a:solidFill>
                <a:prstClr val="black"/>
              </a:solidFill>
              <a:effectLst/>
              <a:uLnTx/>
              <a:uFillTx/>
              <a:latin typeface="Poppins" pitchFamily="2" charset="77"/>
              <a:ea typeface="+mn-ea"/>
              <a:cs typeface="Poppins" pitchFamily="2" charset="77"/>
            </a:endParaRPr>
          </a:p>
        </p:txBody>
      </p:sp>
      <p:pic>
        <p:nvPicPr>
          <p:cNvPr id="10" name="Picture 9">
            <a:extLst>
              <a:ext uri="{FF2B5EF4-FFF2-40B4-BE49-F238E27FC236}">
                <a16:creationId xmlns:a16="http://schemas.microsoft.com/office/drawing/2014/main" id="{2B249FB8-EBFE-7C83-6642-6C310B7D83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9936" y="5638687"/>
            <a:ext cx="1490975" cy="741966"/>
          </a:xfrm>
          <a:prstGeom prst="rect">
            <a:avLst/>
          </a:prstGeom>
        </p:spPr>
      </p:pic>
    </p:spTree>
    <p:extLst>
      <p:ext uri="{BB962C8B-B14F-4D97-AF65-F5344CB8AC3E}">
        <p14:creationId xmlns:p14="http://schemas.microsoft.com/office/powerpoint/2010/main" val="3871805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1BEA8E-0645-C536-2F0E-7D98AD5633A5}"/>
              </a:ext>
            </a:extLst>
          </p:cNvPr>
          <p:cNvSpPr txBox="1"/>
          <p:nvPr/>
        </p:nvSpPr>
        <p:spPr>
          <a:xfrm>
            <a:off x="511864" y="593180"/>
            <a:ext cx="11037405"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186CB"/>
                </a:solidFill>
                <a:effectLst/>
                <a:uLnTx/>
                <a:uFillTx/>
                <a:latin typeface="Poppins" pitchFamily="2" charset="77"/>
                <a:ea typeface="+mn-ea"/>
                <a:cs typeface="Poppins" pitchFamily="2" charset="77"/>
              </a:rPr>
              <a:t>Water companies are currently part way through their five-year business plan for 2020 to 2025. They have service level targets, called ‘performance commitments’, in every five year business plan. These targets are based on what customers have previously told companies they would like them to do, and on Ofwat’s assessment of what companies should deliver. These targets cover a wide range of the different services that water companies provide.</a:t>
            </a:r>
            <a:endParaRPr kumimoji="0" lang="en-GB" sz="1800" b="0" i="0" u="none" strike="noStrike" kern="1200" cap="none" spc="0" normalizeH="0" baseline="0" noProof="0">
              <a:ln>
                <a:noFill/>
              </a:ln>
              <a:solidFill>
                <a:srgbClr val="0186CB"/>
              </a:solidFill>
              <a:effectLst/>
              <a:uLnTx/>
              <a:uFillTx/>
              <a:latin typeface="Poppins" pitchFamily="2" charset="77"/>
              <a:ea typeface="+mn-ea"/>
              <a:cs typeface="Poppins" pitchFamily="2" charset="77"/>
            </a:endParaRPr>
          </a:p>
        </p:txBody>
      </p:sp>
      <p:sp>
        <p:nvSpPr>
          <p:cNvPr id="6" name="TextBox 5">
            <a:extLst>
              <a:ext uri="{FF2B5EF4-FFF2-40B4-BE49-F238E27FC236}">
                <a16:creationId xmlns:a16="http://schemas.microsoft.com/office/drawing/2014/main" id="{C071B0BF-7E33-BAE7-FC71-28A83A3F19BC}"/>
              </a:ext>
            </a:extLst>
          </p:cNvPr>
          <p:cNvSpPr txBox="1"/>
          <p:nvPr/>
        </p:nvSpPr>
        <p:spPr>
          <a:xfrm>
            <a:off x="511863" y="2197669"/>
            <a:ext cx="5352223" cy="34214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t>Ofwat monitors water company performance against each performance commitment every year to see if they have met the service level </a:t>
            </a:r>
            <a:b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br>
            <a: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t>in their business plan. We are now going to </a:t>
            </a:r>
            <a:b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br>
            <a: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t>show you how well your water and/or sewerage company is doing on some of their performance commitments, compared to other water companies in England &amp; Wales.</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t>These performance commitments are a </a:t>
            </a:r>
            <a:b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br>
            <a: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t>snapshot out of the wide range of services companies provide. We are showing these examples as customers have told us they </a:t>
            </a:r>
            <a:b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br>
            <a: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t>are particularly important to them.</a:t>
            </a:r>
          </a:p>
        </p:txBody>
      </p:sp>
      <p:sp>
        <p:nvSpPr>
          <p:cNvPr id="7" name="TextBox 6">
            <a:extLst>
              <a:ext uri="{FF2B5EF4-FFF2-40B4-BE49-F238E27FC236}">
                <a16:creationId xmlns:a16="http://schemas.microsoft.com/office/drawing/2014/main" id="{2C908A2F-5EE8-1EAF-0B30-1536889811E2}"/>
              </a:ext>
            </a:extLst>
          </p:cNvPr>
          <p:cNvSpPr txBox="1"/>
          <p:nvPr/>
        </p:nvSpPr>
        <p:spPr>
          <a:xfrm>
            <a:off x="6197045" y="2197669"/>
            <a:ext cx="5352223" cy="280076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t>Water companies have to provide reliable services, and plan for their services to be resilient to changing weather patterns and demand </a:t>
            </a:r>
            <a:b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br>
            <a: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t>from consumers. Companies can miss or exceed performance commitment targets for a number </a:t>
            </a:r>
            <a:b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br>
            <a: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t>of reasons. For example, leaks from pipes happen more often after very cold weather, which can contribute to a company not meeting the target, and flooding from sewers is less likely in dry weather, which can lead to better performance </a:t>
            </a:r>
            <a:b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br>
            <a:r>
              <a:rPr kumimoji="0" lang="en-GB" sz="1600" b="0" i="0" u="none" strike="noStrike" kern="1200" cap="none" spc="0" normalizeH="0" baseline="0" noProof="0">
                <a:ln>
                  <a:noFill/>
                </a:ln>
                <a:solidFill>
                  <a:prstClr val="black"/>
                </a:solidFill>
                <a:effectLst/>
                <a:uLnTx/>
                <a:uFillTx/>
                <a:latin typeface="Poppins" pitchFamily="2" charset="77"/>
                <a:ea typeface="+mn-ea"/>
                <a:cs typeface="Poppins" pitchFamily="2" charset="77"/>
              </a:rPr>
              <a:t>for sewer flooding service targets.</a:t>
            </a:r>
          </a:p>
        </p:txBody>
      </p:sp>
      <p:pic>
        <p:nvPicPr>
          <p:cNvPr id="8" name="Picture 7">
            <a:extLst>
              <a:ext uri="{FF2B5EF4-FFF2-40B4-BE49-F238E27FC236}">
                <a16:creationId xmlns:a16="http://schemas.microsoft.com/office/drawing/2014/main" id="{D1B7F01D-BE26-68CE-D5B1-2F47B745F88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78171" y="5836452"/>
            <a:ext cx="1490975" cy="484567"/>
          </a:xfrm>
          <a:prstGeom prst="rect">
            <a:avLst/>
          </a:prstGeom>
        </p:spPr>
      </p:pic>
      <p:pic>
        <p:nvPicPr>
          <p:cNvPr id="9" name="Picture 8">
            <a:extLst>
              <a:ext uri="{FF2B5EF4-FFF2-40B4-BE49-F238E27FC236}">
                <a16:creationId xmlns:a16="http://schemas.microsoft.com/office/drawing/2014/main" id="{A8BD04C4-3C0B-32D8-DEFE-A5B87AB7F2A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463" y="5638687"/>
            <a:ext cx="1490975" cy="741966"/>
          </a:xfrm>
          <a:prstGeom prst="rect">
            <a:avLst/>
          </a:prstGeom>
        </p:spPr>
      </p:pic>
    </p:spTree>
    <p:extLst>
      <p:ext uri="{BB962C8B-B14F-4D97-AF65-F5344CB8AC3E}">
        <p14:creationId xmlns:p14="http://schemas.microsoft.com/office/powerpoint/2010/main" val="2218588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21A4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BB31CAEA-B523-91B0-B3B6-71ED39CBB747}"/>
              </a:ext>
            </a:extLst>
          </p:cNvPr>
          <p:cNvGrpSpPr/>
          <p:nvPr/>
        </p:nvGrpSpPr>
        <p:grpSpPr>
          <a:xfrm>
            <a:off x="0" y="2830203"/>
            <a:ext cx="12192000" cy="2733786"/>
            <a:chOff x="-128954" y="2642614"/>
            <a:chExt cx="12320954" cy="2762701"/>
          </a:xfrm>
        </p:grpSpPr>
        <p:pic>
          <p:nvPicPr>
            <p:cNvPr id="9" name="Picture 8" descr="Icon, rectangle&#10;&#10;Description automatically generated">
              <a:extLst>
                <a:ext uri="{FF2B5EF4-FFF2-40B4-BE49-F238E27FC236}">
                  <a16:creationId xmlns:a16="http://schemas.microsoft.com/office/drawing/2014/main" id="{FD88C6B3-585C-EC10-1478-A76D25F65F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9600" y="2642614"/>
              <a:ext cx="7772400" cy="2762701"/>
            </a:xfrm>
            <a:prstGeom prst="rect">
              <a:avLst/>
            </a:prstGeom>
          </p:spPr>
        </p:pic>
        <p:pic>
          <p:nvPicPr>
            <p:cNvPr id="10" name="Picture 9" descr="Icon, rectangle&#10;&#10;Description automatically generated">
              <a:extLst>
                <a:ext uri="{FF2B5EF4-FFF2-40B4-BE49-F238E27FC236}">
                  <a16:creationId xmlns:a16="http://schemas.microsoft.com/office/drawing/2014/main" id="{A35396BF-9EE4-8FD4-9270-E5DADB8572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8954" y="2642614"/>
              <a:ext cx="7772400" cy="2762701"/>
            </a:xfrm>
            <a:prstGeom prst="rect">
              <a:avLst/>
            </a:prstGeom>
          </p:spPr>
        </p:pic>
      </p:grpSp>
      <p:sp>
        <p:nvSpPr>
          <p:cNvPr id="13" name="TextBox 12">
            <a:extLst>
              <a:ext uri="{FF2B5EF4-FFF2-40B4-BE49-F238E27FC236}">
                <a16:creationId xmlns:a16="http://schemas.microsoft.com/office/drawing/2014/main" id="{3F730BE9-A19F-ECD8-40CE-FA1335479E97}"/>
              </a:ext>
            </a:extLst>
          </p:cNvPr>
          <p:cNvSpPr txBox="1"/>
          <p:nvPr/>
        </p:nvSpPr>
        <p:spPr>
          <a:xfrm>
            <a:off x="569282" y="429546"/>
            <a:ext cx="7863332"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Pre-task pack: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000" b="1" i="0" u="none" strike="noStrike" kern="1200" cap="none" spc="0" normalizeH="0" baseline="0" noProof="0" dirty="0">
                <a:ln>
                  <a:noFill/>
                </a:ln>
                <a:solidFill>
                  <a:prstClr val="white"/>
                </a:solidFill>
                <a:effectLst/>
                <a:uLnTx/>
                <a:uFillTx/>
                <a:latin typeface="Poppins" pitchFamily="2" charset="77"/>
                <a:ea typeface="Tahoma" panose="020B0604030504040204" pitchFamily="34" charset="0"/>
                <a:cs typeface="Poppins" pitchFamily="2" charset="77"/>
              </a:rPr>
              <a:t>Water company performance and comparison</a:t>
            </a:r>
          </a:p>
        </p:txBody>
      </p:sp>
      <p:pic>
        <p:nvPicPr>
          <p:cNvPr id="6" name="Picture 5">
            <a:extLst>
              <a:ext uri="{FF2B5EF4-FFF2-40B4-BE49-F238E27FC236}">
                <a16:creationId xmlns:a16="http://schemas.microsoft.com/office/drawing/2014/main" id="{1F031DED-62A3-45B2-0723-F8156C5B5DF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48264" y="5650993"/>
            <a:ext cx="1776106" cy="686761"/>
          </a:xfrm>
          <a:prstGeom prst="rect">
            <a:avLst/>
          </a:prstGeom>
        </p:spPr>
      </p:pic>
    </p:spTree>
    <p:extLst>
      <p:ext uri="{BB962C8B-B14F-4D97-AF65-F5344CB8AC3E}">
        <p14:creationId xmlns:p14="http://schemas.microsoft.com/office/powerpoint/2010/main" val="3430631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00AB4C-A087-363F-83A0-4E46C24D0EB3}"/>
              </a:ext>
            </a:extLst>
          </p:cNvPr>
          <p:cNvSpPr txBox="1"/>
          <p:nvPr/>
        </p:nvSpPr>
        <p:spPr>
          <a:xfrm>
            <a:off x="472107" y="412614"/>
            <a:ext cx="588231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srgbClr val="121A42"/>
                </a:solidFill>
                <a:effectLst/>
                <a:uLnTx/>
                <a:uFillTx/>
                <a:latin typeface="Circular Std Bold" panose="020B0604020101020102" pitchFamily="34" charset="77"/>
                <a:ea typeface="+mn-ea"/>
                <a:cs typeface="+mn-cs"/>
              </a:rPr>
              <a:t>Water company performance</a:t>
            </a:r>
            <a:endParaRPr kumimoji="0" lang="en-GB" sz="3200" b="0" i="0" u="none" strike="noStrike" kern="1200" cap="none" spc="0" normalizeH="0" baseline="0" noProof="0">
              <a:ln>
                <a:noFill/>
              </a:ln>
              <a:solidFill>
                <a:srgbClr val="121A42"/>
              </a:solidFill>
              <a:effectLst/>
              <a:uLnTx/>
              <a:uFillTx/>
              <a:latin typeface="Circular Std Bold" panose="020B0604020101020102" pitchFamily="34" charset="77"/>
              <a:ea typeface="+mn-ea"/>
              <a:cs typeface="+mn-cs"/>
            </a:endParaRPr>
          </a:p>
        </p:txBody>
      </p:sp>
      <p:sp>
        <p:nvSpPr>
          <p:cNvPr id="5" name="TextBox 4">
            <a:extLst>
              <a:ext uri="{FF2B5EF4-FFF2-40B4-BE49-F238E27FC236}">
                <a16:creationId xmlns:a16="http://schemas.microsoft.com/office/drawing/2014/main" id="{3D09480B-8C71-2C46-6875-03E682D1DE3A}"/>
              </a:ext>
            </a:extLst>
          </p:cNvPr>
          <p:cNvSpPr txBox="1"/>
          <p:nvPr/>
        </p:nvSpPr>
        <p:spPr>
          <a:xfrm>
            <a:off x="511864" y="1183879"/>
            <a:ext cx="3861354" cy="40729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2200" b="0" i="0" u="none" strike="noStrike" kern="1200" cap="none" spc="0" normalizeH="0" baseline="0" noProof="0">
                <a:ln>
                  <a:noFill/>
                </a:ln>
                <a:solidFill>
                  <a:prstClr val="black"/>
                </a:solidFill>
                <a:effectLst/>
                <a:uLnTx/>
                <a:uFillTx/>
                <a:latin typeface="Poppins" pitchFamily="2" charset="77"/>
                <a:ea typeface="+mn-ea"/>
                <a:cs typeface="Poppins" pitchFamily="2" charset="77"/>
              </a:rPr>
              <a:t>As the regulator, </a:t>
            </a:r>
            <a:br>
              <a:rPr kumimoji="0" lang="en-GB" sz="2200" b="0" i="0" u="none" strike="noStrike" kern="1200" cap="none" spc="0" normalizeH="0" baseline="0" noProof="0">
                <a:ln>
                  <a:noFill/>
                </a:ln>
                <a:solidFill>
                  <a:prstClr val="black"/>
                </a:solidFill>
                <a:effectLst/>
                <a:uLnTx/>
                <a:uFillTx/>
                <a:latin typeface="Poppins" pitchFamily="2" charset="77"/>
                <a:ea typeface="+mn-ea"/>
                <a:cs typeface="Poppins" pitchFamily="2" charset="77"/>
              </a:rPr>
            </a:br>
            <a:r>
              <a:rPr kumimoji="0" lang="en-GB" sz="2200" b="0" i="0" u="none" strike="noStrike" kern="1200" cap="none" spc="0" normalizeH="0" baseline="0" noProof="0">
                <a:ln>
                  <a:noFill/>
                </a:ln>
                <a:solidFill>
                  <a:prstClr val="black"/>
                </a:solidFill>
                <a:effectLst/>
                <a:uLnTx/>
                <a:uFillTx/>
                <a:latin typeface="Poppins" pitchFamily="2" charset="77"/>
                <a:ea typeface="+mn-ea"/>
                <a:cs typeface="Poppins" pitchFamily="2" charset="77"/>
              </a:rPr>
              <a:t>Ofwat monitors </a:t>
            </a:r>
            <a:br>
              <a:rPr kumimoji="0" lang="en-GB" sz="2200" b="0" i="0" u="none" strike="noStrike" kern="1200" cap="none" spc="0" normalizeH="0" baseline="0" noProof="0">
                <a:ln>
                  <a:noFill/>
                </a:ln>
                <a:solidFill>
                  <a:prstClr val="black"/>
                </a:solidFill>
                <a:effectLst/>
                <a:uLnTx/>
                <a:uFillTx/>
                <a:latin typeface="Poppins" pitchFamily="2" charset="77"/>
                <a:ea typeface="+mn-ea"/>
                <a:cs typeface="Poppins" pitchFamily="2" charset="77"/>
              </a:rPr>
            </a:br>
            <a:r>
              <a:rPr kumimoji="0" lang="en-GB" sz="2200" b="0" i="0" u="none" strike="noStrike" kern="1200" cap="none" spc="0" normalizeH="0" baseline="0" noProof="0">
                <a:ln>
                  <a:noFill/>
                </a:ln>
                <a:solidFill>
                  <a:prstClr val="black"/>
                </a:solidFill>
                <a:effectLst/>
                <a:uLnTx/>
                <a:uFillTx/>
                <a:latin typeface="Poppins" pitchFamily="2" charset="77"/>
                <a:ea typeface="+mn-ea"/>
                <a:cs typeface="Poppins" pitchFamily="2" charset="77"/>
              </a:rPr>
              <a:t>the performance </a:t>
            </a:r>
            <a:br>
              <a:rPr kumimoji="0" lang="en-GB" sz="2200" b="0" i="0" u="none" strike="noStrike" kern="1200" cap="none" spc="0" normalizeH="0" baseline="0" noProof="0">
                <a:ln>
                  <a:noFill/>
                </a:ln>
                <a:solidFill>
                  <a:prstClr val="black"/>
                </a:solidFill>
                <a:effectLst/>
                <a:uLnTx/>
                <a:uFillTx/>
                <a:latin typeface="Poppins" pitchFamily="2" charset="77"/>
                <a:ea typeface="+mn-ea"/>
                <a:cs typeface="Poppins" pitchFamily="2" charset="77"/>
              </a:rPr>
            </a:br>
            <a:r>
              <a:rPr kumimoji="0" lang="en-GB" sz="2200" b="0" i="0" u="none" strike="noStrike" kern="1200" cap="none" spc="0" normalizeH="0" baseline="0" noProof="0">
                <a:ln>
                  <a:noFill/>
                </a:ln>
                <a:solidFill>
                  <a:prstClr val="black"/>
                </a:solidFill>
                <a:effectLst/>
                <a:uLnTx/>
                <a:uFillTx/>
                <a:latin typeface="Poppins" pitchFamily="2" charset="77"/>
                <a:ea typeface="+mn-ea"/>
                <a:cs typeface="Poppins" pitchFamily="2" charset="77"/>
              </a:rPr>
              <a:t>of water companies against their targets.</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2200" b="0" i="0" u="none" strike="noStrike" kern="1200" cap="none" spc="0" normalizeH="0" baseline="0" noProof="0">
                <a:ln>
                  <a:noFill/>
                </a:ln>
                <a:solidFill>
                  <a:prstClr val="black"/>
                </a:solidFill>
                <a:effectLst/>
                <a:uLnTx/>
                <a:uFillTx/>
                <a:latin typeface="Poppins" pitchFamily="2" charset="77"/>
                <a:ea typeface="+mn-ea"/>
                <a:cs typeface="Poppins" pitchFamily="2" charset="77"/>
              </a:rPr>
              <a:t>To encourage them </a:t>
            </a:r>
            <a:br>
              <a:rPr kumimoji="0" lang="en-GB" sz="2200" b="0" i="0" u="none" strike="noStrike" kern="1200" cap="none" spc="0" normalizeH="0" baseline="0" noProof="0">
                <a:ln>
                  <a:noFill/>
                </a:ln>
                <a:solidFill>
                  <a:prstClr val="black"/>
                </a:solidFill>
                <a:effectLst/>
                <a:uLnTx/>
                <a:uFillTx/>
                <a:latin typeface="Poppins" pitchFamily="2" charset="77"/>
                <a:ea typeface="+mn-ea"/>
                <a:cs typeface="Poppins" pitchFamily="2" charset="77"/>
              </a:rPr>
            </a:br>
            <a:r>
              <a:rPr kumimoji="0" lang="en-GB" sz="2200" b="0" i="0" u="none" strike="noStrike" kern="1200" cap="none" spc="0" normalizeH="0" baseline="0" noProof="0">
                <a:ln>
                  <a:noFill/>
                </a:ln>
                <a:solidFill>
                  <a:prstClr val="black"/>
                </a:solidFill>
                <a:effectLst/>
                <a:uLnTx/>
                <a:uFillTx/>
                <a:latin typeface="Poppins" pitchFamily="2" charset="77"/>
                <a:ea typeface="+mn-ea"/>
                <a:cs typeface="Poppins" pitchFamily="2" charset="77"/>
              </a:rPr>
              <a:t>to reach their targets, </a:t>
            </a:r>
            <a:br>
              <a:rPr kumimoji="0" lang="en-GB" sz="2200" b="0" i="0" u="none" strike="noStrike" kern="1200" cap="none" spc="0" normalizeH="0" baseline="0" noProof="0">
                <a:ln>
                  <a:noFill/>
                </a:ln>
                <a:solidFill>
                  <a:prstClr val="black"/>
                </a:solidFill>
                <a:effectLst/>
                <a:uLnTx/>
                <a:uFillTx/>
                <a:latin typeface="Poppins" pitchFamily="2" charset="77"/>
                <a:ea typeface="+mn-ea"/>
                <a:cs typeface="Poppins" pitchFamily="2" charset="77"/>
              </a:rPr>
            </a:br>
            <a:r>
              <a:rPr kumimoji="0" lang="en-GB" sz="2200" b="0" i="0" u="none" strike="noStrike" kern="1200" cap="none" spc="0" normalizeH="0" baseline="0" noProof="0">
                <a:ln>
                  <a:noFill/>
                </a:ln>
                <a:solidFill>
                  <a:prstClr val="black"/>
                </a:solidFill>
                <a:effectLst/>
                <a:uLnTx/>
                <a:uFillTx/>
                <a:latin typeface="Poppins" pitchFamily="2" charset="77"/>
                <a:ea typeface="+mn-ea"/>
                <a:cs typeface="Poppins" pitchFamily="2" charset="77"/>
              </a:rPr>
              <a:t>Ofwat have developed performance incentives. </a:t>
            </a:r>
          </a:p>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2200" b="1" i="0" u="none" strike="noStrike" kern="1200" cap="none" spc="0" normalizeH="0" baseline="0" noProof="0">
                <a:ln>
                  <a:noFill/>
                </a:ln>
                <a:solidFill>
                  <a:srgbClr val="0186CB"/>
                </a:solidFill>
                <a:effectLst/>
                <a:uLnTx/>
                <a:uFillTx/>
                <a:latin typeface="Poppins" pitchFamily="2" charset="77"/>
                <a:ea typeface="+mn-ea"/>
                <a:cs typeface="Poppins" pitchFamily="2" charset="77"/>
              </a:rPr>
              <a:t>These can be </a:t>
            </a:r>
            <a:br>
              <a:rPr kumimoji="0" lang="en-GB" sz="2200" b="1" i="0" u="none" strike="noStrike" kern="1200" cap="none" spc="0" normalizeH="0" baseline="0" noProof="0">
                <a:ln>
                  <a:noFill/>
                </a:ln>
                <a:solidFill>
                  <a:srgbClr val="0186CB"/>
                </a:solidFill>
                <a:effectLst/>
                <a:uLnTx/>
                <a:uFillTx/>
                <a:latin typeface="Poppins" pitchFamily="2" charset="77"/>
                <a:ea typeface="+mn-ea"/>
                <a:cs typeface="Poppins" pitchFamily="2" charset="77"/>
              </a:rPr>
            </a:br>
            <a:r>
              <a:rPr kumimoji="0" lang="en-GB" sz="2200" b="1" i="0" u="none" strike="noStrike" kern="1200" cap="none" spc="0" normalizeH="0" baseline="0" noProof="0">
                <a:ln>
                  <a:noFill/>
                </a:ln>
                <a:solidFill>
                  <a:srgbClr val="0186CB"/>
                </a:solidFill>
                <a:effectLst/>
                <a:uLnTx/>
                <a:uFillTx/>
                <a:latin typeface="Poppins" pitchFamily="2" charset="77"/>
                <a:ea typeface="+mn-ea"/>
                <a:cs typeface="Poppins" pitchFamily="2" charset="77"/>
              </a:rPr>
              <a:t>penalties or rewards:</a:t>
            </a:r>
            <a:endParaRPr kumimoji="0" lang="en-GB" sz="2200" b="0" i="0" u="none" strike="noStrike" kern="1200" cap="none" spc="0" normalizeH="0" baseline="0" noProof="0">
              <a:ln>
                <a:noFill/>
              </a:ln>
              <a:solidFill>
                <a:srgbClr val="0186CB"/>
              </a:solidFill>
              <a:effectLst/>
              <a:uLnTx/>
              <a:uFillTx/>
              <a:latin typeface="Poppins" pitchFamily="2" charset="77"/>
              <a:ea typeface="+mn-ea"/>
              <a:cs typeface="Poppins" pitchFamily="2" charset="77"/>
            </a:endParaRPr>
          </a:p>
        </p:txBody>
      </p:sp>
      <p:sp>
        <p:nvSpPr>
          <p:cNvPr id="6" name="TextBox 5">
            <a:extLst>
              <a:ext uri="{FF2B5EF4-FFF2-40B4-BE49-F238E27FC236}">
                <a16:creationId xmlns:a16="http://schemas.microsoft.com/office/drawing/2014/main" id="{1F2D0DE2-EC35-F801-37F9-976B52CA8593}"/>
              </a:ext>
            </a:extLst>
          </p:cNvPr>
          <p:cNvSpPr txBox="1"/>
          <p:nvPr/>
        </p:nvSpPr>
        <p:spPr>
          <a:xfrm>
            <a:off x="4373218" y="1304747"/>
            <a:ext cx="3081130" cy="2724911"/>
          </a:xfrm>
          <a:prstGeom prst="rect">
            <a:avLst/>
          </a:prstGeom>
          <a:solidFill>
            <a:srgbClr val="0186CB"/>
          </a:solidFill>
        </p:spPr>
        <p:txBody>
          <a:bodyPr wrap="square" lIns="251999" tIns="251999" rIns="251999" bIns="25199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Poppins" pitchFamily="2" charset="77"/>
                <a:ea typeface="+mn-ea"/>
                <a:cs typeface="Poppins" pitchFamily="2" charset="77"/>
              </a:rPr>
              <a:t>Penalties:</a:t>
            </a:r>
            <a:endPar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rPr>
              <a:t>Financial penalties for </a:t>
            </a:r>
            <a:br>
              <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rPr>
            </a:br>
            <a:r>
              <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rPr>
              <a:t>the water company, </a:t>
            </a:r>
            <a:br>
              <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rPr>
            </a:br>
            <a:r>
              <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rPr>
              <a:t>applied when the </a:t>
            </a:r>
            <a:br>
              <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rPr>
            </a:br>
            <a:r>
              <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rPr>
              <a:t>company fails to meet</a:t>
            </a:r>
            <a:br>
              <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rPr>
            </a:br>
            <a:r>
              <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rPr>
              <a:t> the target set, or if the company delivers much worse levels of service </a:t>
            </a:r>
            <a:br>
              <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rPr>
            </a:br>
            <a:r>
              <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rPr>
              <a:t>than promised. </a:t>
            </a:r>
          </a:p>
        </p:txBody>
      </p:sp>
      <p:sp>
        <p:nvSpPr>
          <p:cNvPr id="7" name="TextBox 6">
            <a:extLst>
              <a:ext uri="{FF2B5EF4-FFF2-40B4-BE49-F238E27FC236}">
                <a16:creationId xmlns:a16="http://schemas.microsoft.com/office/drawing/2014/main" id="{441E6AFA-ECAF-AF31-7F72-66703F4126C8}"/>
              </a:ext>
            </a:extLst>
          </p:cNvPr>
          <p:cNvSpPr txBox="1"/>
          <p:nvPr/>
        </p:nvSpPr>
        <p:spPr>
          <a:xfrm>
            <a:off x="7818784" y="1304747"/>
            <a:ext cx="3717234" cy="2724911"/>
          </a:xfrm>
          <a:prstGeom prst="rect">
            <a:avLst/>
          </a:prstGeom>
          <a:solidFill>
            <a:srgbClr val="58B5D2"/>
          </a:solidFill>
        </p:spPr>
        <p:txBody>
          <a:bodyPr wrap="square" lIns="251999" tIns="251999" rIns="251999" bIns="25199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Poppins" pitchFamily="2" charset="77"/>
                <a:ea typeface="+mn-ea"/>
                <a:cs typeface="Poppins" pitchFamily="2" charset="77"/>
              </a:rPr>
              <a:t>Rewards: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rPr>
              <a:t>Financial reward where </a:t>
            </a:r>
            <a:br>
              <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rPr>
            </a:br>
            <a:r>
              <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rPr>
              <a:t>the water company has over-delivered against a set target (delivering a significantly improved service) or reduced its costs through innovation </a:t>
            </a:r>
            <a:br>
              <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rPr>
            </a:br>
            <a:r>
              <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rPr>
              <a:t>for example (without impacting on service). </a:t>
            </a:r>
          </a:p>
        </p:txBody>
      </p:sp>
      <p:sp>
        <p:nvSpPr>
          <p:cNvPr id="8" name="TextBox 7">
            <a:extLst>
              <a:ext uri="{FF2B5EF4-FFF2-40B4-BE49-F238E27FC236}">
                <a16:creationId xmlns:a16="http://schemas.microsoft.com/office/drawing/2014/main" id="{CFA2C394-AB74-4570-40E4-78CB24505624}"/>
              </a:ext>
            </a:extLst>
          </p:cNvPr>
          <p:cNvSpPr txBox="1"/>
          <p:nvPr/>
        </p:nvSpPr>
        <p:spPr>
          <a:xfrm>
            <a:off x="4373218" y="4306365"/>
            <a:ext cx="7162800" cy="1493805"/>
          </a:xfrm>
          <a:prstGeom prst="rect">
            <a:avLst/>
          </a:prstGeom>
          <a:solidFill>
            <a:srgbClr val="121A42"/>
          </a:solidFill>
        </p:spPr>
        <p:txBody>
          <a:bodyPr wrap="square" lIns="251999" tIns="251999" rIns="251999" bIns="251999"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Poppins" pitchFamily="2" charset="77"/>
                <a:ea typeface="+mn-ea"/>
                <a:cs typeface="Poppins" pitchFamily="2" charset="77"/>
              </a:rPr>
              <a:t>Consequences of poor performance:</a:t>
            </a:r>
            <a:endPar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rPr>
              <a:t>If water companies are failing to deliver, they will need </a:t>
            </a:r>
            <a:br>
              <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rPr>
            </a:br>
            <a:r>
              <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rPr>
              <a:t>to address how they are putting things right through </a:t>
            </a:r>
            <a:br>
              <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rPr>
            </a:br>
            <a:r>
              <a:rPr kumimoji="0" lang="en-GB" sz="1600" b="0" i="0" u="none" strike="noStrike" kern="1200" cap="none" spc="0" normalizeH="0" baseline="0" noProof="0">
                <a:ln>
                  <a:noFill/>
                </a:ln>
                <a:solidFill>
                  <a:prstClr val="white"/>
                </a:solidFill>
                <a:effectLst/>
                <a:uLnTx/>
                <a:uFillTx/>
                <a:latin typeface="Poppins" pitchFamily="2" charset="77"/>
                <a:ea typeface="+mn-ea"/>
                <a:cs typeface="Poppins" pitchFamily="2" charset="77"/>
              </a:rPr>
              <a:t>a clear improvement plan which Ofwat will monitor. </a:t>
            </a:r>
          </a:p>
        </p:txBody>
      </p:sp>
    </p:spTree>
    <p:extLst>
      <p:ext uri="{BB962C8B-B14F-4D97-AF65-F5344CB8AC3E}">
        <p14:creationId xmlns:p14="http://schemas.microsoft.com/office/powerpoint/2010/main" val="2247781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in presentation">
  <a:themeElements>
    <a:clrScheme name="DJS colours">
      <a:dk1>
        <a:srgbClr val="6D6E71"/>
      </a:dk1>
      <a:lt1>
        <a:srgbClr val="FFFFFF"/>
      </a:lt1>
      <a:dk2>
        <a:srgbClr val="6D6E71"/>
      </a:dk2>
      <a:lt2>
        <a:srgbClr val="F2F2F2"/>
      </a:lt2>
      <a:accent1>
        <a:srgbClr val="6D6E71"/>
      </a:accent1>
      <a:accent2>
        <a:srgbClr val="FF0090"/>
      </a:accent2>
      <a:accent3>
        <a:srgbClr val="1268B3"/>
      </a:accent3>
      <a:accent4>
        <a:srgbClr val="00AEEF"/>
      </a:accent4>
      <a:accent5>
        <a:srgbClr val="7E67AD"/>
      </a:accent5>
      <a:accent6>
        <a:srgbClr val="932871"/>
      </a:accent6>
      <a:hlink>
        <a:srgbClr val="6D6E71"/>
      </a:hlink>
      <a:folHlink>
        <a:srgbClr val="6D6E71"/>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a:noFill/>
        </a:ln>
      </a:spPr>
      <a:bodyPr rot="0" spcFirstLastPara="0" vertOverflow="overflow" horzOverflow="overflow" vert="horz" wrap="square" lIns="180000" tIns="180000" rIns="180000" bIns="180000" numCol="1" spcCol="0" rtlCol="0" fromWordArt="0" anchor="t" anchorCtr="0" forceAA="0" compatLnSpc="1">
        <a:prstTxWarp prst="textNoShape">
          <a:avLst/>
        </a:prstTxWarp>
        <a:spAutoFit/>
      </a:bodyPr>
      <a:lstStyle>
        <a:defPPr algn="l">
          <a:spcAft>
            <a:spcPts val="1000"/>
          </a:spcAft>
          <a:defRPr sz="1400" b="1"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wrap="square" lIns="0" tIns="0" rIns="0" bIns="0" rtlCol="0">
        <a:spAutoFit/>
      </a:bodyPr>
      <a:lstStyle>
        <a:defPPr algn="l">
          <a:lnSpc>
            <a:spcPct val="100000"/>
          </a:lnSpc>
          <a:spcAft>
            <a:spcPts val="1000"/>
          </a:spcAft>
          <a:defRPr sz="1400" b="0" noProof="0" dirty="0" err="1" smtClean="0">
            <a:solidFill>
              <a:schemeClr val="accent1"/>
            </a:solidFill>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DJS template 2020" id="{D9ECE5E4-896E-F84D-AD60-2D2C543F4C39}" vid="{67ABAE55-92C6-5349-B448-603CA898379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ec2934e-84d2-480f-b12a-f02a1795ba8e" xsi:nil="true"/>
    <lcf76f155ced4ddcb4097134ff3c332f xmlns="a5eebde4-f3ec-4afe-9fd4-0e6a161c30a1">
      <Terms xmlns="http://schemas.microsoft.com/office/infopath/2007/PartnerControls"/>
    </lcf76f155ced4ddcb4097134ff3c332f>
    <SharedWithUsers xmlns="aec2934e-84d2-480f-b12a-f02a1795ba8e">
      <UserInfo>
        <DisplayName/>
        <AccountId xsi:nil="true"/>
        <AccountType/>
      </UserInfo>
    </SharedWithUsers>
    <MediaLengthInSeconds xmlns="a5eebde4-f3ec-4afe-9fd4-0e6a161c30a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69E7334913E574FB2BD7B5E1760FF07" ma:contentTypeVersion="14" ma:contentTypeDescription="Create a new document." ma:contentTypeScope="" ma:versionID="25fbe7a5f510624cb40448f5b8b4011b">
  <xsd:schema xmlns:xsd="http://www.w3.org/2001/XMLSchema" xmlns:xs="http://www.w3.org/2001/XMLSchema" xmlns:p="http://schemas.microsoft.com/office/2006/metadata/properties" xmlns:ns2="aec2934e-84d2-480f-b12a-f02a1795ba8e" xmlns:ns3="a5eebde4-f3ec-4afe-9fd4-0e6a161c30a1" targetNamespace="http://schemas.microsoft.com/office/2006/metadata/properties" ma:root="true" ma:fieldsID="5c9af4bb2ee27957cf747eece48b0377" ns2:_="" ns3:_="">
    <xsd:import namespace="aec2934e-84d2-480f-b12a-f02a1795ba8e"/>
    <xsd:import namespace="a5eebde4-f3ec-4afe-9fd4-0e6a161c30a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ObjectDetectorVersions" minOccurs="0"/>
                <xsd:element ref="ns3:lcf76f155ced4ddcb4097134ff3c332f" minOccurs="0"/>
                <xsd:element ref="ns2:TaxCatchAll" minOccurs="0"/>
                <xsd:element ref="ns3:MediaServiceDateTaken" minOccurs="0"/>
                <xsd:element ref="ns3:MediaServiceGenerationTime" minOccurs="0"/>
                <xsd:element ref="ns3:MediaServiceEventHashCode" minOccurs="0"/>
                <xsd:element ref="ns3:MediaServiceOCR"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c2934e-84d2-480f-b12a-f02a1795ba8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c60a85b-6d2a-4a39-8c39-bf0764a9fc85}" ma:internalName="TaxCatchAll" ma:showField="CatchAllData" ma:web="aec2934e-84d2-480f-b12a-f02a1795ba8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5eebde4-f3ec-4afe-9fd4-0e6a161c30a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f278e36-c164-4658-892f-8adefa22e7b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AF9F03-77C0-4B56-ADA5-60AAEF7F628A}">
  <ds:schemaRefs>
    <ds:schemaRef ds:uri="http://schemas.openxmlformats.org/package/2006/metadata/core-properties"/>
    <ds:schemaRef ds:uri="http://schemas.microsoft.com/office/2006/metadata/properties"/>
    <ds:schemaRef ds:uri="http://purl.org/dc/dcmitype/"/>
    <ds:schemaRef ds:uri="http://schemas.microsoft.com/office/infopath/2007/PartnerControls"/>
    <ds:schemaRef ds:uri="http://schemas.microsoft.com/office/2006/documentManagement/types"/>
    <ds:schemaRef ds:uri="http://purl.org/dc/elements/1.1/"/>
    <ds:schemaRef ds:uri="http://www.w3.org/XML/1998/namespace"/>
    <ds:schemaRef ds:uri="6b290377-440c-4ee8-b88a-a7bf9cdc6dda"/>
    <ds:schemaRef ds:uri="3b393506-de8f-40e1-b7ec-67b968c000ca"/>
    <ds:schemaRef ds:uri="http://purl.org/dc/terms/"/>
  </ds:schemaRefs>
</ds:datastoreItem>
</file>

<file path=customXml/itemProps2.xml><?xml version="1.0" encoding="utf-8"?>
<ds:datastoreItem xmlns:ds="http://schemas.openxmlformats.org/officeDocument/2006/customXml" ds:itemID="{367BE92F-E9B8-4E3B-A770-15D07F6523F9}">
  <ds:schemaRefs>
    <ds:schemaRef ds:uri="http://schemas.microsoft.com/sharepoint/v3/contenttype/forms"/>
  </ds:schemaRefs>
</ds:datastoreItem>
</file>

<file path=customXml/itemProps3.xml><?xml version="1.0" encoding="utf-8"?>
<ds:datastoreItem xmlns:ds="http://schemas.openxmlformats.org/officeDocument/2006/customXml" ds:itemID="{1D8B4537-A5AD-4A7D-9BF6-9A30FA363D9A}"/>
</file>

<file path=docProps/app.xml><?xml version="1.0" encoding="utf-8"?>
<Properties xmlns="http://schemas.openxmlformats.org/officeDocument/2006/extended-properties" xmlns:vt="http://schemas.openxmlformats.org/officeDocument/2006/docPropsVTypes">
  <TotalTime>0</TotalTime>
  <Words>1506</Words>
  <Application>Microsoft Office PowerPoint</Application>
  <PresentationFormat>Widescreen</PresentationFormat>
  <Paragraphs>127</Paragraphs>
  <Slides>20</Slides>
  <Notes>20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Circular Std Bold</vt:lpstr>
      <vt:lpstr>Arial</vt:lpstr>
      <vt:lpstr>Calibri</vt:lpstr>
      <vt:lpstr>Calibri Light</vt:lpstr>
      <vt:lpstr>Poppins</vt:lpstr>
      <vt:lpstr>Verdana</vt:lpstr>
      <vt:lpstr>Office Theme</vt:lpstr>
      <vt:lpstr>Main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Skupien</dc:creator>
  <cp:lastModifiedBy>Emma Lay</cp:lastModifiedBy>
  <cp:revision>19</cp:revision>
  <cp:lastPrinted>2023-05-22T13:47:49Z</cp:lastPrinted>
  <dcterms:created xsi:type="dcterms:W3CDTF">2023-03-15T10:20:33Z</dcterms:created>
  <dcterms:modified xsi:type="dcterms:W3CDTF">2023-05-24T10:42:55Z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0x010100669E7334913E574FB2BD7B5E1760FF07</vt:lpwstr>
  </property>
  <property fmtid="{D5CDD505-2E9C-101B-9397-08002B2CF9AE}" pid="3" name="MSIP_Label_5589aaed-22f4-47e9-a6ba-4e5ac1de55da_Enabled">
    <vt:lpwstr>true</vt:lpwstr>
  </property>
  <property fmtid="{D5CDD505-2E9C-101B-9397-08002B2CF9AE}" pid="4" name="MSIP_Label_5589aaed-22f4-47e9-a6ba-4e5ac1de55da_SetDate">
    <vt:lpwstr>2023-04-17T13:06:13Z</vt:lpwstr>
  </property>
  <property fmtid="{D5CDD505-2E9C-101B-9397-08002B2CF9AE}" pid="5" name="MSIP_Label_5589aaed-22f4-47e9-a6ba-4e5ac1de55da_Method">
    <vt:lpwstr>Privileged</vt:lpwstr>
  </property>
  <property fmtid="{D5CDD505-2E9C-101B-9397-08002B2CF9AE}" pid="6" name="MSIP_Label_5589aaed-22f4-47e9-a6ba-4e5ac1de55da_Name">
    <vt:lpwstr>PII</vt:lpwstr>
  </property>
  <property fmtid="{D5CDD505-2E9C-101B-9397-08002B2CF9AE}" pid="7" name="MSIP_Label_5589aaed-22f4-47e9-a6ba-4e5ac1de55da_SiteId">
    <vt:lpwstr>92ebd22d-0a9c-4516-a68f-ba966853a8f3</vt:lpwstr>
  </property>
  <property fmtid="{D5CDD505-2E9C-101B-9397-08002B2CF9AE}" pid="8" name="MSIP_Label_5589aaed-22f4-47e9-a6ba-4e5ac1de55da_ActionId">
    <vt:lpwstr>8572d0cf-9d9c-417e-bce3-759edffe0147</vt:lpwstr>
  </property>
  <property fmtid="{D5CDD505-2E9C-101B-9397-08002B2CF9AE}" pid="9" name="MSIP_Label_5589aaed-22f4-47e9-a6ba-4e5ac1de55da_ContentBits">
    <vt:lpwstr>0</vt:lpwstr>
  </property>
  <property fmtid="{D5CDD505-2E9C-101B-9397-08002B2CF9AE}" pid="10" name="Order">
    <vt:r8>3694000</vt:r8>
  </property>
  <property fmtid="{D5CDD505-2E9C-101B-9397-08002B2CF9AE}" pid="11" name="xd_Signature">
    <vt:bool>false</vt:bool>
  </property>
  <property fmtid="{D5CDD505-2E9C-101B-9397-08002B2CF9AE}" pid="12" name="xd_ProgID">
    <vt:lpwstr/>
  </property>
  <property fmtid="{D5CDD505-2E9C-101B-9397-08002B2CF9AE}" pid="13" name="_SourceUrl">
    <vt:lpwstr/>
  </property>
  <property fmtid="{D5CDD505-2E9C-101B-9397-08002B2CF9AE}" pid="14" name="_SharedFileIndex">
    <vt:lpwstr/>
  </property>
  <property fmtid="{D5CDD505-2E9C-101B-9397-08002B2CF9AE}" pid="15" name="ComplianceAssetId">
    <vt:lpwstr/>
  </property>
  <property fmtid="{D5CDD505-2E9C-101B-9397-08002B2CF9AE}" pid="16" name="TemplateUrl">
    <vt:lpwstr/>
  </property>
  <property fmtid="{D5CDD505-2E9C-101B-9397-08002B2CF9AE}" pid="17" name="_ExtendedDescription">
    <vt:lpwstr/>
  </property>
  <property fmtid="{D5CDD505-2E9C-101B-9397-08002B2CF9AE}" pid="18" name="TriggerFlowInfo">
    <vt:lpwstr/>
  </property>
  <property fmtid="{D5CDD505-2E9C-101B-9397-08002B2CF9AE}" pid="19" name="MediaServiceImageTags">
    <vt:lpwstr/>
  </property>
</Properties>
</file>