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351" r:id="rId5"/>
    <p:sldId id="35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8FF"/>
    <a:srgbClr val="D1EBFF"/>
    <a:srgbClr val="F4F9F1"/>
    <a:srgbClr val="DBEC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snapToObjects="1">
      <p:cViewPr varScale="1">
        <p:scale>
          <a:sx n="90" d="100"/>
          <a:sy n="90" d="100"/>
        </p:scale>
        <p:origin x="54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na Hildreth" userId="S::hildretd@yw.co.uk::b808cbb9-75da-4ac8-b983-fc8cf7f174bf" providerId="AD" clId="Web-{7EA03DFF-F2CD-B147-CB5A-C44B0A77FF13}"/>
    <pc:docChg chg="mod">
      <pc:chgData name="Donna Hildreth" userId="S::hildretd@yw.co.uk::b808cbb9-75da-4ac8-b983-fc8cf7f174bf" providerId="AD" clId="Web-{7EA03DFF-F2CD-B147-CB5A-C44B0A77FF13}" dt="2023-02-22T10:23:06.444" v="0" actId="33475"/>
      <pc:docMkLst>
        <pc:docMk/>
      </pc:docMkLst>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9404A-E893-454C-B041-D4D911450D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77841F8-AFA8-42A8-AE21-2B866F4A24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579D498-0E03-413D-B448-A1596290EC4C}"/>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4A3EB9F7-E5A2-4138-9B56-1ED1749A99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FC9302-BFF6-475B-A558-F47E59A27425}"/>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2351959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2606D-E43E-4181-8512-18FE2FBF4D2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60E652C-A34A-497C-9989-D07BE283D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12E915-4E62-4358-BF38-AAD1B5F8283A}"/>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4D8876E4-1D33-48DE-A3F2-BCAA5F6B5B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260620-8627-4D05-A493-4BBE8BEE07CF}"/>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3477156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B37763-EC71-40E4-8425-94A29B8278F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04156C-316B-4FE2-9E16-47F6EA1081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79DED7-A7A8-4BC7-AC1D-9979D10C2164}"/>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A5D4B442-4D5B-46CC-A165-24927E8B09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F44D57-C4FA-41A6-B160-CA2BBCC38C40}"/>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4204112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phContent1"/>
          <p:cNvSpPr>
            <a:spLocks noGrp="1"/>
          </p:cNvSpPr>
          <p:nvPr>
            <p:ph idx="1" hasCustomPrompt="1"/>
          </p:nvPr>
        </p:nvSpPr>
        <p:spPr/>
        <p:txBody>
          <a:bodyPr/>
          <a:lstStyle>
            <a:lvl1pPr>
              <a:defRPr/>
            </a:lvl1pPr>
          </a:lstStyle>
          <a:p>
            <a:pPr lvl="0"/>
            <a:r>
              <a:rPr lang="en-GB" noProof="0"/>
              <a:t>Click to add text</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8" name="Title 7"/>
          <p:cNvSpPr>
            <a:spLocks noGrp="1"/>
          </p:cNvSpPr>
          <p:nvPr>
            <p:ph type="title" hasCustomPrompt="1"/>
          </p:nvPr>
        </p:nvSpPr>
        <p:spPr/>
        <p:txBody>
          <a:bodyPr/>
          <a:lstStyle>
            <a:lvl1pPr>
              <a:defRPr/>
            </a:lvl1pPr>
          </a:lstStyle>
          <a:p>
            <a:r>
              <a:rPr lang="en-GB"/>
              <a:t>Click to add title</a:t>
            </a:r>
          </a:p>
        </p:txBody>
      </p:sp>
      <p:sp>
        <p:nvSpPr>
          <p:cNvPr id="5" name="phSectionTitle"/>
          <p:cNvSpPr>
            <a:spLocks noGrp="1"/>
          </p:cNvSpPr>
          <p:nvPr>
            <p:ph type="body" sz="quarter" idx="12" hasCustomPrompt="1"/>
          </p:nvPr>
        </p:nvSpPr>
        <p:spPr>
          <a:xfrm>
            <a:off x="391969" y="115200"/>
            <a:ext cx="6688016" cy="140400"/>
          </a:xfrm>
        </p:spPr>
        <p:txBody>
          <a:bodyPr/>
          <a:lstStyle>
            <a:lvl1pPr marL="0" indent="0">
              <a:buNone/>
              <a:defRPr sz="1000" baseline="0">
                <a:solidFill>
                  <a:srgbClr val="808080"/>
                </a:solidFill>
              </a:defRPr>
            </a:lvl1pPr>
          </a:lstStyle>
          <a:p>
            <a:pPr lvl="0"/>
            <a:r>
              <a:rPr lang="en-GB" noProof="0"/>
              <a:t>Click to add Section Title</a:t>
            </a:r>
          </a:p>
        </p:txBody>
      </p:sp>
    </p:spTree>
    <p:extLst>
      <p:ext uri="{BB962C8B-B14F-4D97-AF65-F5344CB8AC3E}">
        <p14:creationId xmlns:p14="http://schemas.microsoft.com/office/powerpoint/2010/main" val="3757538340"/>
      </p:ext>
    </p:extLst>
  </p:cSld>
  <p:clrMapOvr>
    <a:masterClrMapping/>
  </p:clrMapOvr>
  <p:transition/>
  <p:extLst>
    <p:ext uri="{DCECCB84-F9BA-43D5-87BE-67443E8EF086}">
      <p15:sldGuideLst xmlns:p15="http://schemas.microsoft.com/office/powerpoint/2012/main">
        <p15:guide id="1" pos="7385">
          <p15:clr>
            <a:srgbClr val="A4A3A4"/>
          </p15:clr>
        </p15:guide>
        <p15:guide id="2" pos="295">
          <p15:clr>
            <a:srgbClr val="A4A3A4"/>
          </p15:clr>
        </p15:guide>
        <p15:guide id="3" orient="horz" pos="823">
          <p15:clr>
            <a:srgbClr val="A4A3A4"/>
          </p15:clr>
        </p15:guide>
        <p15:guide id="4" orient="horz" pos="4156">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55FE8-837E-482A-BC17-073321A7B4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F0262A-04C0-4785-A450-D6DC69085F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A629C4-BFB2-412B-B257-596EA09B63ED}"/>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F1F26B34-DE2A-4425-B6E2-EF63C3ED3B1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D4D3CB8-5ED0-4CA6-9FDC-31323973CC6B}"/>
              </a:ext>
            </a:extLst>
          </p:cNvPr>
          <p:cNvSpPr>
            <a:spLocks noGrp="1"/>
          </p:cNvSpPr>
          <p:nvPr>
            <p:ph type="sldNum" sz="quarter" idx="12"/>
          </p:nvPr>
        </p:nvSpPr>
        <p:spPr>
          <a:xfrm>
            <a:off x="4724400" y="6376446"/>
            <a:ext cx="2743200" cy="365125"/>
          </a:xfrm>
        </p:spPr>
        <p:txBody>
          <a:bodyPr/>
          <a:lstStyle/>
          <a:p>
            <a:fld id="{34325CA2-6110-4863-9606-C68117221F89}" type="slidenum">
              <a:rPr lang="en-GB" smtClean="0"/>
              <a:t>‹#›</a:t>
            </a:fld>
            <a:endParaRPr lang="en-GB" dirty="0"/>
          </a:p>
        </p:txBody>
      </p:sp>
    </p:spTree>
    <p:extLst>
      <p:ext uri="{BB962C8B-B14F-4D97-AF65-F5344CB8AC3E}">
        <p14:creationId xmlns:p14="http://schemas.microsoft.com/office/powerpoint/2010/main" val="2097724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BFC3B-E0CF-4A28-9B67-AE3434C909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308A5EF-DF46-4C12-997C-AFA8C668F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613305-F2B1-407C-B14E-69528E0568EA}"/>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4E4BC2A-3D4E-40A7-A35D-43184AAB86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842C04-6484-49C2-80A1-650E58FE1B8F}"/>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403175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58EB2-4464-4EBB-8846-59B39C13AA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B3837F-2718-46A4-9A6D-ACBB19BC77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AA515BE-AAE1-4C49-A099-2FA2E63D9C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E3C8321-23F0-4E63-A497-FD63528CF896}"/>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0D49BA99-8263-487C-81A2-6441FCB8956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EEDF2E-AB74-4145-8D54-18005C96F956}"/>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827063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15803-A95B-432B-8AAF-EF979608D84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21476C5-1A41-4C56-B52B-9C9D31F22A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4C318C-84C4-4491-9464-7D077E0E17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8E41872-5505-443B-80F2-7210D2EE13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DE7B36-5B6A-4784-85D6-5E999BC3CF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E3CE5CC-1E87-40FC-85C3-0489AA9C330B}"/>
              </a:ext>
            </a:extLst>
          </p:cNvPr>
          <p:cNvSpPr>
            <a:spLocks noGrp="1"/>
          </p:cNvSpPr>
          <p:nvPr>
            <p:ph type="dt" sz="half" idx="10"/>
          </p:nvPr>
        </p:nvSpPr>
        <p:spPr/>
        <p:txBody>
          <a:bodyPr/>
          <a:lstStyle/>
          <a:p>
            <a:endParaRPr lang="en-GB"/>
          </a:p>
        </p:txBody>
      </p:sp>
      <p:sp>
        <p:nvSpPr>
          <p:cNvPr id="8" name="Footer Placeholder 7">
            <a:extLst>
              <a:ext uri="{FF2B5EF4-FFF2-40B4-BE49-F238E27FC236}">
                <a16:creationId xmlns:a16="http://schemas.microsoft.com/office/drawing/2014/main" id="{E32D0205-A1E3-44F3-8EDA-026FE2FF5AE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EF4C4A6-A8E2-4A2E-8125-54E08B5FA9AF}"/>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1277429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EFD1C-4BA5-46DF-8B85-F9B339228FA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4E4A392-F5DD-4266-B5E1-8C4AC4A2869D}"/>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FDAFAF-36B9-413B-B2C8-99A4B47806F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6165317-8E9A-4406-8936-30F8FC40AEA4}"/>
              </a:ext>
            </a:extLst>
          </p:cNvPr>
          <p:cNvSpPr>
            <a:spLocks noGrp="1"/>
          </p:cNvSpPr>
          <p:nvPr>
            <p:ph type="sldNum" sz="quarter" idx="12"/>
          </p:nvPr>
        </p:nvSpPr>
        <p:spPr>
          <a:xfrm>
            <a:off x="4888454" y="6356349"/>
            <a:ext cx="2743200" cy="365125"/>
          </a:xfrm>
        </p:spPr>
        <p:txBody>
          <a:bodyPr/>
          <a:lstStyle>
            <a:lvl1pPr algn="ctr">
              <a:defRPr/>
            </a:lvl1pPr>
          </a:lstStyle>
          <a:p>
            <a:fld id="{34325CA2-6110-4863-9606-C68117221F89}" type="slidenum">
              <a:rPr lang="en-GB" smtClean="0"/>
              <a:pPr/>
              <a:t>‹#›</a:t>
            </a:fld>
            <a:endParaRPr lang="en-GB"/>
          </a:p>
        </p:txBody>
      </p:sp>
    </p:spTree>
    <p:extLst>
      <p:ext uri="{BB962C8B-B14F-4D97-AF65-F5344CB8AC3E}">
        <p14:creationId xmlns:p14="http://schemas.microsoft.com/office/powerpoint/2010/main" val="876566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736379-2D4A-4CD8-94E7-BDC9C42DD698}"/>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D037F75A-879B-442B-93D3-C483D06AA80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1C4F581-14F9-4507-AF2F-F739C8986FF4}"/>
              </a:ext>
            </a:extLst>
          </p:cNvPr>
          <p:cNvSpPr>
            <a:spLocks noGrp="1"/>
          </p:cNvSpPr>
          <p:nvPr>
            <p:ph type="sldNum" sz="quarter" idx="12"/>
          </p:nvPr>
        </p:nvSpPr>
        <p:spPr>
          <a:xfrm>
            <a:off x="4724400" y="6397961"/>
            <a:ext cx="2743200" cy="365125"/>
          </a:xfrm>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905204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76D7A-0D27-4235-9368-90C4469CCB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CB68044-2284-4BC0-854D-C276BA065F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D0467EF-D841-4195-A383-ACCD1184A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F82E7A-6ECA-4ED4-BAFC-2C98864C6054}"/>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DB7B5491-E040-4AF0-835A-429C29CAA9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D5432B1-1EE0-464C-9F64-0EA9446B9A43}"/>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650015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C68CD-14CF-47E1-B212-F41767935B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AFF0556-0185-42D3-BEDE-FE4C1195BA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6618029-EA43-4093-8A76-7104BA852E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2A66B9-7B9F-4E53-8C3F-859397C05AF4}"/>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FB505DE0-51FB-4DCB-91C5-F005B832FD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AA53AD-9F69-4EF8-9EDF-681DD5C5917A}"/>
              </a:ext>
            </a:extLst>
          </p:cNvPr>
          <p:cNvSpPr>
            <a:spLocks noGrp="1"/>
          </p:cNvSpPr>
          <p:nvPr>
            <p:ph type="sldNum" sz="quarter" idx="12"/>
          </p:nvPr>
        </p:nvSpPr>
        <p:spPr/>
        <p:txBody>
          <a:bodyPr/>
          <a:lstStyle/>
          <a:p>
            <a:fld id="{34325CA2-6110-4863-9606-C68117221F89}" type="slidenum">
              <a:rPr lang="en-GB" smtClean="0"/>
              <a:t>‹#›</a:t>
            </a:fld>
            <a:endParaRPr lang="en-GB"/>
          </a:p>
        </p:txBody>
      </p:sp>
    </p:spTree>
    <p:extLst>
      <p:ext uri="{BB962C8B-B14F-4D97-AF65-F5344CB8AC3E}">
        <p14:creationId xmlns:p14="http://schemas.microsoft.com/office/powerpoint/2010/main" val="1160237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F704A4-6FE5-4F9C-A3F0-6785BC00F4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CB09EC-34D9-4E55-B59A-BD5CC7DB98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91B946-A2BC-4610-ABC1-CAF722581D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a:extLst>
              <a:ext uri="{FF2B5EF4-FFF2-40B4-BE49-F238E27FC236}">
                <a16:creationId xmlns:a16="http://schemas.microsoft.com/office/drawing/2014/main" id="{63ADA1AD-EF5C-47E8-BDA8-EE2557B12A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ED81A22-6E99-45B1-8D8A-52F2C4F72C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25CA2-6110-4863-9606-C68117221F89}" type="slidenum">
              <a:rPr lang="en-GB" smtClean="0"/>
              <a:t>‹#›</a:t>
            </a:fld>
            <a:endParaRPr lang="en-GB"/>
          </a:p>
        </p:txBody>
      </p:sp>
    </p:spTree>
    <p:extLst>
      <p:ext uri="{BB962C8B-B14F-4D97-AF65-F5344CB8AC3E}">
        <p14:creationId xmlns:p14="http://schemas.microsoft.com/office/powerpoint/2010/main" val="36588360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FD1493C-C39D-4E18-8223-1605A7D20D56}"/>
              </a:ext>
            </a:extLst>
          </p:cNvPr>
          <p:cNvSpPr>
            <a:spLocks noGrp="1"/>
          </p:cNvSpPr>
          <p:nvPr>
            <p:ph type="sldNum" sz="quarter" idx="12"/>
          </p:nvPr>
        </p:nvSpPr>
        <p:spPr/>
        <p:txBody>
          <a:bodyPr/>
          <a:lstStyle/>
          <a:p>
            <a:fld id="{34325CA2-6110-4863-9606-C68117221F89}" type="slidenum">
              <a:rPr lang="en-GB" smtClean="0"/>
              <a:t>1</a:t>
            </a:fld>
            <a:endParaRPr lang="en-GB"/>
          </a:p>
        </p:txBody>
      </p:sp>
      <p:pic>
        <p:nvPicPr>
          <p:cNvPr id="3" name="Picture 2">
            <a:extLst>
              <a:ext uri="{FF2B5EF4-FFF2-40B4-BE49-F238E27FC236}">
                <a16:creationId xmlns:a16="http://schemas.microsoft.com/office/drawing/2014/main" id="{64C993DE-A577-4B84-9748-A451C7E4494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444953" y="5920016"/>
            <a:ext cx="1464902" cy="785425"/>
          </a:xfrm>
          <a:prstGeom prst="rect">
            <a:avLst/>
          </a:prstGeom>
          <a:noFill/>
        </p:spPr>
      </p:pic>
      <p:sp>
        <p:nvSpPr>
          <p:cNvPr id="4" name="Title 9">
            <a:extLst>
              <a:ext uri="{FF2B5EF4-FFF2-40B4-BE49-F238E27FC236}">
                <a16:creationId xmlns:a16="http://schemas.microsoft.com/office/drawing/2014/main" id="{A225BF54-F8C9-4BE4-9D83-D9582217D276}"/>
              </a:ext>
            </a:extLst>
          </p:cNvPr>
          <p:cNvSpPr txBox="1">
            <a:spLocks/>
          </p:cNvSpPr>
          <p:nvPr/>
        </p:nvSpPr>
        <p:spPr>
          <a:xfrm>
            <a:off x="177208" y="12824"/>
            <a:ext cx="10515600" cy="6328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solidFill>
                  <a:schemeClr val="accent1"/>
                </a:solidFill>
              </a:rPr>
              <a:t>The water resource management plan needs to address the following…………….</a:t>
            </a:r>
          </a:p>
        </p:txBody>
      </p:sp>
      <p:sp>
        <p:nvSpPr>
          <p:cNvPr id="5" name="TextBox 1">
            <a:extLst>
              <a:ext uri="{FF2B5EF4-FFF2-40B4-BE49-F238E27FC236}">
                <a16:creationId xmlns:a16="http://schemas.microsoft.com/office/drawing/2014/main" id="{BAF3E456-34D7-4C8E-BBAF-47EA8D47E880}"/>
              </a:ext>
            </a:extLst>
          </p:cNvPr>
          <p:cNvSpPr txBox="1">
            <a:spLocks noChangeArrowheads="1"/>
          </p:cNvSpPr>
          <p:nvPr/>
        </p:nvSpPr>
        <p:spPr bwMode="auto">
          <a:xfrm>
            <a:off x="10333739" y="23748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dirty="0">
                <a:solidFill>
                  <a:prstClr val="white"/>
                </a:solidFill>
                <a:latin typeface="Trebuchet MS" pitchFamily="34" charset="0"/>
                <a:cs typeface="Arial" charset="0"/>
              </a:rPr>
              <a:t>Showcard 3</a:t>
            </a:r>
          </a:p>
        </p:txBody>
      </p:sp>
      <p:grpSp>
        <p:nvGrpSpPr>
          <p:cNvPr id="26" name="Group 25">
            <a:extLst>
              <a:ext uri="{FF2B5EF4-FFF2-40B4-BE49-F238E27FC236}">
                <a16:creationId xmlns:a16="http://schemas.microsoft.com/office/drawing/2014/main" id="{0C6153AC-6D4B-41CF-8425-DDD65A635563}"/>
              </a:ext>
            </a:extLst>
          </p:cNvPr>
          <p:cNvGrpSpPr/>
          <p:nvPr/>
        </p:nvGrpSpPr>
        <p:grpSpPr>
          <a:xfrm>
            <a:off x="177209" y="963298"/>
            <a:ext cx="11837581" cy="493357"/>
            <a:chOff x="177209" y="1005830"/>
            <a:chExt cx="11837581" cy="493357"/>
          </a:xfrm>
          <a:solidFill>
            <a:srgbClr val="D1EBFF"/>
          </a:solidFill>
        </p:grpSpPr>
        <p:sp>
          <p:nvSpPr>
            <p:cNvPr id="8" name="Rectangle 7">
              <a:extLst>
                <a:ext uri="{FF2B5EF4-FFF2-40B4-BE49-F238E27FC236}">
                  <a16:creationId xmlns:a16="http://schemas.microsoft.com/office/drawing/2014/main" id="{F3AF9945-F203-4AF1-B00A-1FF3D23E16FF}"/>
                </a:ext>
              </a:extLst>
            </p:cNvPr>
            <p:cNvSpPr/>
            <p:nvPr/>
          </p:nvSpPr>
          <p:spPr>
            <a:xfrm>
              <a:off x="177209" y="1005830"/>
              <a:ext cx="2991294" cy="490113"/>
            </a:xfrm>
            <a:prstGeom prst="rect">
              <a:avLst/>
            </a:prstGeom>
            <a:grp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4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Increasing Resilience to Drought.</a:t>
              </a:r>
              <a:endParaRPr lang="en-GB" sz="14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51417049-D0B6-4343-8145-DEC030656FA1}"/>
                </a:ext>
              </a:extLst>
            </p:cNvPr>
            <p:cNvSpPr/>
            <p:nvPr/>
          </p:nvSpPr>
          <p:spPr>
            <a:xfrm>
              <a:off x="3168503" y="1009074"/>
              <a:ext cx="8846287" cy="490113"/>
            </a:xfrm>
            <a:prstGeom prst="rect">
              <a:avLst/>
            </a:prstGeom>
            <a:grp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400" dirty="0">
                  <a:solidFill>
                    <a:schemeClr val="tx1"/>
                  </a:solidFill>
                  <a:effectLst/>
                  <a:latin typeface="Century Gothic" panose="020B0502020202020204" pitchFamily="34" charset="0"/>
                  <a:ea typeface="Times New Roman" panose="02020603050405020304" pitchFamily="18" charset="0"/>
                </a:rPr>
                <a:t>So that water restrictions, such as rota cuts (at certain times of day) and standpipes will be needed no more than once every 500 years on average by the 2030’s.</a:t>
              </a:r>
              <a:endParaRPr lang="en-GB" sz="1400" dirty="0">
                <a:solidFill>
                  <a:schemeClr val="tx1"/>
                </a:solidFill>
                <a:effectLst/>
                <a:latin typeface="Times New Roman" panose="02020603050405020304" pitchFamily="18" charset="0"/>
                <a:ea typeface="Times New Roman" panose="02020603050405020304" pitchFamily="18" charset="0"/>
              </a:endParaRPr>
            </a:p>
          </p:txBody>
        </p:sp>
      </p:grpSp>
      <p:grpSp>
        <p:nvGrpSpPr>
          <p:cNvPr id="28" name="Group 27">
            <a:extLst>
              <a:ext uri="{FF2B5EF4-FFF2-40B4-BE49-F238E27FC236}">
                <a16:creationId xmlns:a16="http://schemas.microsoft.com/office/drawing/2014/main" id="{CBBD2C20-BF9E-465A-8BD7-D098BEA95BB0}"/>
              </a:ext>
            </a:extLst>
          </p:cNvPr>
          <p:cNvGrpSpPr/>
          <p:nvPr/>
        </p:nvGrpSpPr>
        <p:grpSpPr>
          <a:xfrm>
            <a:off x="177212" y="1526701"/>
            <a:ext cx="11837581" cy="847441"/>
            <a:chOff x="177209" y="1552536"/>
            <a:chExt cx="11837581" cy="493055"/>
          </a:xfrm>
          <a:solidFill>
            <a:srgbClr val="EFF8FF"/>
          </a:solidFill>
        </p:grpSpPr>
        <p:sp>
          <p:nvSpPr>
            <p:cNvPr id="10" name="Rectangle 9">
              <a:extLst>
                <a:ext uri="{FF2B5EF4-FFF2-40B4-BE49-F238E27FC236}">
                  <a16:creationId xmlns:a16="http://schemas.microsoft.com/office/drawing/2014/main" id="{45BD6804-D44F-45BD-A573-4128F60E5AD7}"/>
                </a:ext>
              </a:extLst>
            </p:cNvPr>
            <p:cNvSpPr/>
            <p:nvPr/>
          </p:nvSpPr>
          <p:spPr>
            <a:xfrm>
              <a:off x="177209" y="1555478"/>
              <a:ext cx="2991294" cy="490113"/>
            </a:xfrm>
            <a:prstGeom prst="rect">
              <a:avLst/>
            </a:prstGeom>
            <a:grp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4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Environmental Improvement. </a:t>
              </a:r>
              <a:endParaRPr lang="en-GB" sz="14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5B3E0F82-06B8-422B-8CBE-3068F15EBFDF}"/>
                </a:ext>
              </a:extLst>
            </p:cNvPr>
            <p:cNvSpPr/>
            <p:nvPr/>
          </p:nvSpPr>
          <p:spPr>
            <a:xfrm>
              <a:off x="3168503" y="1552536"/>
              <a:ext cx="8846287" cy="490113"/>
            </a:xfrm>
            <a:prstGeom prst="rect">
              <a:avLst/>
            </a:prstGeom>
            <a:grp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400" dirty="0">
                  <a:solidFill>
                    <a:schemeClr val="tx1"/>
                  </a:solidFill>
                  <a:effectLst/>
                  <a:latin typeface="Century Gothic" panose="020B0502020202020204" pitchFamily="34" charset="0"/>
                  <a:ea typeface="Times New Roman" panose="02020603050405020304" pitchFamily="18" charset="0"/>
                </a:rPr>
                <a:t>Consider changes to water abstractions, beyond those the water companies have already identified in their WRMPs. These changes will achieve a sustainable abstraction regime across all sectors.</a:t>
              </a:r>
              <a:endParaRPr lang="en-GB" sz="1400" dirty="0">
                <a:solidFill>
                  <a:schemeClr val="tx1"/>
                </a:solidFill>
                <a:effectLst/>
                <a:latin typeface="Times New Roman" panose="02020603050405020304" pitchFamily="18" charset="0"/>
                <a:ea typeface="Times New Roman" panose="02020603050405020304" pitchFamily="18" charset="0"/>
              </a:endParaRPr>
            </a:p>
          </p:txBody>
        </p:sp>
      </p:grpSp>
      <p:grpSp>
        <p:nvGrpSpPr>
          <p:cNvPr id="36" name="Group 35">
            <a:extLst>
              <a:ext uri="{FF2B5EF4-FFF2-40B4-BE49-F238E27FC236}">
                <a16:creationId xmlns:a16="http://schemas.microsoft.com/office/drawing/2014/main" id="{C3A6AA7D-DCE1-4304-80A8-BEDFD3499BB3}"/>
              </a:ext>
            </a:extLst>
          </p:cNvPr>
          <p:cNvGrpSpPr/>
          <p:nvPr/>
        </p:nvGrpSpPr>
        <p:grpSpPr>
          <a:xfrm>
            <a:off x="177212" y="2454203"/>
            <a:ext cx="11837582" cy="673168"/>
            <a:chOff x="177208" y="2028210"/>
            <a:chExt cx="11837582" cy="493359"/>
          </a:xfrm>
          <a:solidFill>
            <a:srgbClr val="D1EBFF"/>
          </a:solidFill>
        </p:grpSpPr>
        <p:sp>
          <p:nvSpPr>
            <p:cNvPr id="12" name="Rectangle 11">
              <a:extLst>
                <a:ext uri="{FF2B5EF4-FFF2-40B4-BE49-F238E27FC236}">
                  <a16:creationId xmlns:a16="http://schemas.microsoft.com/office/drawing/2014/main" id="{415F1D67-5B10-4BBE-BB26-78281471D68D}"/>
                </a:ext>
              </a:extLst>
            </p:cNvPr>
            <p:cNvSpPr/>
            <p:nvPr/>
          </p:nvSpPr>
          <p:spPr>
            <a:xfrm>
              <a:off x="177208" y="2028210"/>
              <a:ext cx="2991295" cy="490112"/>
            </a:xfrm>
            <a:prstGeom prst="rect">
              <a:avLst/>
            </a:prstGeom>
            <a:grp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4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Reducing Long-Term </a:t>
              </a:r>
              <a:r>
                <a:rPr lang="en-GB" sz="1400" b="1" dirty="0">
                  <a:solidFill>
                    <a:schemeClr val="tx1"/>
                  </a:solidFill>
                  <a:latin typeface="Century Gothic" panose="020B0502020202020204" pitchFamily="34" charset="0"/>
                  <a:ea typeface="Times New Roman" panose="02020603050405020304" pitchFamily="18" charset="0"/>
                  <a:cs typeface="Times New Roman" panose="02020603050405020304" pitchFamily="18" charset="0"/>
                </a:rPr>
                <a:t>W</a:t>
              </a:r>
              <a:r>
                <a:rPr lang="en-GB" sz="14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ater </a:t>
              </a:r>
              <a:r>
                <a:rPr lang="en-GB" sz="1400" b="1" dirty="0">
                  <a:solidFill>
                    <a:schemeClr val="tx1"/>
                  </a:solidFill>
                  <a:latin typeface="Century Gothic" panose="020B0502020202020204" pitchFamily="34" charset="0"/>
                  <a:ea typeface="Times New Roman" panose="02020603050405020304" pitchFamily="18" charset="0"/>
                  <a:cs typeface="Times New Roman" panose="02020603050405020304" pitchFamily="18" charset="0"/>
                </a:rPr>
                <a:t>U</a:t>
              </a:r>
              <a:r>
                <a:rPr lang="en-GB" sz="14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sage.</a:t>
              </a:r>
              <a:endParaRPr lang="en-GB" sz="14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16211106-D9BF-4C30-93F7-9705FC87F394}"/>
                </a:ext>
              </a:extLst>
            </p:cNvPr>
            <p:cNvSpPr/>
            <p:nvPr/>
          </p:nvSpPr>
          <p:spPr>
            <a:xfrm>
              <a:off x="3168503" y="2031456"/>
              <a:ext cx="8846287" cy="490113"/>
            </a:xfrm>
            <a:prstGeom prst="rect">
              <a:avLst/>
            </a:prstGeom>
            <a:grp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400" dirty="0">
                  <a:solidFill>
                    <a:schemeClr val="tx1"/>
                  </a:solidFill>
                  <a:effectLst/>
                  <a:latin typeface="Century Gothic" panose="020B0502020202020204" pitchFamily="34" charset="0"/>
                  <a:ea typeface="Times New Roman" panose="02020603050405020304" pitchFamily="18" charset="0"/>
                </a:rPr>
                <a:t>Adopt a planning assumption of achieving on average, 110 litres of water use per person per day by 2050 (so visualise the volume akin to 110 cartons of orange juice), but also reducing non-household demand.</a:t>
              </a:r>
              <a:endParaRPr lang="en-GB" sz="1400" dirty="0">
                <a:solidFill>
                  <a:schemeClr val="tx1"/>
                </a:solidFill>
                <a:effectLst/>
                <a:latin typeface="Times New Roman" panose="02020603050405020304" pitchFamily="18" charset="0"/>
                <a:ea typeface="Times New Roman" panose="02020603050405020304" pitchFamily="18" charset="0"/>
              </a:endParaRPr>
            </a:p>
          </p:txBody>
        </p:sp>
      </p:grpSp>
      <p:grpSp>
        <p:nvGrpSpPr>
          <p:cNvPr id="30" name="Group 29">
            <a:extLst>
              <a:ext uri="{FF2B5EF4-FFF2-40B4-BE49-F238E27FC236}">
                <a16:creationId xmlns:a16="http://schemas.microsoft.com/office/drawing/2014/main" id="{8B701B93-B2C5-4CCB-AE29-FDD9EBA5E573}"/>
              </a:ext>
            </a:extLst>
          </p:cNvPr>
          <p:cNvGrpSpPr/>
          <p:nvPr/>
        </p:nvGrpSpPr>
        <p:grpSpPr>
          <a:xfrm>
            <a:off x="177210" y="3209754"/>
            <a:ext cx="11837581" cy="674993"/>
            <a:chOff x="177209" y="2645173"/>
            <a:chExt cx="11837581" cy="500163"/>
          </a:xfrm>
          <a:solidFill>
            <a:srgbClr val="EFF8FF"/>
          </a:solidFill>
        </p:grpSpPr>
        <p:sp>
          <p:nvSpPr>
            <p:cNvPr id="14" name="Rectangle 13">
              <a:extLst>
                <a:ext uri="{FF2B5EF4-FFF2-40B4-BE49-F238E27FC236}">
                  <a16:creationId xmlns:a16="http://schemas.microsoft.com/office/drawing/2014/main" id="{042C9E08-16FE-4864-92B8-971EE9565B18}"/>
                </a:ext>
              </a:extLst>
            </p:cNvPr>
            <p:cNvSpPr/>
            <p:nvPr/>
          </p:nvSpPr>
          <p:spPr>
            <a:xfrm>
              <a:off x="177209" y="2649808"/>
              <a:ext cx="2991294" cy="495528"/>
            </a:xfrm>
            <a:prstGeom prst="rect">
              <a:avLst/>
            </a:prstGeom>
            <a:grp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4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Reducing Leakage</a:t>
              </a:r>
              <a:endParaRPr lang="en-GB" sz="14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BEA50467-1D4E-426E-B8B4-90DD5FA0DD2C}"/>
                </a:ext>
              </a:extLst>
            </p:cNvPr>
            <p:cNvSpPr/>
            <p:nvPr/>
          </p:nvSpPr>
          <p:spPr>
            <a:xfrm>
              <a:off x="3168503" y="2645173"/>
              <a:ext cx="8846287" cy="490113"/>
            </a:xfrm>
            <a:prstGeom prst="rect">
              <a:avLst/>
            </a:prstGeom>
            <a:grp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400" dirty="0">
                  <a:solidFill>
                    <a:schemeClr val="tx1"/>
                  </a:solidFill>
                  <a:effectLst/>
                  <a:latin typeface="Century Gothic" panose="020B0502020202020204" pitchFamily="34" charset="0"/>
                  <a:ea typeface="Times New Roman" panose="02020603050405020304" pitchFamily="18" charset="0"/>
                </a:rPr>
                <a:t>Meet industry’s target to reduce current </a:t>
              </a:r>
              <a:r>
                <a:rPr lang="en-GB" sz="1400">
                  <a:solidFill>
                    <a:schemeClr val="tx1"/>
                  </a:solidFill>
                  <a:effectLst/>
                  <a:latin typeface="Century Gothic" panose="020B0502020202020204" pitchFamily="34" charset="0"/>
                  <a:ea typeface="Times New Roman" panose="02020603050405020304" pitchFamily="18" charset="0"/>
                </a:rPr>
                <a:t>leakage (which </a:t>
              </a:r>
              <a:r>
                <a:rPr lang="en-GB" sz="1400" dirty="0">
                  <a:solidFill>
                    <a:schemeClr val="tx1"/>
                  </a:solidFill>
                  <a:effectLst/>
                  <a:latin typeface="Century Gothic" panose="020B0502020202020204" pitchFamily="34" charset="0"/>
                  <a:ea typeface="Times New Roman" panose="02020603050405020304" pitchFamily="18" charset="0"/>
                </a:rPr>
                <a:t>will vary across the country) by 50% by 2050. </a:t>
              </a:r>
              <a:endParaRPr lang="en-GB" sz="1400" dirty="0">
                <a:solidFill>
                  <a:schemeClr val="tx1"/>
                </a:solidFill>
                <a:effectLst/>
                <a:latin typeface="Times New Roman" panose="02020603050405020304" pitchFamily="18" charset="0"/>
                <a:ea typeface="Times New Roman" panose="02020603050405020304" pitchFamily="18" charset="0"/>
              </a:endParaRPr>
            </a:p>
          </p:txBody>
        </p:sp>
      </p:grpSp>
      <p:grpSp>
        <p:nvGrpSpPr>
          <p:cNvPr id="31" name="Group 30">
            <a:extLst>
              <a:ext uri="{FF2B5EF4-FFF2-40B4-BE49-F238E27FC236}">
                <a16:creationId xmlns:a16="http://schemas.microsoft.com/office/drawing/2014/main" id="{CCDFB356-04D7-4D14-A909-FAA4CAD76FB5}"/>
              </a:ext>
            </a:extLst>
          </p:cNvPr>
          <p:cNvGrpSpPr/>
          <p:nvPr/>
        </p:nvGrpSpPr>
        <p:grpSpPr>
          <a:xfrm>
            <a:off x="177211" y="3954235"/>
            <a:ext cx="11837581" cy="1046825"/>
            <a:chOff x="177209" y="3195221"/>
            <a:chExt cx="11837581" cy="491865"/>
          </a:xfrm>
          <a:solidFill>
            <a:srgbClr val="D1EBFF"/>
          </a:solidFill>
        </p:grpSpPr>
        <p:sp>
          <p:nvSpPr>
            <p:cNvPr id="16" name="Rectangle 15">
              <a:extLst>
                <a:ext uri="{FF2B5EF4-FFF2-40B4-BE49-F238E27FC236}">
                  <a16:creationId xmlns:a16="http://schemas.microsoft.com/office/drawing/2014/main" id="{D21059B7-7774-4A36-94FE-7BFF3C4110ED}"/>
                </a:ext>
              </a:extLst>
            </p:cNvPr>
            <p:cNvSpPr/>
            <p:nvPr/>
          </p:nvSpPr>
          <p:spPr>
            <a:xfrm>
              <a:off x="177209" y="3196973"/>
              <a:ext cx="2991294" cy="490113"/>
            </a:xfrm>
            <a:prstGeom prst="rect">
              <a:avLst/>
            </a:prstGeom>
            <a:grp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4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Reducing the Use of Drought </a:t>
              </a:r>
              <a:r>
                <a:rPr lang="en-GB" sz="1400" b="1" dirty="0">
                  <a:solidFill>
                    <a:schemeClr val="tx1"/>
                  </a:solidFill>
                  <a:latin typeface="Century Gothic" panose="020B0502020202020204" pitchFamily="34" charset="0"/>
                  <a:ea typeface="Times New Roman" panose="02020603050405020304" pitchFamily="18" charset="0"/>
                  <a:cs typeface="Times New Roman" panose="02020603050405020304" pitchFamily="18" charset="0"/>
                </a:rPr>
                <a:t>P</a:t>
              </a:r>
              <a:r>
                <a:rPr lang="en-GB" sz="14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ermits and Orders.</a:t>
              </a:r>
              <a:endParaRPr lang="en-GB" sz="14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E9F682D3-D1D8-4DD7-8BAE-3F61170AB191}"/>
                </a:ext>
              </a:extLst>
            </p:cNvPr>
            <p:cNvSpPr/>
            <p:nvPr/>
          </p:nvSpPr>
          <p:spPr>
            <a:xfrm>
              <a:off x="3168503" y="3195221"/>
              <a:ext cx="8846287" cy="490113"/>
            </a:xfrm>
            <a:prstGeom prst="rect">
              <a:avLst/>
            </a:prstGeom>
            <a:grp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400" dirty="0">
                  <a:solidFill>
                    <a:schemeClr val="tx1"/>
                  </a:solidFill>
                  <a:effectLst/>
                  <a:latin typeface="Century Gothic" panose="020B0502020202020204" pitchFamily="34" charset="0"/>
                  <a:ea typeface="Times New Roman" panose="02020603050405020304" pitchFamily="18" charset="0"/>
                </a:rPr>
                <a:t>(In times of prolonged dry weather, water companies can apply for a Drought permit/order, if accepted this can allow them to take more water from the environment.)</a:t>
              </a:r>
              <a:r>
                <a:rPr lang="en-GB" sz="1400" b="1" dirty="0">
                  <a:solidFill>
                    <a:schemeClr val="tx1"/>
                  </a:solidFill>
                  <a:effectLst/>
                  <a:latin typeface="Century Gothic" panose="020B0502020202020204" pitchFamily="34" charset="0"/>
                  <a:ea typeface="Times New Roman" panose="02020603050405020304" pitchFamily="18" charset="0"/>
                </a:rPr>
                <a:t> </a:t>
              </a:r>
              <a:r>
                <a:rPr lang="en-GB" sz="1400" dirty="0">
                  <a:solidFill>
                    <a:schemeClr val="tx1"/>
                  </a:solidFill>
                  <a:effectLst/>
                  <a:latin typeface="Century Gothic" panose="020B0502020202020204" pitchFamily="34" charset="0"/>
                  <a:ea typeface="Times New Roman" panose="02020603050405020304" pitchFamily="18" charset="0"/>
                </a:rPr>
                <a:t>Understand the environmental risk of each drought measure e.g. hosepipe bans (such as permits and orders) and use them less frequently, particularly at sensitive water sources or habitats.</a:t>
              </a:r>
              <a:endParaRPr lang="en-GB" sz="1400" dirty="0">
                <a:solidFill>
                  <a:schemeClr val="tx1"/>
                </a:solidFill>
                <a:effectLst/>
                <a:latin typeface="Times New Roman" panose="02020603050405020304" pitchFamily="18" charset="0"/>
                <a:ea typeface="Times New Roman" panose="02020603050405020304" pitchFamily="18" charset="0"/>
              </a:endParaRPr>
            </a:p>
          </p:txBody>
        </p:sp>
      </p:grpSp>
      <p:grpSp>
        <p:nvGrpSpPr>
          <p:cNvPr id="32" name="Group 31">
            <a:extLst>
              <a:ext uri="{FF2B5EF4-FFF2-40B4-BE49-F238E27FC236}">
                <a16:creationId xmlns:a16="http://schemas.microsoft.com/office/drawing/2014/main" id="{BE1EEAC3-A4AB-40E7-B48E-62A2FB47039D}"/>
              </a:ext>
            </a:extLst>
          </p:cNvPr>
          <p:cNvGrpSpPr/>
          <p:nvPr/>
        </p:nvGrpSpPr>
        <p:grpSpPr>
          <a:xfrm>
            <a:off x="177212" y="5084111"/>
            <a:ext cx="11837582" cy="1181104"/>
            <a:chOff x="177209" y="3755143"/>
            <a:chExt cx="11837582" cy="491915"/>
          </a:xfrm>
          <a:solidFill>
            <a:srgbClr val="EFF8FF"/>
          </a:solidFill>
        </p:grpSpPr>
        <p:sp>
          <p:nvSpPr>
            <p:cNvPr id="18" name="Rectangle 17">
              <a:extLst>
                <a:ext uri="{FF2B5EF4-FFF2-40B4-BE49-F238E27FC236}">
                  <a16:creationId xmlns:a16="http://schemas.microsoft.com/office/drawing/2014/main" id="{50B74A8B-CC66-4B29-A97F-EDF15159CE7F}"/>
                </a:ext>
              </a:extLst>
            </p:cNvPr>
            <p:cNvSpPr/>
            <p:nvPr/>
          </p:nvSpPr>
          <p:spPr>
            <a:xfrm>
              <a:off x="177209" y="3756945"/>
              <a:ext cx="2991294" cy="490113"/>
            </a:xfrm>
            <a:prstGeom prst="rect">
              <a:avLst/>
            </a:prstGeom>
            <a:grp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auto" latinLnBrk="0" hangingPunct="1">
                <a:spcBef>
                  <a:spcPts val="0"/>
                </a:spcBef>
                <a:buClrTx/>
                <a:buSzTx/>
                <a:buFontTx/>
                <a:buNone/>
                <a:tabLst/>
                <a:defRPr/>
              </a:pPr>
              <a:r>
                <a:rPr lang="en-GB" sz="1400" b="1" dirty="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Increasing Supplies</a:t>
              </a:r>
              <a:endParaRPr lang="en-GB" sz="14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2385E42A-CF5D-4F00-B012-D8B1E6BCCC98}"/>
                </a:ext>
              </a:extLst>
            </p:cNvPr>
            <p:cNvSpPr/>
            <p:nvPr/>
          </p:nvSpPr>
          <p:spPr>
            <a:xfrm>
              <a:off x="3168503" y="3755143"/>
              <a:ext cx="8846288" cy="490113"/>
            </a:xfrm>
            <a:prstGeom prst="rect">
              <a:avLst/>
            </a:prstGeom>
            <a:grpFill/>
            <a:ln>
              <a:solidFill>
                <a:schemeClr val="accent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400" dirty="0">
                  <a:solidFill>
                    <a:schemeClr val="tx1"/>
                  </a:solidFill>
                  <a:effectLst/>
                  <a:latin typeface="Century Gothic" panose="020B0502020202020204" pitchFamily="34" charset="0"/>
                  <a:ea typeface="Times New Roman" panose="02020603050405020304" pitchFamily="18" charset="0"/>
                </a:rPr>
                <a:t>Explore options to develop new supplies such as:</a:t>
              </a:r>
              <a:r>
                <a:rPr lang="en-GB" sz="1400" b="1" dirty="0">
                  <a:solidFill>
                    <a:schemeClr val="tx1"/>
                  </a:solidFill>
                  <a:effectLst/>
                  <a:latin typeface="Century Gothic" panose="020B0502020202020204" pitchFamily="34" charset="0"/>
                  <a:ea typeface="Times New Roman" panose="02020603050405020304" pitchFamily="18" charset="0"/>
                </a:rPr>
                <a:t> </a:t>
              </a:r>
              <a:endParaRPr lang="en-GB" sz="1400" dirty="0">
                <a:solidFill>
                  <a:schemeClr val="tx1"/>
                </a:solidFill>
                <a:effectLst/>
                <a:latin typeface="Times New Roman" panose="02020603050405020304" pitchFamily="18" charset="0"/>
                <a:ea typeface="Times New Roman" panose="02020603050405020304" pitchFamily="18" charset="0"/>
              </a:endParaRPr>
            </a:p>
            <a:p>
              <a:pPr marL="342900" lvl="0" indent="-342900">
                <a:buClr>
                  <a:srgbClr val="0070C0"/>
                </a:buClr>
                <a:buFont typeface="Wingdings" panose="05000000000000000000" pitchFamily="2" charset="2"/>
                <a:buChar char=""/>
              </a:pPr>
              <a:r>
                <a:rPr lang="en-GB" sz="1400" dirty="0">
                  <a:solidFill>
                    <a:schemeClr val="tx1"/>
                  </a:solidFill>
                  <a:effectLst/>
                  <a:latin typeface="Century Gothic" panose="020B0502020202020204" pitchFamily="34" charset="0"/>
                  <a:ea typeface="Times New Roman" panose="02020603050405020304" pitchFamily="18" charset="0"/>
                </a:rPr>
                <a:t>Reservoirs </a:t>
              </a:r>
              <a:endParaRPr lang="en-GB" sz="1400" dirty="0">
                <a:solidFill>
                  <a:schemeClr val="tx1"/>
                </a:solidFill>
                <a:effectLst/>
                <a:latin typeface="Times New Roman" panose="02020603050405020304" pitchFamily="18" charset="0"/>
                <a:ea typeface="Times New Roman" panose="02020603050405020304" pitchFamily="18" charset="0"/>
              </a:endParaRPr>
            </a:p>
            <a:p>
              <a:pPr marL="342900" lvl="0" indent="-342900">
                <a:buClr>
                  <a:srgbClr val="0070C0"/>
                </a:buClr>
                <a:buFont typeface="Wingdings" panose="05000000000000000000" pitchFamily="2" charset="2"/>
                <a:buChar char=""/>
              </a:pPr>
              <a:r>
                <a:rPr lang="en-GB" sz="1400" dirty="0">
                  <a:solidFill>
                    <a:schemeClr val="tx1"/>
                  </a:solidFill>
                  <a:effectLst/>
                  <a:latin typeface="Century Gothic" panose="020B0502020202020204" pitchFamily="34" charset="0"/>
                  <a:ea typeface="Times New Roman" panose="02020603050405020304" pitchFamily="18" charset="0"/>
                </a:rPr>
                <a:t>Water reuse schemes and desalination plants </a:t>
              </a:r>
              <a:endParaRPr lang="en-GB" sz="1400" dirty="0">
                <a:solidFill>
                  <a:schemeClr val="tx1"/>
                </a:solidFill>
                <a:effectLst/>
                <a:latin typeface="Times New Roman" panose="02020603050405020304" pitchFamily="18" charset="0"/>
                <a:ea typeface="Times New Roman" panose="02020603050405020304" pitchFamily="18" charset="0"/>
              </a:endParaRPr>
            </a:p>
            <a:p>
              <a:pPr marL="342900" lvl="0" indent="-342900">
                <a:buClr>
                  <a:srgbClr val="0070C0"/>
                </a:buClr>
                <a:buFont typeface="Wingdings" panose="05000000000000000000" pitchFamily="2" charset="2"/>
                <a:buChar char=""/>
              </a:pPr>
              <a:r>
                <a:rPr lang="en-GB" sz="1400" dirty="0">
                  <a:solidFill>
                    <a:schemeClr val="tx1"/>
                  </a:solidFill>
                  <a:effectLst/>
                  <a:latin typeface="Century Gothic" panose="020B0502020202020204" pitchFamily="34" charset="0"/>
                  <a:ea typeface="Times New Roman" panose="02020603050405020304" pitchFamily="18" charset="0"/>
                </a:rPr>
                <a:t>Shared supplies with other sectors and regions </a:t>
              </a:r>
              <a:endParaRPr lang="en-GB" sz="1400" dirty="0">
                <a:solidFill>
                  <a:schemeClr val="tx1"/>
                </a:solidFill>
                <a:effectLst/>
                <a:latin typeface="Times New Roman" panose="02020603050405020304" pitchFamily="18" charset="0"/>
                <a:ea typeface="Times New Roman" panose="02020603050405020304" pitchFamily="18" charset="0"/>
              </a:endParaRPr>
            </a:p>
            <a:p>
              <a:pPr marL="342900" lvl="0" indent="-342900">
                <a:buClr>
                  <a:srgbClr val="0070C0"/>
                </a:buClr>
                <a:buFont typeface="Wingdings" panose="05000000000000000000" pitchFamily="2" charset="2"/>
                <a:buChar char=""/>
              </a:pPr>
              <a:r>
                <a:rPr lang="en-GB" sz="1400" dirty="0">
                  <a:solidFill>
                    <a:schemeClr val="tx1"/>
                  </a:solidFill>
                  <a:effectLst/>
                  <a:latin typeface="Century Gothic" panose="020B0502020202020204" pitchFamily="34" charset="0"/>
                  <a:ea typeface="Times New Roman" panose="02020603050405020304" pitchFamily="18" charset="0"/>
                </a:rPr>
                <a:t>Catchment-based work to improve water management</a:t>
              </a:r>
              <a:endParaRPr lang="en-GB" sz="1400" dirty="0">
                <a:solidFill>
                  <a:schemeClr val="tx1"/>
                </a:solidFill>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190739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FD1493C-C39D-4E18-8223-1605A7D20D56}"/>
              </a:ext>
            </a:extLst>
          </p:cNvPr>
          <p:cNvSpPr>
            <a:spLocks noGrp="1"/>
          </p:cNvSpPr>
          <p:nvPr>
            <p:ph type="sldNum" sz="quarter" idx="12"/>
          </p:nvPr>
        </p:nvSpPr>
        <p:spPr/>
        <p:txBody>
          <a:bodyPr/>
          <a:lstStyle/>
          <a:p>
            <a:fld id="{34325CA2-6110-4863-9606-C68117221F89}" type="slidenum">
              <a:rPr lang="en-GB" smtClean="0"/>
              <a:t>2</a:t>
            </a:fld>
            <a:endParaRPr lang="en-GB"/>
          </a:p>
        </p:txBody>
      </p:sp>
      <p:pic>
        <p:nvPicPr>
          <p:cNvPr id="3" name="Picture 2">
            <a:extLst>
              <a:ext uri="{FF2B5EF4-FFF2-40B4-BE49-F238E27FC236}">
                <a16:creationId xmlns:a16="http://schemas.microsoft.com/office/drawing/2014/main" id="{64C993DE-A577-4B84-9748-A451C7E4494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444953" y="5920016"/>
            <a:ext cx="1464902" cy="785425"/>
          </a:xfrm>
          <a:prstGeom prst="rect">
            <a:avLst/>
          </a:prstGeom>
          <a:noFill/>
        </p:spPr>
      </p:pic>
      <p:sp>
        <p:nvSpPr>
          <p:cNvPr id="4" name="Title 9">
            <a:extLst>
              <a:ext uri="{FF2B5EF4-FFF2-40B4-BE49-F238E27FC236}">
                <a16:creationId xmlns:a16="http://schemas.microsoft.com/office/drawing/2014/main" id="{A225BF54-F8C9-4BE4-9D83-D9582217D276}"/>
              </a:ext>
            </a:extLst>
          </p:cNvPr>
          <p:cNvSpPr txBox="1">
            <a:spLocks/>
          </p:cNvSpPr>
          <p:nvPr/>
        </p:nvSpPr>
        <p:spPr>
          <a:xfrm>
            <a:off x="838200" y="35017"/>
            <a:ext cx="10515600" cy="6328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a:solidFill>
                  <a:schemeClr val="accent1"/>
                </a:solidFill>
              </a:rPr>
              <a:t>The provisional list of metrics is provided below. </a:t>
            </a:r>
          </a:p>
        </p:txBody>
      </p:sp>
      <p:sp>
        <p:nvSpPr>
          <p:cNvPr id="5" name="TextBox 1">
            <a:extLst>
              <a:ext uri="{FF2B5EF4-FFF2-40B4-BE49-F238E27FC236}">
                <a16:creationId xmlns:a16="http://schemas.microsoft.com/office/drawing/2014/main" id="{BAF3E456-34D7-4C8E-BBAF-47EA8D47E880}"/>
              </a:ext>
            </a:extLst>
          </p:cNvPr>
          <p:cNvSpPr txBox="1">
            <a:spLocks noChangeArrowheads="1"/>
          </p:cNvSpPr>
          <p:nvPr/>
        </p:nvSpPr>
        <p:spPr bwMode="auto">
          <a:xfrm>
            <a:off x="10333739" y="237486"/>
            <a:ext cx="1426713" cy="369332"/>
          </a:xfrm>
          <a:prstGeom prst="rect">
            <a:avLst/>
          </a:prstGeom>
          <a:solidFill>
            <a:schemeClr val="accent1"/>
          </a:solidFill>
          <a:ln w="9525">
            <a:noFill/>
            <a:miter lim="800000"/>
            <a:headEnd/>
            <a:tailEnd/>
          </a:ln>
        </p:spPr>
        <p:txBody>
          <a:bodyPr wrap="square">
            <a:spAutoFit/>
          </a:bodyPr>
          <a:lstStyle/>
          <a:p>
            <a:pPr fontAlgn="base">
              <a:spcBef>
                <a:spcPct val="0"/>
              </a:spcBef>
              <a:spcAft>
                <a:spcPct val="0"/>
              </a:spcAft>
            </a:pPr>
            <a:r>
              <a:rPr lang="en-GB" dirty="0">
                <a:solidFill>
                  <a:prstClr val="white"/>
                </a:solidFill>
                <a:latin typeface="Trebuchet MS" pitchFamily="34" charset="0"/>
                <a:cs typeface="Arial" charset="0"/>
              </a:rPr>
              <a:t>Showcard 3</a:t>
            </a:r>
          </a:p>
        </p:txBody>
      </p:sp>
      <p:grpSp>
        <p:nvGrpSpPr>
          <p:cNvPr id="27" name="Group 26">
            <a:extLst>
              <a:ext uri="{FF2B5EF4-FFF2-40B4-BE49-F238E27FC236}">
                <a16:creationId xmlns:a16="http://schemas.microsoft.com/office/drawing/2014/main" id="{94645066-9BE5-4074-BF7D-65074E2CB76C}"/>
              </a:ext>
            </a:extLst>
          </p:cNvPr>
          <p:cNvGrpSpPr/>
          <p:nvPr/>
        </p:nvGrpSpPr>
        <p:grpSpPr>
          <a:xfrm>
            <a:off x="177209" y="681693"/>
            <a:ext cx="11837581" cy="267846"/>
            <a:chOff x="177209" y="681693"/>
            <a:chExt cx="11837581" cy="267846"/>
          </a:xfrm>
        </p:grpSpPr>
        <p:sp>
          <p:nvSpPr>
            <p:cNvPr id="6" name="Rectangle 5">
              <a:extLst>
                <a:ext uri="{FF2B5EF4-FFF2-40B4-BE49-F238E27FC236}">
                  <a16:creationId xmlns:a16="http://schemas.microsoft.com/office/drawing/2014/main" id="{3983F345-4752-447F-BC48-8B938E44C805}"/>
                </a:ext>
              </a:extLst>
            </p:cNvPr>
            <p:cNvSpPr/>
            <p:nvPr/>
          </p:nvSpPr>
          <p:spPr>
            <a:xfrm>
              <a:off x="177209" y="681693"/>
              <a:ext cx="3235842" cy="26460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algn="l" rtl="0" eaLnBrk="1" fontAlgn="ctr" latinLnBrk="0" hangingPunct="1">
                <a:lnSpc>
                  <a:spcPct val="107000"/>
                </a:lnSpc>
                <a:spcBef>
                  <a:spcPts val="0"/>
                </a:spcBef>
                <a:spcAft>
                  <a:spcPts val="800"/>
                </a:spcAft>
              </a:pPr>
              <a:r>
                <a:rPr lang="en-GB" sz="1600" b="1" i="0" u="none" strike="noStrike" kern="1200" dirty="0" err="1">
                  <a:solidFill>
                    <a:srgbClr val="FFFFFF"/>
                  </a:solidFill>
                  <a:effectLst/>
                  <a:latin typeface="Calibri" panose="020F0502020204030204" pitchFamily="34" charset="0"/>
                </a:rPr>
                <a:t>WReN</a:t>
              </a:r>
              <a:r>
                <a:rPr lang="en-GB" sz="1600" b="1" i="0" u="none" strike="noStrike" kern="1200" dirty="0">
                  <a:solidFill>
                    <a:srgbClr val="FFFFFF"/>
                  </a:solidFill>
                  <a:effectLst/>
                  <a:latin typeface="Calibri" panose="020F0502020204030204" pitchFamily="34" charset="0"/>
                </a:rPr>
                <a:t> Metric</a:t>
              </a:r>
              <a:endParaRPr lang="en-GB" sz="1600" b="0" i="0" u="none" strike="noStrike" dirty="0">
                <a:effectLst/>
                <a:latin typeface="Arial" panose="020B0604020202020204" pitchFamily="34" charset="0"/>
              </a:endParaRPr>
            </a:p>
          </p:txBody>
        </p:sp>
        <p:sp>
          <p:nvSpPr>
            <p:cNvPr id="7" name="Rectangle 6">
              <a:extLst>
                <a:ext uri="{FF2B5EF4-FFF2-40B4-BE49-F238E27FC236}">
                  <a16:creationId xmlns:a16="http://schemas.microsoft.com/office/drawing/2014/main" id="{1839AF2C-003A-4BAE-9F96-242F6524E9C0}"/>
                </a:ext>
              </a:extLst>
            </p:cNvPr>
            <p:cNvSpPr/>
            <p:nvPr/>
          </p:nvSpPr>
          <p:spPr>
            <a:xfrm>
              <a:off x="3168503" y="684937"/>
              <a:ext cx="8846287" cy="26460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algn="l" defTabSz="914400" rtl="0" eaLnBrk="1" latinLnBrk="0" hangingPunct="1">
                <a:lnSpc>
                  <a:spcPct val="107000"/>
                </a:lnSpc>
                <a:spcAft>
                  <a:spcPts val="800"/>
                </a:spcAft>
              </a:pPr>
              <a:r>
                <a:rPr lang="en-GB" sz="1600" b="1" kern="1200" dirty="0">
                  <a:effectLst/>
                </a:rPr>
                <a:t>Explanation</a:t>
              </a:r>
              <a:endParaRPr lang="en-GB" sz="1600" b="1" kern="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26" name="Group 25">
            <a:extLst>
              <a:ext uri="{FF2B5EF4-FFF2-40B4-BE49-F238E27FC236}">
                <a16:creationId xmlns:a16="http://schemas.microsoft.com/office/drawing/2014/main" id="{0C6153AC-6D4B-41CF-8425-DDD65A635563}"/>
              </a:ext>
            </a:extLst>
          </p:cNvPr>
          <p:cNvGrpSpPr/>
          <p:nvPr/>
        </p:nvGrpSpPr>
        <p:grpSpPr>
          <a:xfrm>
            <a:off x="177209" y="973931"/>
            <a:ext cx="11837581" cy="493357"/>
            <a:chOff x="177209" y="1005830"/>
            <a:chExt cx="11837581" cy="493357"/>
          </a:xfrm>
          <a:solidFill>
            <a:srgbClr val="DBECD0"/>
          </a:solidFill>
        </p:grpSpPr>
        <p:sp>
          <p:nvSpPr>
            <p:cNvPr id="8" name="Rectangle 7">
              <a:extLst>
                <a:ext uri="{FF2B5EF4-FFF2-40B4-BE49-F238E27FC236}">
                  <a16:creationId xmlns:a16="http://schemas.microsoft.com/office/drawing/2014/main" id="{F3AF9945-F203-4AF1-B00A-1FF3D23E16FF}"/>
                </a:ext>
              </a:extLst>
            </p:cNvPr>
            <p:cNvSpPr/>
            <p:nvPr/>
          </p:nvSpPr>
          <p:spPr>
            <a:xfrm>
              <a:off x="177209" y="1005830"/>
              <a:ext cx="2991294"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dirty="0">
                  <a:solidFill>
                    <a:schemeClr val="tx1"/>
                  </a:solidFill>
                  <a:effectLst/>
                </a:rPr>
                <a:t>A: Public Water Supply (PWS) drought resilience</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51417049-D0B6-4343-8145-DEC030656FA1}"/>
                </a:ext>
              </a:extLst>
            </p:cNvPr>
            <p:cNvSpPr/>
            <p:nvPr/>
          </p:nvSpPr>
          <p:spPr>
            <a:xfrm>
              <a:off x="3168503" y="1009074"/>
              <a:ext cx="8846287"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300" kern="1200" dirty="0">
                  <a:solidFill>
                    <a:schemeClr val="tx1"/>
                  </a:solidFill>
                  <a:effectLst/>
                </a:rPr>
                <a:t>PWS is the public water supply. It is what we, as customers, consume every day. Water Resources North needs to ensure the PWS is resilient to drought (i.e. low or no rainfall). Water companies are not the only sector to take water (Power; food; </a:t>
              </a:r>
              <a:r>
                <a:rPr lang="en-GB" sz="1300" kern="1200" dirty="0" err="1">
                  <a:solidFill>
                    <a:schemeClr val="tx1"/>
                  </a:solidFill>
                  <a:effectLst/>
                </a:rPr>
                <a:t>agric</a:t>
              </a:r>
              <a:r>
                <a:rPr lang="en-GB" sz="1300" kern="1200" dirty="0">
                  <a:solidFill>
                    <a:schemeClr val="tx1"/>
                  </a:solidFill>
                  <a:effectLst/>
                </a:rPr>
                <a:t>)</a:t>
              </a:r>
              <a:endParaRPr lang="en-GB"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28" name="Group 27">
            <a:extLst>
              <a:ext uri="{FF2B5EF4-FFF2-40B4-BE49-F238E27FC236}">
                <a16:creationId xmlns:a16="http://schemas.microsoft.com/office/drawing/2014/main" id="{CBBD2C20-BF9E-465A-8BD7-D098BEA95BB0}"/>
              </a:ext>
            </a:extLst>
          </p:cNvPr>
          <p:cNvGrpSpPr/>
          <p:nvPr/>
        </p:nvGrpSpPr>
        <p:grpSpPr>
          <a:xfrm>
            <a:off x="177209" y="1502313"/>
            <a:ext cx="11837581" cy="493357"/>
            <a:chOff x="177209" y="1555478"/>
            <a:chExt cx="11837581" cy="493357"/>
          </a:xfrm>
          <a:solidFill>
            <a:schemeClr val="accent6">
              <a:lumMod val="20000"/>
              <a:lumOff val="80000"/>
            </a:schemeClr>
          </a:solidFill>
        </p:grpSpPr>
        <p:sp>
          <p:nvSpPr>
            <p:cNvPr id="10" name="Rectangle 9">
              <a:extLst>
                <a:ext uri="{FF2B5EF4-FFF2-40B4-BE49-F238E27FC236}">
                  <a16:creationId xmlns:a16="http://schemas.microsoft.com/office/drawing/2014/main" id="{45BD6804-D44F-45BD-A573-4128F60E5AD7}"/>
                </a:ext>
              </a:extLst>
            </p:cNvPr>
            <p:cNvSpPr/>
            <p:nvPr/>
          </p:nvSpPr>
          <p:spPr>
            <a:xfrm>
              <a:off x="177209" y="1555478"/>
              <a:ext cx="2991294" cy="490113"/>
            </a:xfrm>
            <a:prstGeom prst="rect">
              <a:avLst/>
            </a:prstGeom>
            <a:solidFill>
              <a:srgbClr val="F4F9F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dirty="0">
                  <a:solidFill>
                    <a:schemeClr val="tx1"/>
                  </a:solidFill>
                  <a:effectLst/>
                </a:rPr>
                <a:t>B: Biodiversity Net </a:t>
              </a:r>
              <a:r>
                <a:rPr lang="en-GB" sz="1300" b="1" dirty="0">
                  <a:solidFill>
                    <a:schemeClr val="tx1"/>
                  </a:solidFill>
                </a:rPr>
                <a:t>G</a:t>
              </a:r>
              <a:r>
                <a:rPr lang="en-GB" sz="1300" b="1" kern="1200" dirty="0">
                  <a:solidFill>
                    <a:schemeClr val="tx1"/>
                  </a:solidFill>
                  <a:effectLst/>
                </a:rPr>
                <a:t>ain</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5B3E0F82-06B8-422B-8CBE-3068F15EBFDF}"/>
                </a:ext>
              </a:extLst>
            </p:cNvPr>
            <p:cNvSpPr/>
            <p:nvPr/>
          </p:nvSpPr>
          <p:spPr>
            <a:xfrm>
              <a:off x="3168503" y="1558722"/>
              <a:ext cx="8846287" cy="490113"/>
            </a:xfrm>
            <a:prstGeom prst="rect">
              <a:avLst/>
            </a:prstGeom>
            <a:solidFill>
              <a:srgbClr val="F4F9F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300" kern="1200" dirty="0">
                  <a:solidFill>
                    <a:schemeClr val="tx1"/>
                  </a:solidFill>
                  <a:effectLst/>
                </a:rPr>
                <a:t>Projects that adopt a biodiversity net gain approach seek to make their impact on the environment positive, through habitat creation or enhancement after avoiding or mitigating any harm. (i.e. look to improve environment following any damage)</a:t>
              </a:r>
              <a:endParaRPr lang="en-GB"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6" name="Group 35">
            <a:extLst>
              <a:ext uri="{FF2B5EF4-FFF2-40B4-BE49-F238E27FC236}">
                <a16:creationId xmlns:a16="http://schemas.microsoft.com/office/drawing/2014/main" id="{C3A6AA7D-DCE1-4304-80A8-BEDFD3499BB3}"/>
              </a:ext>
            </a:extLst>
          </p:cNvPr>
          <p:cNvGrpSpPr/>
          <p:nvPr/>
        </p:nvGrpSpPr>
        <p:grpSpPr>
          <a:xfrm>
            <a:off x="177208" y="2017580"/>
            <a:ext cx="11837582" cy="382014"/>
            <a:chOff x="177208" y="2028210"/>
            <a:chExt cx="11837582" cy="493359"/>
          </a:xfrm>
          <a:solidFill>
            <a:srgbClr val="DBECD0"/>
          </a:solidFill>
        </p:grpSpPr>
        <p:sp>
          <p:nvSpPr>
            <p:cNvPr id="12" name="Rectangle 11">
              <a:extLst>
                <a:ext uri="{FF2B5EF4-FFF2-40B4-BE49-F238E27FC236}">
                  <a16:creationId xmlns:a16="http://schemas.microsoft.com/office/drawing/2014/main" id="{415F1D67-5B10-4BBE-BB26-78281471D68D}"/>
                </a:ext>
              </a:extLst>
            </p:cNvPr>
            <p:cNvSpPr/>
            <p:nvPr/>
          </p:nvSpPr>
          <p:spPr>
            <a:xfrm>
              <a:off x="177208" y="2028210"/>
              <a:ext cx="2991295" cy="490112"/>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dirty="0">
                  <a:solidFill>
                    <a:schemeClr val="tx1"/>
                  </a:solidFill>
                  <a:effectLst/>
                </a:rPr>
                <a:t>C: Natural Capital</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16211106-D9BF-4C30-93F7-9705FC87F394}"/>
                </a:ext>
              </a:extLst>
            </p:cNvPr>
            <p:cNvSpPr/>
            <p:nvPr/>
          </p:nvSpPr>
          <p:spPr>
            <a:xfrm>
              <a:off x="3168503" y="2031456"/>
              <a:ext cx="8846287"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300" b="0" i="0" u="none" strike="noStrike" kern="1200" dirty="0">
                  <a:solidFill>
                    <a:schemeClr val="tx1"/>
                  </a:solidFill>
                  <a:effectLst/>
                  <a:latin typeface="+mn-lt"/>
                  <a:ea typeface="+mn-ea"/>
                  <a:cs typeface="+mn-cs"/>
                </a:rPr>
                <a:t>Natural capital can be defined as the region’s stocks of natural assets which include geology, soil, air, water and all living things.</a:t>
              </a:r>
              <a:endParaRPr lang="en-GB"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0" name="Group 29">
            <a:extLst>
              <a:ext uri="{FF2B5EF4-FFF2-40B4-BE49-F238E27FC236}">
                <a16:creationId xmlns:a16="http://schemas.microsoft.com/office/drawing/2014/main" id="{8B701B93-B2C5-4CCB-AE29-FDD9EBA5E573}"/>
              </a:ext>
            </a:extLst>
          </p:cNvPr>
          <p:cNvGrpSpPr/>
          <p:nvPr/>
        </p:nvGrpSpPr>
        <p:grpSpPr>
          <a:xfrm>
            <a:off x="177209" y="2437149"/>
            <a:ext cx="11837581" cy="264602"/>
            <a:chOff x="177209" y="2649808"/>
            <a:chExt cx="11837581" cy="493357"/>
          </a:xfrm>
          <a:solidFill>
            <a:srgbClr val="F4F9F1"/>
          </a:solidFill>
        </p:grpSpPr>
        <p:sp>
          <p:nvSpPr>
            <p:cNvPr id="14" name="Rectangle 13">
              <a:extLst>
                <a:ext uri="{FF2B5EF4-FFF2-40B4-BE49-F238E27FC236}">
                  <a16:creationId xmlns:a16="http://schemas.microsoft.com/office/drawing/2014/main" id="{042C9E08-16FE-4864-92B8-971EE9565B18}"/>
                </a:ext>
              </a:extLst>
            </p:cNvPr>
            <p:cNvSpPr/>
            <p:nvPr/>
          </p:nvSpPr>
          <p:spPr>
            <a:xfrm>
              <a:off x="177209" y="2649808"/>
              <a:ext cx="2991294"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dirty="0">
                  <a:solidFill>
                    <a:schemeClr val="tx1"/>
                  </a:solidFill>
                  <a:effectLst/>
                </a:rPr>
                <a:t>D: Leakage</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BEA50467-1D4E-426E-B8B4-90DD5FA0DD2C}"/>
                </a:ext>
              </a:extLst>
            </p:cNvPr>
            <p:cNvSpPr/>
            <p:nvPr/>
          </p:nvSpPr>
          <p:spPr>
            <a:xfrm>
              <a:off x="3168503" y="2653052"/>
              <a:ext cx="8846287"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300" kern="1200" dirty="0">
                  <a:solidFill>
                    <a:schemeClr val="tx1"/>
                  </a:solidFill>
                  <a:effectLst/>
                </a:rPr>
                <a:t>This is the amount of water lost from pipes.</a:t>
              </a:r>
              <a:endParaRPr lang="en-GB"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1" name="Group 30">
            <a:extLst>
              <a:ext uri="{FF2B5EF4-FFF2-40B4-BE49-F238E27FC236}">
                <a16:creationId xmlns:a16="http://schemas.microsoft.com/office/drawing/2014/main" id="{CCDFB356-04D7-4D14-A909-FAA4CAD76FB5}"/>
              </a:ext>
            </a:extLst>
          </p:cNvPr>
          <p:cNvGrpSpPr/>
          <p:nvPr/>
        </p:nvGrpSpPr>
        <p:grpSpPr>
          <a:xfrm>
            <a:off x="177209" y="2727053"/>
            <a:ext cx="11837581" cy="493357"/>
            <a:chOff x="177209" y="3196973"/>
            <a:chExt cx="11837581" cy="493357"/>
          </a:xfrm>
          <a:solidFill>
            <a:srgbClr val="DBECD0"/>
          </a:solidFill>
        </p:grpSpPr>
        <p:sp>
          <p:nvSpPr>
            <p:cNvPr id="16" name="Rectangle 15">
              <a:extLst>
                <a:ext uri="{FF2B5EF4-FFF2-40B4-BE49-F238E27FC236}">
                  <a16:creationId xmlns:a16="http://schemas.microsoft.com/office/drawing/2014/main" id="{D21059B7-7774-4A36-94FE-7BFF3C4110ED}"/>
                </a:ext>
              </a:extLst>
            </p:cNvPr>
            <p:cNvSpPr/>
            <p:nvPr/>
          </p:nvSpPr>
          <p:spPr>
            <a:xfrm>
              <a:off x="177209" y="3196973"/>
              <a:ext cx="2991294"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dirty="0">
                  <a:solidFill>
                    <a:schemeClr val="tx1"/>
                  </a:solidFill>
                  <a:effectLst/>
                </a:rPr>
                <a:t>E: Per Capita Consumption (PCC)</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E9F682D3-D1D8-4DD7-8BAE-3F61170AB191}"/>
                </a:ext>
              </a:extLst>
            </p:cNvPr>
            <p:cNvSpPr/>
            <p:nvPr/>
          </p:nvSpPr>
          <p:spPr>
            <a:xfrm>
              <a:off x="3168503" y="3200217"/>
              <a:ext cx="8846287"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300" kern="1200" dirty="0">
                  <a:solidFill>
                    <a:schemeClr val="tx1"/>
                  </a:solidFill>
                  <a:effectLst/>
                </a:rPr>
                <a:t>PCC is the amount of water that each one of us uses every day. Currently, each customer uses on average 150 litres of water every day (akin volume to 150 litre cartons of orange juice).</a:t>
              </a:r>
              <a:endParaRPr lang="en-GB"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2" name="Group 31">
            <a:extLst>
              <a:ext uri="{FF2B5EF4-FFF2-40B4-BE49-F238E27FC236}">
                <a16:creationId xmlns:a16="http://schemas.microsoft.com/office/drawing/2014/main" id="{BE1EEAC3-A4AB-40E7-B48E-62A2FB47039D}"/>
              </a:ext>
            </a:extLst>
          </p:cNvPr>
          <p:cNvGrpSpPr/>
          <p:nvPr/>
        </p:nvGrpSpPr>
        <p:grpSpPr>
          <a:xfrm>
            <a:off x="177209" y="3265474"/>
            <a:ext cx="11837582" cy="467171"/>
            <a:chOff x="177209" y="3756945"/>
            <a:chExt cx="11837582" cy="493357"/>
          </a:xfrm>
          <a:solidFill>
            <a:srgbClr val="F4F9F1"/>
          </a:solidFill>
        </p:grpSpPr>
        <p:sp>
          <p:nvSpPr>
            <p:cNvPr id="18" name="Rectangle 17">
              <a:extLst>
                <a:ext uri="{FF2B5EF4-FFF2-40B4-BE49-F238E27FC236}">
                  <a16:creationId xmlns:a16="http://schemas.microsoft.com/office/drawing/2014/main" id="{50B74A8B-CC66-4B29-A97F-EDF15159CE7F}"/>
                </a:ext>
              </a:extLst>
            </p:cNvPr>
            <p:cNvSpPr/>
            <p:nvPr/>
          </p:nvSpPr>
          <p:spPr>
            <a:xfrm>
              <a:off x="177209" y="3756945"/>
              <a:ext cx="2991294"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auto" latinLnBrk="0" hangingPunct="1">
                <a:spcBef>
                  <a:spcPts val="0"/>
                </a:spcBef>
                <a:buClrTx/>
                <a:buSzTx/>
                <a:buFontTx/>
                <a:buNone/>
                <a:tabLst/>
                <a:defRPr/>
              </a:pPr>
              <a:r>
                <a:rPr lang="en-GB" sz="1300" b="1" kern="1200" dirty="0">
                  <a:solidFill>
                    <a:schemeClr val="tx1"/>
                  </a:solidFill>
                  <a:effectLst/>
                </a:rPr>
                <a:t>F: Non-drought Resilience</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2385E42A-CF5D-4F00-B012-D8B1E6BCCC98}"/>
                </a:ext>
              </a:extLst>
            </p:cNvPr>
            <p:cNvSpPr/>
            <p:nvPr/>
          </p:nvSpPr>
          <p:spPr>
            <a:xfrm>
              <a:off x="3168503" y="3760189"/>
              <a:ext cx="8846288"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300" kern="1200" dirty="0">
                  <a:solidFill>
                    <a:schemeClr val="tx1"/>
                  </a:solidFill>
                  <a:effectLst/>
                </a:rPr>
                <a:t>This means the resilience of the system to meet everyday needs other than a drought. An example would be population growth.</a:t>
              </a:r>
              <a:endParaRPr lang="en-GB"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3" name="Group 32">
            <a:extLst>
              <a:ext uri="{FF2B5EF4-FFF2-40B4-BE49-F238E27FC236}">
                <a16:creationId xmlns:a16="http://schemas.microsoft.com/office/drawing/2014/main" id="{747B8858-61F3-474C-81F9-7A5BC97B114C}"/>
              </a:ext>
            </a:extLst>
          </p:cNvPr>
          <p:cNvGrpSpPr/>
          <p:nvPr/>
        </p:nvGrpSpPr>
        <p:grpSpPr>
          <a:xfrm>
            <a:off x="177209" y="3771277"/>
            <a:ext cx="11837581" cy="497338"/>
            <a:chOff x="177209" y="4298774"/>
            <a:chExt cx="11837581" cy="497338"/>
          </a:xfrm>
          <a:solidFill>
            <a:srgbClr val="DBECD0"/>
          </a:solidFill>
        </p:grpSpPr>
        <p:sp>
          <p:nvSpPr>
            <p:cNvPr id="20" name="Rectangle 19">
              <a:extLst>
                <a:ext uri="{FF2B5EF4-FFF2-40B4-BE49-F238E27FC236}">
                  <a16:creationId xmlns:a16="http://schemas.microsoft.com/office/drawing/2014/main" id="{D718A823-93EF-4D52-95AF-505488DFC4C5}"/>
                </a:ext>
              </a:extLst>
            </p:cNvPr>
            <p:cNvSpPr/>
            <p:nvPr/>
          </p:nvSpPr>
          <p:spPr>
            <a:xfrm>
              <a:off x="177209" y="4305999"/>
              <a:ext cx="2991294"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dirty="0">
                  <a:solidFill>
                    <a:schemeClr val="tx1"/>
                  </a:solidFill>
                  <a:effectLst/>
                </a:rPr>
                <a:t>G: Carbon</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tangle 20">
              <a:extLst>
                <a:ext uri="{FF2B5EF4-FFF2-40B4-BE49-F238E27FC236}">
                  <a16:creationId xmlns:a16="http://schemas.microsoft.com/office/drawing/2014/main" id="{58187682-D419-4B5C-89FA-099BEB32093C}"/>
                </a:ext>
              </a:extLst>
            </p:cNvPr>
            <p:cNvSpPr/>
            <p:nvPr/>
          </p:nvSpPr>
          <p:spPr>
            <a:xfrm>
              <a:off x="3168503" y="4298774"/>
              <a:ext cx="8846287"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300" b="0" i="0" u="none" strike="noStrike" kern="1200" dirty="0">
                  <a:solidFill>
                    <a:schemeClr val="dk1"/>
                  </a:solidFill>
                  <a:effectLst/>
                  <a:latin typeface="+mn-lt"/>
                  <a:ea typeface="+mn-ea"/>
                  <a:cs typeface="+mn-cs"/>
                </a:rPr>
                <a:t>Carbon emissions, measured in CO2e, is a unit that measures the carbon dioxide equivalent that may be released from the chosen human activity, in this case, the activities of Water Resources North. </a:t>
              </a:r>
              <a:endParaRPr lang="en-GB" sz="1300" kern="1200" dirty="0">
                <a:solidFill>
                  <a:schemeClr val="dk1"/>
                </a:solidFill>
                <a:effectLst/>
                <a:latin typeface="+mn-lt"/>
                <a:ea typeface="+mn-ea"/>
                <a:cs typeface="+mn-cs"/>
              </a:endParaRPr>
            </a:p>
          </p:txBody>
        </p:sp>
      </p:grpSp>
      <p:grpSp>
        <p:nvGrpSpPr>
          <p:cNvPr id="34" name="Group 33">
            <a:extLst>
              <a:ext uri="{FF2B5EF4-FFF2-40B4-BE49-F238E27FC236}">
                <a16:creationId xmlns:a16="http://schemas.microsoft.com/office/drawing/2014/main" id="{11F39D54-97C6-4DD4-A719-C9B7CF9E3C74}"/>
              </a:ext>
            </a:extLst>
          </p:cNvPr>
          <p:cNvGrpSpPr/>
          <p:nvPr/>
        </p:nvGrpSpPr>
        <p:grpSpPr>
          <a:xfrm>
            <a:off x="177208" y="4302989"/>
            <a:ext cx="11837582" cy="327624"/>
            <a:chOff x="177208" y="4864706"/>
            <a:chExt cx="11837582" cy="493357"/>
          </a:xfrm>
          <a:solidFill>
            <a:srgbClr val="F4F9F1"/>
          </a:solidFill>
        </p:grpSpPr>
        <p:sp>
          <p:nvSpPr>
            <p:cNvPr id="22" name="Rectangle 21">
              <a:extLst>
                <a:ext uri="{FF2B5EF4-FFF2-40B4-BE49-F238E27FC236}">
                  <a16:creationId xmlns:a16="http://schemas.microsoft.com/office/drawing/2014/main" id="{CDAD865D-87B6-4C37-BAFF-4666D4623F04}"/>
                </a:ext>
              </a:extLst>
            </p:cNvPr>
            <p:cNvSpPr/>
            <p:nvPr/>
          </p:nvSpPr>
          <p:spPr>
            <a:xfrm>
              <a:off x="177208" y="4864706"/>
              <a:ext cx="2991295"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dirty="0">
                  <a:solidFill>
                    <a:schemeClr val="tx1"/>
                  </a:solidFill>
                  <a:effectLst/>
                </a:rPr>
                <a:t>H: Customer preferred option type</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3" name="Rectangle 22">
              <a:extLst>
                <a:ext uri="{FF2B5EF4-FFF2-40B4-BE49-F238E27FC236}">
                  <a16:creationId xmlns:a16="http://schemas.microsoft.com/office/drawing/2014/main" id="{94CB3688-75CE-4BC4-81D9-33B841659C33}"/>
                </a:ext>
              </a:extLst>
            </p:cNvPr>
            <p:cNvSpPr/>
            <p:nvPr/>
          </p:nvSpPr>
          <p:spPr>
            <a:xfrm>
              <a:off x="3168503" y="4867950"/>
              <a:ext cx="8846287"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300" kern="1200" dirty="0">
                  <a:solidFill>
                    <a:schemeClr val="tx1"/>
                  </a:solidFill>
                  <a:effectLst/>
                </a:rPr>
                <a:t>These are other options that you as customers may want Water Resources North to include in its plans.</a:t>
              </a:r>
              <a:endParaRPr lang="en-GB"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5" name="Group 34">
            <a:extLst>
              <a:ext uri="{FF2B5EF4-FFF2-40B4-BE49-F238E27FC236}">
                <a16:creationId xmlns:a16="http://schemas.microsoft.com/office/drawing/2014/main" id="{96ED4457-FC03-4334-991E-A04EAA4F0387}"/>
              </a:ext>
            </a:extLst>
          </p:cNvPr>
          <p:cNvGrpSpPr/>
          <p:nvPr/>
        </p:nvGrpSpPr>
        <p:grpSpPr>
          <a:xfrm>
            <a:off x="177209" y="4679380"/>
            <a:ext cx="11837581" cy="493357"/>
            <a:chOff x="177209" y="5404946"/>
            <a:chExt cx="11837581" cy="493357"/>
          </a:xfrm>
          <a:solidFill>
            <a:srgbClr val="DBECD0"/>
          </a:solidFill>
        </p:grpSpPr>
        <p:sp>
          <p:nvSpPr>
            <p:cNvPr id="24" name="Rectangle 23">
              <a:extLst>
                <a:ext uri="{FF2B5EF4-FFF2-40B4-BE49-F238E27FC236}">
                  <a16:creationId xmlns:a16="http://schemas.microsoft.com/office/drawing/2014/main" id="{4DC02864-65C6-4379-8196-BE59C4DEABF7}"/>
                </a:ext>
              </a:extLst>
            </p:cNvPr>
            <p:cNvSpPr/>
            <p:nvPr/>
          </p:nvSpPr>
          <p:spPr>
            <a:xfrm>
              <a:off x="177209" y="5404946"/>
              <a:ext cx="2991294"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dirty="0">
                  <a:solidFill>
                    <a:schemeClr val="tx1"/>
                  </a:solidFill>
                  <a:effectLst/>
                </a:rPr>
                <a:t>I: Stakeholder preferred option type</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6B4AD100-A3EF-4FAB-BAE9-B372C92B8852}"/>
                </a:ext>
              </a:extLst>
            </p:cNvPr>
            <p:cNvSpPr/>
            <p:nvPr/>
          </p:nvSpPr>
          <p:spPr>
            <a:xfrm>
              <a:off x="3168503" y="5408190"/>
              <a:ext cx="8846287"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auto" latinLnBrk="0" hangingPunct="1">
                <a:spcBef>
                  <a:spcPts val="0"/>
                </a:spcBef>
                <a:buClrTx/>
                <a:buSzTx/>
                <a:buFontTx/>
                <a:buNone/>
                <a:tabLst/>
                <a:defRPr/>
              </a:pPr>
              <a:r>
                <a:rPr lang="en-GB" sz="1300" kern="1200" dirty="0">
                  <a:solidFill>
                    <a:schemeClr val="tx1"/>
                  </a:solidFill>
                  <a:effectLst/>
                </a:rPr>
                <a:t>These are other options that other stakeholder groups (e.g. Farming, Power Generation, etc) may want Water Resources North  to include in its plan.</a:t>
              </a:r>
              <a:endParaRPr lang="en-GB"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37" name="Group 36">
            <a:extLst>
              <a:ext uri="{FF2B5EF4-FFF2-40B4-BE49-F238E27FC236}">
                <a16:creationId xmlns:a16="http://schemas.microsoft.com/office/drawing/2014/main" id="{14E619B1-58AD-4312-947E-EC99C62E5F28}"/>
              </a:ext>
            </a:extLst>
          </p:cNvPr>
          <p:cNvGrpSpPr/>
          <p:nvPr/>
        </p:nvGrpSpPr>
        <p:grpSpPr>
          <a:xfrm>
            <a:off x="177209" y="5194662"/>
            <a:ext cx="11837581" cy="493357"/>
            <a:chOff x="177209" y="5404946"/>
            <a:chExt cx="11837581" cy="493357"/>
          </a:xfrm>
          <a:solidFill>
            <a:srgbClr val="F4F9F1"/>
          </a:solidFill>
        </p:grpSpPr>
        <p:sp>
          <p:nvSpPr>
            <p:cNvPr id="38" name="Rectangle 37">
              <a:extLst>
                <a:ext uri="{FF2B5EF4-FFF2-40B4-BE49-F238E27FC236}">
                  <a16:creationId xmlns:a16="http://schemas.microsoft.com/office/drawing/2014/main" id="{CFBE7B50-EBFB-4CD5-8BAF-08962FAE9F3E}"/>
                </a:ext>
              </a:extLst>
            </p:cNvPr>
            <p:cNvSpPr/>
            <p:nvPr/>
          </p:nvSpPr>
          <p:spPr>
            <a:xfrm>
              <a:off x="177209" y="5404946"/>
              <a:ext cx="2991294"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dirty="0">
                  <a:solidFill>
                    <a:schemeClr val="tx1"/>
                  </a:solidFill>
                  <a:effectLst/>
                </a:rPr>
                <a:t>J: Human and social wellbeing</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9" name="Rectangle 38">
              <a:extLst>
                <a:ext uri="{FF2B5EF4-FFF2-40B4-BE49-F238E27FC236}">
                  <a16:creationId xmlns:a16="http://schemas.microsoft.com/office/drawing/2014/main" id="{29459884-4F73-4BEF-BB32-CFE8D6311179}"/>
                </a:ext>
              </a:extLst>
            </p:cNvPr>
            <p:cNvSpPr/>
            <p:nvPr/>
          </p:nvSpPr>
          <p:spPr>
            <a:xfrm>
              <a:off x="3168503" y="5408190"/>
              <a:ext cx="8846287"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l" defTabSz="914400" rtl="0" eaLnBrk="1" fontAlgn="auto" latinLnBrk="0" hangingPunct="1">
                <a:spcBef>
                  <a:spcPts val="0"/>
                </a:spcBef>
                <a:buClrTx/>
                <a:buSzTx/>
                <a:buFontTx/>
                <a:buNone/>
                <a:tabLst/>
                <a:defRPr/>
              </a:pPr>
              <a:r>
                <a:rPr lang="en-GB" sz="1300" kern="1200" dirty="0">
                  <a:solidFill>
                    <a:schemeClr val="tx1"/>
                  </a:solidFill>
                  <a:effectLst/>
                </a:rPr>
                <a:t>These are projects or approaches that enhance the wider human or social wellbeing e.g. a new reservoir may create recreation opportunities or greater amenity value.</a:t>
              </a:r>
              <a:endParaRPr lang="en-GB"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40" name="Group 39">
            <a:extLst>
              <a:ext uri="{FF2B5EF4-FFF2-40B4-BE49-F238E27FC236}">
                <a16:creationId xmlns:a16="http://schemas.microsoft.com/office/drawing/2014/main" id="{2392CE82-1E56-40FA-8C2D-7FC54D02F08A}"/>
              </a:ext>
            </a:extLst>
          </p:cNvPr>
          <p:cNvGrpSpPr/>
          <p:nvPr/>
        </p:nvGrpSpPr>
        <p:grpSpPr>
          <a:xfrm>
            <a:off x="177209" y="5731210"/>
            <a:ext cx="11837581" cy="493357"/>
            <a:chOff x="177209" y="5404946"/>
            <a:chExt cx="11837581" cy="493357"/>
          </a:xfrm>
        </p:grpSpPr>
        <p:sp>
          <p:nvSpPr>
            <p:cNvPr id="41" name="Rectangle 40">
              <a:extLst>
                <a:ext uri="{FF2B5EF4-FFF2-40B4-BE49-F238E27FC236}">
                  <a16:creationId xmlns:a16="http://schemas.microsoft.com/office/drawing/2014/main" id="{494457F0-CE08-4963-B4D0-79113E185DBD}"/>
                </a:ext>
              </a:extLst>
            </p:cNvPr>
            <p:cNvSpPr/>
            <p:nvPr/>
          </p:nvSpPr>
          <p:spPr>
            <a:xfrm>
              <a:off x="177209" y="5404946"/>
              <a:ext cx="2991294" cy="490113"/>
            </a:xfrm>
            <a:prstGeom prst="rect">
              <a:avLst/>
            </a:prstGeom>
            <a:solidFill>
              <a:srgbClr val="DBECD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dirty="0">
                  <a:solidFill>
                    <a:schemeClr val="tx1"/>
                  </a:solidFill>
                  <a:effectLst/>
                </a:rPr>
                <a:t>K: Financial Cost </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2" name="Rectangle 41">
              <a:extLst>
                <a:ext uri="{FF2B5EF4-FFF2-40B4-BE49-F238E27FC236}">
                  <a16:creationId xmlns:a16="http://schemas.microsoft.com/office/drawing/2014/main" id="{1B78AAEA-2F0F-4E51-A479-4102CEE40EDC}"/>
                </a:ext>
              </a:extLst>
            </p:cNvPr>
            <p:cNvSpPr/>
            <p:nvPr/>
          </p:nvSpPr>
          <p:spPr>
            <a:xfrm>
              <a:off x="3168503" y="5408190"/>
              <a:ext cx="8846287" cy="490113"/>
            </a:xfrm>
            <a:prstGeom prst="rect">
              <a:avLst/>
            </a:prstGeom>
            <a:solidFill>
              <a:srgbClr val="DBECD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300" kern="1200" dirty="0">
                  <a:solidFill>
                    <a:schemeClr val="tx1"/>
                  </a:solidFill>
                  <a:effectLst/>
                </a:rPr>
                <a:t>This is the financial cost of your water bill. Some customers may not want to pay any more than they currently pay, but some people may be willing to e.g. keeping your bill stable may be your biggest priority over and above any other metrics. </a:t>
              </a:r>
              <a:endParaRPr lang="en-GB"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43" name="Group 42">
            <a:extLst>
              <a:ext uri="{FF2B5EF4-FFF2-40B4-BE49-F238E27FC236}">
                <a16:creationId xmlns:a16="http://schemas.microsoft.com/office/drawing/2014/main" id="{473CBB1B-443A-4E35-8F2E-EE26B08FF579}"/>
              </a:ext>
            </a:extLst>
          </p:cNvPr>
          <p:cNvGrpSpPr/>
          <p:nvPr/>
        </p:nvGrpSpPr>
        <p:grpSpPr>
          <a:xfrm>
            <a:off x="177209" y="6255195"/>
            <a:ext cx="11837581" cy="567788"/>
            <a:chOff x="177209" y="5404946"/>
            <a:chExt cx="11837581" cy="493357"/>
          </a:xfrm>
          <a:solidFill>
            <a:srgbClr val="F4F9F1"/>
          </a:solidFill>
        </p:grpSpPr>
        <p:sp>
          <p:nvSpPr>
            <p:cNvPr id="44" name="Rectangle 43">
              <a:extLst>
                <a:ext uri="{FF2B5EF4-FFF2-40B4-BE49-F238E27FC236}">
                  <a16:creationId xmlns:a16="http://schemas.microsoft.com/office/drawing/2014/main" id="{8BCFDED1-394E-47FA-9667-F8D8DA073A18}"/>
                </a:ext>
              </a:extLst>
            </p:cNvPr>
            <p:cNvSpPr/>
            <p:nvPr/>
          </p:nvSpPr>
          <p:spPr>
            <a:xfrm>
              <a:off x="177209" y="5404946"/>
              <a:ext cx="2991294"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l"/>
              <a:r>
                <a:rPr lang="en-GB" sz="1300" b="1" kern="1200">
                  <a:solidFill>
                    <a:schemeClr val="tx1"/>
                  </a:solidFill>
                  <a:effectLst/>
                </a:rPr>
                <a:t>L: Option </a:t>
              </a:r>
              <a:r>
                <a:rPr lang="en-GB" sz="1300" b="1" kern="1200" dirty="0">
                  <a:solidFill>
                    <a:schemeClr val="tx1"/>
                  </a:solidFill>
                  <a:effectLst/>
                </a:rPr>
                <a:t>Deliverability</a:t>
              </a:r>
              <a:endParaRPr lang="en-GB" sz="13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5" name="Rectangle 44">
              <a:extLst>
                <a:ext uri="{FF2B5EF4-FFF2-40B4-BE49-F238E27FC236}">
                  <a16:creationId xmlns:a16="http://schemas.microsoft.com/office/drawing/2014/main" id="{4E096557-2703-4848-A62D-B9CD4ACFB4A8}"/>
                </a:ext>
              </a:extLst>
            </p:cNvPr>
            <p:cNvSpPr/>
            <p:nvPr/>
          </p:nvSpPr>
          <p:spPr>
            <a:xfrm>
              <a:off x="3168503" y="5408190"/>
              <a:ext cx="8846287" cy="490113"/>
            </a:xfrm>
            <a:prstGeom prst="rect">
              <a:avLst/>
            </a:prstGeom>
            <a:grp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1300" kern="1200" dirty="0">
                  <a:solidFill>
                    <a:schemeClr val="tx1"/>
                  </a:solidFill>
                  <a:effectLst/>
                </a:rPr>
                <a:t>Innovation costs money and it is possible it can be unfruitful. However, innovation to secure new water supplies in future could pay off substantially, especially considering climate change and population growth. Innovation is taking a risk to spend money on options that may or may not pay off.</a:t>
              </a:r>
              <a:endParaRPr lang="en-GB" sz="13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427560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ec2934e-84d2-480f-b12a-f02a1795ba8e" xsi:nil="true"/>
    <lcf76f155ced4ddcb4097134ff3c332f xmlns="a5eebde4-f3ec-4afe-9fd4-0e6a161c30a1">
      <Terms xmlns="http://schemas.microsoft.com/office/infopath/2007/PartnerControls"/>
    </lcf76f155ced4ddcb4097134ff3c332f>
    <SharedWithUsers xmlns="aec2934e-84d2-480f-b12a-f02a1795ba8e">
      <UserInfo>
        <DisplayName/>
        <AccountId xsi:nil="true"/>
        <AccountType/>
      </UserInfo>
    </SharedWithUsers>
    <MediaLengthInSeconds xmlns="a5eebde4-f3ec-4afe-9fd4-0e6a161c30a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9E7334913E574FB2BD7B5E1760FF07" ma:contentTypeVersion="14" ma:contentTypeDescription="Create a new document." ma:contentTypeScope="" ma:versionID="25fbe7a5f510624cb40448f5b8b4011b">
  <xsd:schema xmlns:xsd="http://www.w3.org/2001/XMLSchema" xmlns:xs="http://www.w3.org/2001/XMLSchema" xmlns:p="http://schemas.microsoft.com/office/2006/metadata/properties" xmlns:ns2="aec2934e-84d2-480f-b12a-f02a1795ba8e" xmlns:ns3="a5eebde4-f3ec-4afe-9fd4-0e6a161c30a1" targetNamespace="http://schemas.microsoft.com/office/2006/metadata/properties" ma:root="true" ma:fieldsID="5c9af4bb2ee27957cf747eece48b0377" ns2:_="" ns3:_="">
    <xsd:import namespace="aec2934e-84d2-480f-b12a-f02a1795ba8e"/>
    <xsd:import namespace="a5eebde4-f3ec-4afe-9fd4-0e6a161c30a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2934e-84d2-480f-b12a-f02a1795ba8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c60a85b-6d2a-4a39-8c39-bf0764a9fc85}" ma:internalName="TaxCatchAll" ma:showField="CatchAllData" ma:web="aec2934e-84d2-480f-b12a-f02a1795ba8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5eebde4-f3ec-4afe-9fd4-0e6a161c30a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ef278e36-c164-4658-892f-8adefa22e7b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0BF0EA-729E-41DA-AA4A-4A81BB15100F}">
  <ds:schemaRefs>
    <ds:schemaRef ds:uri="http://schemas.microsoft.com/office/2006/metadata/properties"/>
    <ds:schemaRef ds:uri="http://schemas.microsoft.com/office/infopath/2007/PartnerControls"/>
    <ds:schemaRef ds:uri="9c22e697-42c9-483e-9a53-6471baba416f"/>
    <ds:schemaRef ds:uri="6495a5a2-edc7-4235-bf7f-7f8899b8c305"/>
  </ds:schemaRefs>
</ds:datastoreItem>
</file>

<file path=customXml/itemProps2.xml><?xml version="1.0" encoding="utf-8"?>
<ds:datastoreItem xmlns:ds="http://schemas.openxmlformats.org/officeDocument/2006/customXml" ds:itemID="{B60AEE6F-69AF-4E0D-8843-64B949E9341D}">
  <ds:schemaRefs>
    <ds:schemaRef ds:uri="http://schemas.microsoft.com/sharepoint/v3/contenttype/forms"/>
  </ds:schemaRefs>
</ds:datastoreItem>
</file>

<file path=customXml/itemProps3.xml><?xml version="1.0" encoding="utf-8"?>
<ds:datastoreItem xmlns:ds="http://schemas.openxmlformats.org/officeDocument/2006/customXml" ds:itemID="{442EDAFD-017D-4A38-AFB5-2A7E582920BB}"/>
</file>

<file path=docProps/app.xml><?xml version="1.0" encoding="utf-8"?>
<Properties xmlns="http://schemas.openxmlformats.org/officeDocument/2006/extended-properties" xmlns:vt="http://schemas.openxmlformats.org/officeDocument/2006/docPropsVTypes">
  <TotalTime>110</TotalTime>
  <Words>758</Words>
  <Application>Microsoft Office PowerPoint</Application>
  <PresentationFormat>Widescreen</PresentationFormat>
  <Paragraphs>48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1_Office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Harvey</dc:creator>
  <cp:lastModifiedBy>Lisa Ollerenshaw</cp:lastModifiedBy>
  <cp:revision>29</cp:revision>
  <cp:lastPrinted>2021-06-08T10:16:34Z</cp:lastPrinted>
  <dcterms:created xsi:type="dcterms:W3CDTF">2021-06-03T12:36:54Z</dcterms:created>
  <dcterms:modified xsi:type="dcterms:W3CDTF">2023-02-22T10:23:06Z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0x010100669E7334913E574FB2BD7B5E1760FF07</vt:lpwstr>
  </property>
  <property fmtid="{D5CDD505-2E9C-101B-9397-08002B2CF9AE}" pid="3" name="MSIP_Label_d04dfc70-0289-4bbf-a1df-2e48919102f8_Enabled">
    <vt:lpwstr>true</vt:lpwstr>
  </property>
  <property fmtid="{D5CDD505-2E9C-101B-9397-08002B2CF9AE}" pid="4" name="MSIP_Label_d04dfc70-0289-4bbf-a1df-2e48919102f8_SetDate">
    <vt:lpwstr>2023-02-22T10:23:06Z</vt:lpwstr>
  </property>
  <property fmtid="{D5CDD505-2E9C-101B-9397-08002B2CF9AE}" pid="5" name="MSIP_Label_d04dfc70-0289-4bbf-a1df-2e48919102f8_Method">
    <vt:lpwstr>Standard</vt:lpwstr>
  </property>
  <property fmtid="{D5CDD505-2E9C-101B-9397-08002B2CF9AE}" pid="6" name="MSIP_Label_d04dfc70-0289-4bbf-a1df-2e48919102f8_Name">
    <vt:lpwstr>Private2</vt:lpwstr>
  </property>
  <property fmtid="{D5CDD505-2E9C-101B-9397-08002B2CF9AE}" pid="7" name="MSIP_Label_d04dfc70-0289-4bbf-a1df-2e48919102f8_SiteId">
    <vt:lpwstr>92ebd22d-0a9c-4516-a68f-ba966853a8f3</vt:lpwstr>
  </property>
  <property fmtid="{D5CDD505-2E9C-101B-9397-08002B2CF9AE}" pid="8" name="MSIP_Label_d04dfc70-0289-4bbf-a1df-2e48919102f8_ActionId">
    <vt:lpwstr>92b3ecac-3b41-4461-9941-ae7c23d3ee0e</vt:lpwstr>
  </property>
  <property fmtid="{D5CDD505-2E9C-101B-9397-08002B2CF9AE}" pid="9" name="MSIP_Label_d04dfc70-0289-4bbf-a1df-2e48919102f8_ContentBits">
    <vt:lpwstr>0</vt:lpwstr>
  </property>
  <property fmtid="{D5CDD505-2E9C-101B-9397-08002B2CF9AE}" pid="10" name="MediaServiceImageTags">
    <vt:lpwstr/>
  </property>
  <property fmtid="{D5CDD505-2E9C-101B-9397-08002B2CF9AE}" pid="11" name="Order">
    <vt:r8>3411300</vt:r8>
  </property>
  <property fmtid="{D5CDD505-2E9C-101B-9397-08002B2CF9AE}" pid="12" name="xd_Signature">
    <vt:bool>false</vt:bool>
  </property>
  <property fmtid="{D5CDD505-2E9C-101B-9397-08002B2CF9AE}" pid="13" name="xd_ProgID">
    <vt:lpwstr/>
  </property>
  <property fmtid="{D5CDD505-2E9C-101B-9397-08002B2CF9AE}" pid="14" name="_SourceUrl">
    <vt:lpwstr/>
  </property>
  <property fmtid="{D5CDD505-2E9C-101B-9397-08002B2CF9AE}" pid="15" name="_SharedFileIndex">
    <vt:lpwstr/>
  </property>
  <property fmtid="{D5CDD505-2E9C-101B-9397-08002B2CF9AE}" pid="16" name="ComplianceAssetId">
    <vt:lpwstr/>
  </property>
  <property fmtid="{D5CDD505-2E9C-101B-9397-08002B2CF9AE}" pid="17" name="TemplateUrl">
    <vt:lpwstr/>
  </property>
  <property fmtid="{D5CDD505-2E9C-101B-9397-08002B2CF9AE}" pid="18" name="_ExtendedDescription">
    <vt:lpwstr/>
  </property>
  <property fmtid="{D5CDD505-2E9C-101B-9397-08002B2CF9AE}" pid="19" name="TriggerFlowInfo">
    <vt:lpwstr/>
  </property>
</Properties>
</file>