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8" r:id="rId6"/>
    <p:sldId id="277"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na Hildreth" initials="DH" lastIdx="22" clrIdx="0">
    <p:extLst>
      <p:ext uri="{19B8F6BF-5375-455C-9EA6-DF929625EA0E}">
        <p15:presenceInfo xmlns:p15="http://schemas.microsoft.com/office/powerpoint/2012/main" userId="S::hildretd@yw.co.uk::b808cbb9-75da-4ac8-b983-fc8cf7f174bf" providerId="AD"/>
      </p:ext>
    </p:extLst>
  </p:cmAuthor>
  <p:cmAuthor id="2" name="Lucille Hutty" initials="LH" lastIdx="2" clrIdx="1">
    <p:extLst>
      <p:ext uri="{19B8F6BF-5375-455C-9EA6-DF929625EA0E}">
        <p15:presenceInfo xmlns:p15="http://schemas.microsoft.com/office/powerpoint/2012/main" userId="S::PALTRIGL@yw.co.uk::b717c3fb-9be8-42e1-9cff-9359bf957af7" providerId="AD"/>
      </p:ext>
    </p:extLst>
  </p:cmAuthor>
  <p:cmAuthor id="3" name="Nick How" initials="NH" lastIdx="5" clrIdx="2">
    <p:extLst>
      <p:ext uri="{19B8F6BF-5375-455C-9EA6-DF929625EA0E}">
        <p15:presenceInfo xmlns:p15="http://schemas.microsoft.com/office/powerpoint/2012/main" userId="S::Nick.How@qaresearch.co.uk::d286b844-346a-411e-bc5a-4ab7201110bf" providerId="AD"/>
      </p:ext>
    </p:extLst>
  </p:cmAuthor>
  <p:cmAuthor id="4" name="Paul Chapman" initials="PC" lastIdx="3" clrIdx="3">
    <p:extLst>
      <p:ext uri="{19B8F6BF-5375-455C-9EA6-DF929625EA0E}">
        <p15:presenceInfo xmlns:p15="http://schemas.microsoft.com/office/powerpoint/2012/main" userId="S::chapmanp@yw.co.uk::962019f1-d54e-4eed-89e3-dc0f47750d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E1542B-BBE6-B1C1-87A3-887DA33145B4}" v="9" dt="2023-09-18T08:35:02.6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DE4CE-5662-416C-B5E5-0F3D3F705A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98C3C72-C106-4352-A21A-0699D7E2E8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5A9A28C-3412-4B40-9A8F-D0257B327F6C}"/>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5" name="Footer Placeholder 4">
            <a:extLst>
              <a:ext uri="{FF2B5EF4-FFF2-40B4-BE49-F238E27FC236}">
                <a16:creationId xmlns:a16="http://schemas.microsoft.com/office/drawing/2014/main" id="{F301387D-9AFE-4ED2-96E6-40EEE9F654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889F181-5D50-46CA-A24B-C3C4E36E4F7B}"/>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1206017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B58A4-56C1-426C-9E9F-70F00EBB60F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D9D3682-0F47-4F09-9685-C893E418E0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EF3920-5607-4B8D-8E45-6343A0E364F7}"/>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5" name="Footer Placeholder 4">
            <a:extLst>
              <a:ext uri="{FF2B5EF4-FFF2-40B4-BE49-F238E27FC236}">
                <a16:creationId xmlns:a16="http://schemas.microsoft.com/office/drawing/2014/main" id="{63779ADC-E677-46B1-94C6-4B44C86C0C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3ACC1B-4C43-4A3F-95EE-68C1E6134C71}"/>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3555292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22E6EC7-26E3-4F79-82DF-F17E9149C62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C98FDA-9D47-4D4C-9F25-1EF470A4FB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DDCBCD4-EE01-4AA3-8C3B-0DAA70814063}"/>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5" name="Footer Placeholder 4">
            <a:extLst>
              <a:ext uri="{FF2B5EF4-FFF2-40B4-BE49-F238E27FC236}">
                <a16:creationId xmlns:a16="http://schemas.microsoft.com/office/drawing/2014/main" id="{48492B6C-BC89-4E0E-9BBA-7E87D7A85F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4B9AD9-E550-4B28-B185-7C566330E91E}"/>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402427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20334-F4C2-48B1-A5C4-930A361767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21BF1A0-AEDF-4BC8-AFE9-2DB564406A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37A370-A6F5-4D0B-8FB7-2BDC698B11E5}"/>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5" name="Footer Placeholder 4">
            <a:extLst>
              <a:ext uri="{FF2B5EF4-FFF2-40B4-BE49-F238E27FC236}">
                <a16:creationId xmlns:a16="http://schemas.microsoft.com/office/drawing/2014/main" id="{0919A552-090A-45C3-951C-3291F108CF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B1BE20-CFA6-4126-9783-59192C7DD33A}"/>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2113205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5D0C0-1967-4081-8789-842C0A1247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0E5C634-9D35-4EBE-A293-19DA11EF51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97FF3E-1377-46B6-926F-12AA2435192A}"/>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5" name="Footer Placeholder 4">
            <a:extLst>
              <a:ext uri="{FF2B5EF4-FFF2-40B4-BE49-F238E27FC236}">
                <a16:creationId xmlns:a16="http://schemas.microsoft.com/office/drawing/2014/main" id="{4B92891C-DC0A-4D90-918E-BE1C206ABF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E49EC4-946B-4AE2-881F-80CEA56D6599}"/>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3087815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B8F0A-9D11-44ED-9341-6DD55AF8E1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AEF8E5C-7A09-4B1F-892B-E3026934F6C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660FCD5-3C83-4FC7-9AAA-B13839D1E1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81AEFF5-C681-41E1-A78E-52666C5B9B80}"/>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6" name="Footer Placeholder 5">
            <a:extLst>
              <a:ext uri="{FF2B5EF4-FFF2-40B4-BE49-F238E27FC236}">
                <a16:creationId xmlns:a16="http://schemas.microsoft.com/office/drawing/2014/main" id="{614E32AF-6013-4FEB-AA07-22CAA31AAF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E3E1DC-BB85-4C0A-81C8-81496F99075F}"/>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77297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2C80F-4FE9-44F2-A976-2E79C481230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E8AD96-F39F-49AC-A83A-F38C97B407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712E43-1666-427D-98EB-61F0FC13EA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1F671DC-971A-42B3-8BD7-4F3FBEAAF2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C4EA07-A689-4D82-8EEC-91075CF260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8284F6A-2C1E-4EC6-9F89-BE7752AA00C5}"/>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8" name="Footer Placeholder 7">
            <a:extLst>
              <a:ext uri="{FF2B5EF4-FFF2-40B4-BE49-F238E27FC236}">
                <a16:creationId xmlns:a16="http://schemas.microsoft.com/office/drawing/2014/main" id="{1CB38DDA-F9BF-46CF-8A16-A039286545A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2448CAB-FE9D-47AB-9608-6674F128AF30}"/>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420067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66C9B-41D1-464B-B91A-2A62CAE2372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61A161-AAB8-4A28-BFCA-BE4CACBE8A5C}"/>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4" name="Footer Placeholder 3">
            <a:extLst>
              <a:ext uri="{FF2B5EF4-FFF2-40B4-BE49-F238E27FC236}">
                <a16:creationId xmlns:a16="http://schemas.microsoft.com/office/drawing/2014/main" id="{DB800685-9C39-4643-B2D9-4C5BD664616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40C10A2-A966-4588-8BB3-71E3666E0E62}"/>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1939279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A21759-C436-49C7-8024-6BD201BF3B02}"/>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3" name="Footer Placeholder 2">
            <a:extLst>
              <a:ext uri="{FF2B5EF4-FFF2-40B4-BE49-F238E27FC236}">
                <a16:creationId xmlns:a16="http://schemas.microsoft.com/office/drawing/2014/main" id="{CC433BF1-8678-4F8C-BC83-028846460E3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1F75E6-45AC-418A-92B8-71C9AF1471A0}"/>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695849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38E85-0C33-4F4A-9C61-6A4373AA44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9097-7050-4635-B977-A20F3E06FB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3FB8CB1-573B-48F6-8CBB-5B77129372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CF43B9-7CE3-4F8F-8F7F-D79AB3573664}"/>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6" name="Footer Placeholder 5">
            <a:extLst>
              <a:ext uri="{FF2B5EF4-FFF2-40B4-BE49-F238E27FC236}">
                <a16:creationId xmlns:a16="http://schemas.microsoft.com/office/drawing/2014/main" id="{16487943-1FE1-4E09-B2F6-2397CC7539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B74800-4927-4BB6-A367-46F040397450}"/>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1981384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3397A-A8DB-45C4-A232-3B050673F5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E701494-BF76-4BA0-9022-27AFFEA024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B9285C-21F1-4333-BE1F-46C3112231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76981F-2FE9-4E9F-9062-688F4B0508D3}"/>
              </a:ext>
            </a:extLst>
          </p:cNvPr>
          <p:cNvSpPr>
            <a:spLocks noGrp="1"/>
          </p:cNvSpPr>
          <p:nvPr>
            <p:ph type="dt" sz="half" idx="10"/>
          </p:nvPr>
        </p:nvSpPr>
        <p:spPr/>
        <p:txBody>
          <a:bodyPr/>
          <a:lstStyle/>
          <a:p>
            <a:fld id="{6D550480-9AB2-446D-AAC6-99970A4E0E82}" type="datetimeFigureOut">
              <a:rPr lang="en-GB" smtClean="0"/>
              <a:t>26/09/2023</a:t>
            </a:fld>
            <a:endParaRPr lang="en-GB"/>
          </a:p>
        </p:txBody>
      </p:sp>
      <p:sp>
        <p:nvSpPr>
          <p:cNvPr id="6" name="Footer Placeholder 5">
            <a:extLst>
              <a:ext uri="{FF2B5EF4-FFF2-40B4-BE49-F238E27FC236}">
                <a16:creationId xmlns:a16="http://schemas.microsoft.com/office/drawing/2014/main" id="{2BECD44C-F2DB-41E8-8D52-C974C41D74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37977A-A292-438D-AE30-0C410B23367E}"/>
              </a:ext>
            </a:extLst>
          </p:cNvPr>
          <p:cNvSpPr>
            <a:spLocks noGrp="1"/>
          </p:cNvSpPr>
          <p:nvPr>
            <p:ph type="sldNum" sz="quarter" idx="12"/>
          </p:nvPr>
        </p:nvSpPr>
        <p:spPr/>
        <p:txBody>
          <a:bodyPr/>
          <a:lstStyle/>
          <a:p>
            <a:fld id="{719DB130-126D-46F4-A598-A6FDF5ADF55E}" type="slidenum">
              <a:rPr lang="en-GB" smtClean="0"/>
              <a:t>‹#›</a:t>
            </a:fld>
            <a:endParaRPr lang="en-GB"/>
          </a:p>
        </p:txBody>
      </p:sp>
    </p:spTree>
    <p:extLst>
      <p:ext uri="{BB962C8B-B14F-4D97-AF65-F5344CB8AC3E}">
        <p14:creationId xmlns:p14="http://schemas.microsoft.com/office/powerpoint/2010/main" val="4220943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94F662-D923-4AF0-BAC4-84ACDABB4F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95C4F40-3132-48D6-AD0C-4C1038BAA0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144DA9-80E8-4C3E-9770-9E57771158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550480-9AB2-446D-AAC6-99970A4E0E82}" type="datetimeFigureOut">
              <a:rPr lang="en-GB" smtClean="0"/>
              <a:t>26/09/2023</a:t>
            </a:fld>
            <a:endParaRPr lang="en-GB"/>
          </a:p>
        </p:txBody>
      </p:sp>
      <p:sp>
        <p:nvSpPr>
          <p:cNvPr id="5" name="Footer Placeholder 4">
            <a:extLst>
              <a:ext uri="{FF2B5EF4-FFF2-40B4-BE49-F238E27FC236}">
                <a16:creationId xmlns:a16="http://schemas.microsoft.com/office/drawing/2014/main" id="{7B4FCA73-E9D1-41D6-8C48-3C79DE722E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C3CA5B5-82BB-462F-A348-0E21C13171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9DB130-126D-46F4-A598-A6FDF5ADF55E}" type="slidenum">
              <a:rPr lang="en-GB" smtClean="0"/>
              <a:t>‹#›</a:t>
            </a:fld>
            <a:endParaRPr lang="en-GB"/>
          </a:p>
        </p:txBody>
      </p:sp>
    </p:spTree>
    <p:extLst>
      <p:ext uri="{BB962C8B-B14F-4D97-AF65-F5344CB8AC3E}">
        <p14:creationId xmlns:p14="http://schemas.microsoft.com/office/powerpoint/2010/main" val="3407358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055341"/>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A – version 1</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Drinking Water Quality</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The number of times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o</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ur customers contact us each year because of issues with the look, taste or smell of their water.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The number of contacts per 10,000 people in 2021/22 was 10.9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for example, in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additional flushing of water mains and renewing or relining cast iron mains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would help us reduce the amount of colour and smell in the water some of our customers receive.</a:t>
            </a:r>
          </a:p>
        </p:txBody>
      </p:sp>
    </p:spTree>
    <p:extLst>
      <p:ext uri="{BB962C8B-B14F-4D97-AF65-F5344CB8AC3E}">
        <p14:creationId xmlns:p14="http://schemas.microsoft.com/office/powerpoint/2010/main" val="3928269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055341"/>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D – version 1</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Per Capita Consumption  </a:t>
            </a: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This is the average amount of water each person uses in their household each day.</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In 2021/22 the average amount of water each person used in their home is 131.5 litres of water per day.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would allow us to do more targeted customer messaging on water use reduction and benefits of this. It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would also allow us to 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ncourage more customers to have a water meter fitted. We could also fit more meters when properties exchange hands. </a:t>
            </a:r>
          </a:p>
        </p:txBody>
      </p:sp>
    </p:spTree>
    <p:extLst>
      <p:ext uri="{BB962C8B-B14F-4D97-AF65-F5344CB8AC3E}">
        <p14:creationId xmlns:p14="http://schemas.microsoft.com/office/powerpoint/2010/main" val="2284228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318811"/>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D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Water usage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Water costs money and energy to clean, process and deliver to customers properties.  It should be used wisely and not wasted</a:t>
            </a:r>
            <a:r>
              <a:rPr lang="en-GB" sz="1600" dirty="0">
                <a:solidFill>
                  <a:srgbClr val="002060"/>
                </a:solidFill>
                <a:latin typeface="Segoe UI" panose="020B0502040204020203" pitchFamily="34" charset="0"/>
                <a:cs typeface="Segoe UI" panose="020B0502040204020203" pitchFamily="34" charset="0"/>
              </a:rPr>
              <a:t>.</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Every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person in Yorkshire uses an average of 131.5 litres of water per day for drinking, cooking, washing, cleaning, flushing the loo, watering plants etc.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would allow us to do more communications on how customers can save water, provide more water saving advice and devices,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ncourage more customers to switch to having a water meter so they can better monitor their water usage.</a:t>
            </a:r>
          </a:p>
        </p:txBody>
      </p:sp>
    </p:spTree>
    <p:extLst>
      <p:ext uri="{BB962C8B-B14F-4D97-AF65-F5344CB8AC3E}">
        <p14:creationId xmlns:p14="http://schemas.microsoft.com/office/powerpoint/2010/main" val="603035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7291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D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D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2627730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5822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E – version 1</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Internal Sewer flooding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Sometimes our network can fail and sewage can flood the inside of homes or business.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The total number of internal sewer flooding incidents per 10,000 sewer connections in 2021/22 was 2.83</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would allow us to i</a:t>
            </a:r>
            <a:r>
              <a:rPr lang="en-GB" sz="1600" dirty="0">
                <a:solidFill>
                  <a:srgbClr val="002060"/>
                </a:solidFill>
                <a:latin typeface="Segoe UI" panose="020B0502040204020203" pitchFamily="34" charset="0"/>
                <a:cs typeface="Segoe UI" panose="020B0502040204020203" pitchFamily="34" charset="0"/>
              </a:rPr>
              <a:t>ncrease the proactive maintenance and replacement of ageing wastewater network assets; install monitoring devices and improve mapping of sewers; increase targeted customer messaging on avoiding disposal of items down drains and toilets; better respond to reports of sewer blockages and collapses; increase jetting of sewers; management and control of rainfall induced flows into the sewer network.</a:t>
            </a:r>
          </a:p>
        </p:txBody>
      </p:sp>
    </p:spTree>
    <p:extLst>
      <p:ext uri="{BB962C8B-B14F-4D97-AF65-F5344CB8AC3E}">
        <p14:creationId xmlns:p14="http://schemas.microsoft.com/office/powerpoint/2010/main" val="2811831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5822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E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strike="sng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An effective sewerage system </a:t>
            </a: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Sewage flooding inside properties </a:t>
            </a:r>
            <a:endParaRPr lang="en-GB" sz="1600" strike="sng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Flooding from the sewer can get inside homes and businesses, affecting living areas, giving off a foul smell, damaging floors, walls and furniture. </a:t>
            </a:r>
            <a:r>
              <a:rPr lang="en-US" sz="1600" dirty="0">
                <a:solidFill>
                  <a:srgbClr val="002060"/>
                </a:solidFill>
                <a:latin typeface="Segoe UI" panose="020B0502040204020203" pitchFamily="34" charset="0"/>
                <a:cs typeface="Segoe UI" panose="020B0502040204020203" pitchFamily="34" charset="0"/>
              </a:rPr>
              <a:t>This can be distressing for those affected and harmful to the home environment.</a:t>
            </a: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Around 1 in 3,534 of properties each year experience an internal flooding incident – defined as the escape of water from the sewerage system which enters a building.</a:t>
            </a: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Investing more in extra sewerage capacity (infrastructure), technology to identify and respond to issues more quickly and education (working with customers to reduce sewer blockages) will reduce the risk of sewage flooding. </a:t>
            </a:r>
            <a:endParaRPr lang="en-GB" sz="1600" dirty="0">
              <a:solidFill>
                <a:srgbClr val="00206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3518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7291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E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E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257166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84575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F – version 1</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External Sewer flooding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External sewer flooding happens when sewage escapes from Yorkshire Water pipes and spills on to the ground outside your property or a local area such as a public park giving off a foul smell, and which could cause damage.</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The total number of external sewer flooding incidents in 2021/22 was 4,578.</a:t>
            </a: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would allow us to i</a:t>
            </a:r>
            <a:r>
              <a:rPr lang="en-GB" sz="1600" dirty="0">
                <a:solidFill>
                  <a:srgbClr val="002060"/>
                </a:solidFill>
                <a:latin typeface="Segoe UI" panose="020B0502040204020203" pitchFamily="34" charset="0"/>
                <a:cs typeface="Segoe UI" panose="020B0502040204020203" pitchFamily="34" charset="0"/>
              </a:rPr>
              <a:t>ncrease the proactive maintenance and replacement of ageing wastewater network assets; install monitoring devices and improve mapping of sewers; increase targeted customer messaging on avoiding disposal of items down drains and toilets; better respond to reports of sewer blockages and collapses; increase jetting of sewers; management and control of rainfall induced flows into the sewer network.</a:t>
            </a:r>
          </a:p>
        </p:txBody>
      </p:sp>
    </p:spTree>
    <p:extLst>
      <p:ext uri="{BB962C8B-B14F-4D97-AF65-F5344CB8AC3E}">
        <p14:creationId xmlns:p14="http://schemas.microsoft.com/office/powerpoint/2010/main" val="778491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318811"/>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F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Sewage flooding </a:t>
            </a: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outside</a:t>
            </a: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properties </a:t>
            </a:r>
            <a:endParaRPr lang="en-GB" sz="1600" strike="sng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US" sz="1600" dirty="0">
                <a:solidFill>
                  <a:srgbClr val="002060"/>
                </a:solidFill>
                <a:latin typeface="Segoe UI" panose="020B0502040204020203" pitchFamily="34" charset="0"/>
                <a:cs typeface="Segoe UI" panose="020B0502040204020203" pitchFamily="34" charset="0"/>
              </a:rPr>
              <a:t>Some customers experience sewage escaping from the pipes onto the outside of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their property such as in their garden</a:t>
            </a:r>
            <a:r>
              <a:rPr lang="en-US"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This is </a:t>
            </a:r>
            <a:r>
              <a:rPr lang="en-US" sz="1600" dirty="0">
                <a:solidFill>
                  <a:srgbClr val="002060"/>
                </a:solidFill>
                <a:latin typeface="Segoe UI" panose="020B0502040204020203" pitchFamily="34" charset="0"/>
                <a:cs typeface="Segoe UI" panose="020B0502040204020203" pitchFamily="34" charset="0"/>
              </a:rPr>
              <a:t>caused by blocked or burst pipes, which can be distressing for them and harmful to the environment.  </a:t>
            </a: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Just over 1 </a:t>
            </a:r>
            <a:r>
              <a:rPr lang="en-GB" sz="1600" dirty="0">
                <a:solidFill>
                  <a:srgbClr val="002060"/>
                </a:solidFill>
                <a:effectLst/>
                <a:highlight>
                  <a:srgbClr val="FFFF00"/>
                </a:highlight>
                <a:latin typeface="Segoe UI" panose="020B0502040204020203" pitchFamily="34" charset="0"/>
                <a:ea typeface="Calibri" panose="020F0502020204030204" pitchFamily="34" charset="0"/>
                <a:cs typeface="Segoe UI" panose="020B0502040204020203" pitchFamily="34" charset="0"/>
              </a:rPr>
              <a:t>in 524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properties in the Yorkshire Water region experienced </a:t>
            </a:r>
            <a:r>
              <a:rPr lang="en-US" sz="1600" dirty="0">
                <a:solidFill>
                  <a:srgbClr val="002060"/>
                </a:solidFill>
                <a:latin typeface="Segoe UI" panose="020B0502040204020203" pitchFamily="34" charset="0"/>
                <a:cs typeface="Segoe UI" panose="020B0502040204020203" pitchFamily="34" charset="0"/>
              </a:rPr>
              <a:t>sewage escaping from the pipes onto the outside of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their property each year.</a:t>
            </a: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Investing more in infrastructure, technology and education will help reduce the chances of external sewage flooding happening.</a:t>
            </a:r>
            <a:endParaRPr lang="en-GB" sz="1600" dirty="0">
              <a:solidFill>
                <a:srgbClr val="00206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71797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7291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F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F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876140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84575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G – version 1</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Length of River Improved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The quality of some of the waste water we treat and put back in to the environment (as well as other factors outside of Yorkshire Water’s control) can have some negative effects on habitats for fish and wildlife, and can lead to algae (green slime) in the river water. Yorkshire Water continuously work to improve their impact on the 6000km rivers of Yorkshire. </a:t>
            </a: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effectLst/>
                <a:highlight>
                  <a:srgbClr val="FFFF00"/>
                </a:highlight>
                <a:latin typeface="Segoe UI" panose="020B0502040204020203" pitchFamily="34" charset="0"/>
                <a:ea typeface="Calibri" panose="020F0502020204030204" pitchFamily="34" charset="0"/>
                <a:cs typeface="Segoe UI" panose="020B0502040204020203" pitchFamily="34" charset="0"/>
              </a:rPr>
              <a:t>In 2021/22 </a:t>
            </a:r>
            <a:r>
              <a:rPr lang="en-GB" sz="1600" dirty="0">
                <a:solidFill>
                  <a:srgbClr val="002060"/>
                </a:solidFill>
                <a:highlight>
                  <a:srgbClr val="FFFF00"/>
                </a:highlight>
                <a:latin typeface="Segoe UI" panose="020B0502040204020203" pitchFamily="34" charset="0"/>
                <a:cs typeface="Segoe UI" panose="020B0502040204020203" pitchFamily="34" charset="0"/>
              </a:rPr>
              <a:t>the cumulative length of river water </a:t>
            </a:r>
            <a:r>
              <a:rPr lang="en-GB" sz="1600" dirty="0">
                <a:solidFill>
                  <a:srgbClr val="002060"/>
                </a:solidFill>
                <a:effectLst/>
                <a:highlight>
                  <a:srgbClr val="FFFF00"/>
                </a:highlight>
                <a:latin typeface="Segoe UI" panose="020B0502040204020203" pitchFamily="34" charset="0"/>
                <a:ea typeface="Calibri" panose="020F0502020204030204" pitchFamily="34" charset="0"/>
                <a:cs typeface="Segoe UI" panose="020B0502040204020203" pitchFamily="34" charset="0"/>
              </a:rPr>
              <a:t>that was </a:t>
            </a:r>
            <a:r>
              <a:rPr lang="en-GB" sz="1600" dirty="0">
                <a:solidFill>
                  <a:srgbClr val="002060"/>
                </a:solidFill>
                <a:highlight>
                  <a:srgbClr val="FFFF00"/>
                </a:highlight>
                <a:latin typeface="Segoe UI" panose="020B0502040204020203" pitchFamily="34" charset="0"/>
                <a:cs typeface="Segoe UI" panose="020B0502040204020203" pitchFamily="34" charset="0"/>
              </a:rPr>
              <a:t>improved as a consequence of improvement schemes was 50.08km, which met the target set for last year.  </a:t>
            </a: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a:t>
            </a:r>
            <a:r>
              <a:rPr lang="en-GB" sz="1600" dirty="0">
                <a:solidFill>
                  <a:srgbClr val="002060"/>
                </a:solidFill>
                <a:latin typeface="Segoe UI" panose="020B0502040204020203" pitchFamily="34" charset="0"/>
                <a:cs typeface="Segoe UI" panose="020B0502040204020203" pitchFamily="34" charset="0"/>
              </a:rPr>
              <a:t>stment would allow us to introduce more schemes which improve more kilometres of river water each year e.g. upgrading equipment at treatment works to treat waste water effluent to a higher standard e.g. with UV, biological phosphorous removal, or chemical treatment.   </a:t>
            </a:r>
          </a:p>
        </p:txBody>
      </p:sp>
    </p:spTree>
    <p:extLst>
      <p:ext uri="{BB962C8B-B14F-4D97-AF65-F5344CB8AC3E}">
        <p14:creationId xmlns:p14="http://schemas.microsoft.com/office/powerpoint/2010/main" val="2727309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5822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A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look, taste and smell of your tap water</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Every year some customers experience an unexpected change in the colour (normally light brown) and / or the taste or smell of their water supply (normally a chlorine smell).  The water is safe to drink and can be used for bathing and in washing machines and dishwashers.  The change usually lasts for around 24 hours and could happen at any time.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Each year around 1 in 1,000 households in the region contact Yorkshire Water about the look, taste or smell of their drinking water.</a:t>
            </a: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for example, in maintenance of the network or modernising the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mains pipes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would help reduce the number of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times customers experience these issues.</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2482335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5822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G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River water quality</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Chemicals and fertilisers from agriculture, pollution from industry and discharges from wastewater treatment works can all impact on the quality of river water in the region.</a:t>
            </a:r>
            <a:endParaRPr lang="en-GB" sz="1600" dirty="0">
              <a:solidFill>
                <a:srgbClr val="FF0000"/>
              </a:solidFill>
              <a:latin typeface="Segoe UI" panose="020B0502040204020203" pitchFamily="34" charset="0"/>
              <a:cs typeface="Segoe UI" panose="020B0502040204020203" pitchFamily="34" charset="0"/>
            </a:endParaRP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effectLst/>
                <a:highlight>
                  <a:srgbClr val="FFFF00"/>
                </a:highlight>
                <a:latin typeface="Segoe UI" panose="020B0502040204020203" pitchFamily="34" charset="0"/>
                <a:ea typeface="Calibri" panose="020F0502020204030204" pitchFamily="34" charset="0"/>
                <a:cs typeface="Segoe UI" panose="020B0502040204020203" pitchFamily="34" charset="0"/>
              </a:rPr>
              <a:t>The levels of damaging chemicals in some places are much higher than they should be.  Last year Yorkshire Water completed a number of schemes which improved 50.08km of the rivers in Yorkshire</a:t>
            </a:r>
            <a:r>
              <a:rPr lang="en-GB" sz="1600">
                <a:solidFill>
                  <a:srgbClr val="002060"/>
                </a:solidFill>
                <a:effectLst/>
                <a:highlight>
                  <a:srgbClr val="FFFF00"/>
                </a:highlight>
                <a:latin typeface="Segoe UI" panose="020B0502040204020203" pitchFamily="34" charset="0"/>
                <a:ea typeface="Calibri" panose="020F0502020204030204" pitchFamily="34" charset="0"/>
                <a:cs typeface="Segoe UI" panose="020B0502040204020203" pitchFamily="34" charset="0"/>
              </a:rPr>
              <a:t>, meeting the target set</a:t>
            </a:r>
            <a:r>
              <a:rPr lang="en-GB" sz="1600">
                <a:solidFill>
                  <a:srgbClr val="002060"/>
                </a:solidFill>
                <a:effectLst/>
                <a:latin typeface="Segoe UI" panose="020B0502040204020203" pitchFamily="34" charset="0"/>
                <a:ea typeface="Calibri" panose="020F0502020204030204" pitchFamily="34" charset="0"/>
                <a:cs typeface="Segoe UI" panose="020B0502040204020203" pitchFamily="34" charset="0"/>
              </a:rPr>
              <a:t>.</a:t>
            </a: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US"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Although some of this is out of Yorkshire Water’s control</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 g</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reater investment would result in more actions to improve the river water quality.  This would benefit nature and wildlife by reducing the levels </a:t>
            </a:r>
            <a:r>
              <a:rPr lang="en-US"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of damaging chemicals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in the water.</a:t>
            </a:r>
            <a:endParaRPr lang="en-GB" sz="1600" dirty="0">
              <a:solidFill>
                <a:srgbClr val="00206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821787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363117"/>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G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G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2071455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5822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H – version 1</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Bathing Water Quality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Most but not all b</a:t>
            </a:r>
            <a:r>
              <a:rPr lang="en-GB" sz="1600" dirty="0">
                <a:solidFill>
                  <a:srgbClr val="002060"/>
                </a:solidFill>
                <a:latin typeface="Segoe UI" panose="020B0502040204020203" pitchFamily="34" charset="0"/>
                <a:cs typeface="Segoe UI" panose="020B0502040204020203" pitchFamily="34" charset="0"/>
              </a:rPr>
              <a:t>athing waters meet or exceed the European Union Bathing Water Directive for water quality requirements. You could still swim in the sea, but there would be a small increase in the chance that you might get ill if you swallowed some water.</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The total number of bathing waters which meet or exceed standards is 16 out of 18.</a:t>
            </a: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a:t>
            </a:r>
            <a:r>
              <a:rPr lang="en-GB" sz="1600" dirty="0">
                <a:solidFill>
                  <a:srgbClr val="002060"/>
                </a:solidFill>
                <a:latin typeface="Segoe UI" panose="020B0502040204020203" pitchFamily="34" charset="0"/>
                <a:cs typeface="Segoe UI" panose="020B0502040204020203" pitchFamily="34" charset="0"/>
              </a:rPr>
              <a:t>stment would allow us to do more partnership working to ensure the run off from farms is of the highest standard. We can also further invest in our coastal treatment works to ensure they are run at optimal performance, treat effluent to an even higher standard and further reduce the risk of failures.  </a:t>
            </a:r>
          </a:p>
        </p:txBody>
      </p:sp>
    </p:spTree>
    <p:extLst>
      <p:ext uri="{BB962C8B-B14F-4D97-AF65-F5344CB8AC3E}">
        <p14:creationId xmlns:p14="http://schemas.microsoft.com/office/powerpoint/2010/main" val="3966968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318811"/>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H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Sea Water Quality at Yorkshire’s Beaches</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The sea water is not always rated as excellent, based on the tests regularly undertaken by the </a:t>
            </a:r>
            <a:r>
              <a:rPr lang="en-GB" sz="1600" dirty="0">
                <a:solidFill>
                  <a:srgbClr val="002060"/>
                </a:solidFill>
                <a:latin typeface="Segoe UI" panose="020B0502040204020203" pitchFamily="34" charset="0"/>
                <a:cs typeface="Segoe UI" panose="020B0502040204020203" pitchFamily="34" charset="0"/>
              </a:rPr>
              <a:t>Environment Agency at every beach along the Yorkshire Coast.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Out of the 18 beaches t</a:t>
            </a:r>
            <a:r>
              <a:rPr lang="en-GB" sz="1600" dirty="0">
                <a:solidFill>
                  <a:srgbClr val="002060"/>
                </a:solidFill>
                <a:latin typeface="Segoe UI" panose="020B0502040204020203" pitchFamily="34" charset="0"/>
                <a:cs typeface="Segoe UI" panose="020B0502040204020203" pitchFamily="34" charset="0"/>
              </a:rPr>
              <a:t>he quality of the sea water was rated by the Environment Agency as being excellent at 7 of them, good at 9 and the minimum status of sufficient at 2 – none were rated poor.</a:t>
            </a: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Further investment would help reduce pollution incidents from sewerage treatment plants, reduce the impacts caused by agriculture and industry, all of which would improve the quality of the sea water on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Y</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orkshire’s beaches.</a:t>
            </a:r>
            <a:endParaRPr lang="en-GB" sz="1600" dirty="0">
              <a:solidFill>
                <a:srgbClr val="00206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95973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363117"/>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H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H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2142694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845750"/>
          </a:xfrm>
          <a:prstGeom prst="rect">
            <a:avLst/>
          </a:prstGeom>
          <a:noFill/>
        </p:spPr>
        <p:txBody>
          <a:bodyPr wrap="square" lIns="91440" tIns="45720" rIns="91440" bIns="45720" anchor="t">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I – version 1</a:t>
            </a: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Pollution Inciden</a:t>
            </a: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ts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a:ea typeface="Calibri" panose="020F0502020204030204" pitchFamily="34" charset="0"/>
                <a:cs typeface="Segoe UI"/>
              </a:rPr>
              <a:t>The issue:</a:t>
            </a:r>
            <a:r>
              <a:rPr lang="en-GB" sz="1600" dirty="0">
                <a:solidFill>
                  <a:srgbClr val="002060"/>
                </a:solidFill>
                <a:effectLst/>
                <a:latin typeface="Segoe UI"/>
                <a:ea typeface="Calibri" panose="020F0502020204030204" pitchFamily="34" charset="0"/>
                <a:cs typeface="Segoe UI"/>
              </a:rPr>
              <a:t> </a:t>
            </a:r>
            <a:r>
              <a:rPr lang="en-GB" sz="1600">
                <a:solidFill>
                  <a:srgbClr val="002060"/>
                </a:solidFill>
                <a:latin typeface="Segoe UI"/>
                <a:cs typeface="Segoe UI"/>
              </a:rPr>
              <a:t>This is where Yorkshire Water’s sewerage system causes pollution when </a:t>
            </a:r>
            <a:r>
              <a:rPr lang="en-GB" sz="1600" dirty="0">
                <a:solidFill>
                  <a:srgbClr val="002060"/>
                </a:solidFill>
                <a:latin typeface="Segoe UI"/>
                <a:cs typeface="Segoe UI"/>
              </a:rPr>
              <a:t>unexpected sewage escapes into rivers and streams. This includes incidents where sewage enter watercourses, causing an environmental minor impact which can have minimal effects on water quality e.g. having a small loss of larvae or fish species such as stickleback. </a:t>
            </a: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T</a:t>
            </a:r>
            <a:r>
              <a:rPr lang="en-GB" sz="1600" dirty="0">
                <a:solidFill>
                  <a:srgbClr val="002060"/>
                </a:solidFill>
                <a:latin typeface="Segoe UI" panose="020B0502040204020203" pitchFamily="34" charset="0"/>
                <a:cs typeface="Segoe UI" panose="020B0502040204020203" pitchFamily="34" charset="0"/>
              </a:rPr>
              <a:t>he number of minor pollution incidents caused by our wastewater assets from January to December 2021 was 126. </a:t>
            </a: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a:t>
            </a:r>
            <a:r>
              <a:rPr lang="en-GB" sz="1600" dirty="0">
                <a:solidFill>
                  <a:srgbClr val="002060"/>
                </a:solidFill>
                <a:latin typeface="Segoe UI" panose="020B0502040204020203" pitchFamily="34" charset="0"/>
                <a:cs typeface="Segoe UI" panose="020B0502040204020203" pitchFamily="34" charset="0"/>
              </a:rPr>
              <a:t>stment would allow us to do more of the activity that prevents pollution from happening i.e. flushing sewers, recruiting more network protection colleagues, finding sewer defects and fixing them before they become a problem. </a:t>
            </a:r>
          </a:p>
        </p:txBody>
      </p:sp>
    </p:spTree>
    <p:extLst>
      <p:ext uri="{BB962C8B-B14F-4D97-AF65-F5344CB8AC3E}">
        <p14:creationId xmlns:p14="http://schemas.microsoft.com/office/powerpoint/2010/main" val="1510494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342581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I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Wastewater pollution</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The environment is affected by a small number of wastewater pollution incidents a year.</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Last year there were</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126 minor pollution incidents in the Yorkshire Water area. </a:t>
            </a: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Greater investment in areas such as more maintenance, repair and monitoring of sewers, along with educating customers about what to and not to put down the drain, will reduce the number of these incidents.</a:t>
            </a:r>
            <a:endParaRPr lang="en-GB" sz="1600" dirty="0">
              <a:solidFill>
                <a:srgbClr val="00206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93658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363117"/>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I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I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1954740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5822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J – version 1</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Low Pressure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When water pressure is low, it would take longer to fill a bath. Low pressure in customers properties is caused by a number of factors such as bursts or perhaps a new housing development being added to the network, we work hard on maintaining pressure for all our customers every day.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The total number of registered properties which, at the end of the year, have received, and are likely to continue to receive, a pressure or flow below the standard level is 4. This number would have fluctuated throughout  the year. </a:t>
            </a: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Maintaining and improving pressure reduces the risk of supply issues, more investment would allow us to do more work on our network helping to avoid low pressure but also future problems.  </a:t>
            </a:r>
          </a:p>
        </p:txBody>
      </p:sp>
    </p:spTree>
    <p:extLst>
      <p:ext uri="{BB962C8B-B14F-4D97-AF65-F5344CB8AC3E}">
        <p14:creationId xmlns:p14="http://schemas.microsoft.com/office/powerpoint/2010/main" val="1249770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5822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J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Low Water Pressure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Every year some households experience problems with the force and volume that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water comes out of their taps.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When water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pressure is low, it comes out of the tap as a trickle.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Last year Yorkshire Water helped around 50 customers resolve problems they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were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experiencing with </a:t>
            </a:r>
            <a:r>
              <a:rPr lang="en-GB" sz="1600" dirty="0">
                <a:solidFill>
                  <a:srgbClr val="002060"/>
                </a:solidFill>
                <a:latin typeface="Segoe UI" panose="020B0502040204020203" pitchFamily="34" charset="0"/>
                <a:cs typeface="Segoe UI" panose="020B0502040204020203" pitchFamily="34" charset="0"/>
              </a:rPr>
              <a:t>low water pressure, bringing the current number of customers who have received, and are likely to continue to receive below standard water pressure to 4. </a:t>
            </a:r>
          </a:p>
          <a:p>
            <a:pPr>
              <a:lnSpc>
                <a:spcPct val="107000"/>
              </a:lnSpc>
              <a:spcAft>
                <a:spcPts val="800"/>
              </a:spcAft>
            </a:pPr>
            <a:endParaRPr lang="en-GB" sz="1600" dirty="0">
              <a:solidFill>
                <a:srgbClr val="002060"/>
              </a:solidFill>
              <a:latin typeface="Segoe UI" panose="020B0502040204020203"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a:t>
            </a:r>
            <a:r>
              <a:rPr lang="en-GB" sz="1600" dirty="0">
                <a:solidFill>
                  <a:srgbClr val="002060"/>
                </a:solidFill>
                <a:latin typeface="Segoe UI" panose="020B0502040204020203" pitchFamily="34" charset="0"/>
                <a:cs typeface="Segoe UI" panose="020B0502040204020203" pitchFamily="34" charset="0"/>
              </a:rPr>
              <a:t>ore investment would allow Yorkshire Water to invest more in the infrastructure and network which will mean fewer customers experiencing problems that cause short periods of low water pressure.  </a:t>
            </a:r>
          </a:p>
        </p:txBody>
      </p:sp>
    </p:spTree>
    <p:extLst>
      <p:ext uri="{BB962C8B-B14F-4D97-AF65-F5344CB8AC3E}">
        <p14:creationId xmlns:p14="http://schemas.microsoft.com/office/powerpoint/2010/main" val="951136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7291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A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A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1599172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363117"/>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J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J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636454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5822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B – version 1</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Unplanned Interruptions to Supply</a:t>
            </a: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Your water supply stops working without warning, affecting all taps, toilets, dishwashers etc. and lasts for 3 to 6 hours.</a:t>
            </a:r>
          </a:p>
          <a:p>
            <a:pPr>
              <a:lnSpc>
                <a:spcPct val="107000"/>
              </a:lnSpc>
              <a:spcAft>
                <a:spcPts val="800"/>
              </a:spcAft>
            </a:pP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T</a:t>
            </a:r>
            <a:r>
              <a:rPr lang="en-GB" sz="1600" dirty="0">
                <a:solidFill>
                  <a:srgbClr val="002060"/>
                </a:solidFill>
                <a:latin typeface="Segoe UI" panose="020B0502040204020203" pitchFamily="34" charset="0"/>
                <a:cs typeface="Segoe UI" panose="020B0502040204020203" pitchFamily="34" charset="0"/>
              </a:rPr>
              <a:t>he number of properties that are affected with a 3-6 hour unplanned interruption in 2021/22 was 45,501. </a:t>
            </a:r>
            <a:endParaRPr lang="en-GB" sz="1600" dirty="0">
              <a:solidFill>
                <a:srgbClr val="002060"/>
              </a:solidFill>
              <a:highlight>
                <a:srgbClr val="FFFF00"/>
              </a:highlight>
              <a:latin typeface="Segoe UI" panose="020B0502040204020203" pitchFamily="34" charset="0"/>
              <a:cs typeface="Segoe UI" panose="020B0502040204020203" pitchFamily="34" charset="0"/>
            </a:endParaRPr>
          </a:p>
          <a:p>
            <a:pPr>
              <a:lnSpc>
                <a:spcPct val="107000"/>
              </a:lnSpc>
              <a:spcAft>
                <a:spcPts val="800"/>
              </a:spcAft>
            </a:pPr>
            <a:r>
              <a:rPr lang="en-GB" sz="1600" dirty="0">
                <a:solidFill>
                  <a:srgbClr val="002060"/>
                </a:solidFill>
                <a:latin typeface="Segoe UI" panose="020B0502040204020203" pitchFamily="34" charset="0"/>
                <a:cs typeface="Segoe UI" panose="020B0502040204020203" pitchFamily="34" charset="0"/>
              </a:rPr>
              <a:t> </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would allow us to reduce</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 the number of sudden interruptions customers experience by undertaking more proactive maintenance and replacement of ageing clean water network assets; it would allow us to better manage water pressure and better respond to company and customer identified mains failures.</a:t>
            </a:r>
          </a:p>
        </p:txBody>
      </p:sp>
    </p:spTree>
    <p:extLst>
      <p:ext uri="{BB962C8B-B14F-4D97-AF65-F5344CB8AC3E}">
        <p14:creationId xmlns:p14="http://schemas.microsoft.com/office/powerpoint/2010/main" val="3696840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948342"/>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B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US" sz="1600" b="1" u="sng" dirty="0">
                <a:solidFill>
                  <a:srgbClr val="002060"/>
                </a:solidFill>
                <a:latin typeface="Segoe UI" panose="020B0502040204020203" pitchFamily="34" charset="0"/>
                <a:ea typeface="Calibri" panose="020F0502020204030204" pitchFamily="34" charset="0"/>
                <a:cs typeface="Segoe UI" panose="020B0502040204020203" pitchFamily="34" charset="0"/>
              </a:rPr>
              <a:t>Reducing the chance of a lengthy unplanned interruptions to the water supply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US"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Every year a certain number of households in the Yorkshire Water region experience their water supply being cut-off for 3 to 6 hours due to unplanned interruptions such as burst pipes.  During an interruption Yorkshire Water would deliver bottled water to vulnerable people.</a:t>
            </a:r>
          </a:p>
          <a:p>
            <a:pPr>
              <a:lnSpc>
                <a:spcPct val="107000"/>
              </a:lnSpc>
              <a:spcAft>
                <a:spcPts val="800"/>
              </a:spcAft>
            </a:pP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The number of properties in 2021/22 who experienced their water being cut-off during an unplanned interruption between 3 to 6 hours long is roughly 2% or 2 in 100 properties.</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for example replacing old and damaged pipes, using technology to identify water bursts, repairing bursts more quickly and undertaking more ongoing planned maintenance work would reduce </a:t>
            </a:r>
            <a:r>
              <a:rPr lang="en-US"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chances of any lengthy unplanned interruptions happening.</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421689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7291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B-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B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685396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45822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C – version 1</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Leakage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Millions of litres of water are lost from the Yorkshire Water network and customer properties as a result of leaks.</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The amount of water lost between our treatment works and our customers’ taps in 2021/22 was 283.1 million litres of water per day, this is approximately 22% of all the water Yorkshire Water produce.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would allow us to employ more people i.e. more leakage </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inspectors will mean finding more leaks and m</a:t>
            </a:r>
            <a:r>
              <a:rPr lang="en-GB" sz="1600" dirty="0">
                <a:solidFill>
                  <a:srgbClr val="002060"/>
                </a:solidFill>
                <a:latin typeface="Segoe UI" panose="020B0502040204020203" pitchFamily="34" charset="0"/>
                <a:cs typeface="Segoe UI" panose="020B0502040204020203" pitchFamily="34" charset="0"/>
              </a:rPr>
              <a:t>ore network protection colleagues</a:t>
            </a:r>
            <a:r>
              <a:rPr lang="en-GB" sz="1600" dirty="0">
                <a:solidFill>
                  <a:srgbClr val="002060"/>
                </a:solidFill>
                <a:latin typeface="Segoe UI" panose="020B0502040204020203" pitchFamily="34" charset="0"/>
                <a:ea typeface="Calibri" panose="020F0502020204030204" pitchFamily="34" charset="0"/>
                <a:cs typeface="Segoe UI" panose="020B0502040204020203" pitchFamily="34" charset="0"/>
              </a:rPr>
              <a:t> to fix leaks faster. Investment would also help fund innovative projects to helps find leaks which are currently undetectable with current technology and equipment.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472652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1122470" y="874270"/>
            <a:ext cx="10093910" cy="3791872"/>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C – version 2</a:t>
            </a:r>
          </a:p>
          <a:p>
            <a:pPr>
              <a:lnSpc>
                <a:spcPct val="107000"/>
              </a:lnSpc>
              <a:spcAft>
                <a:spcPts val="800"/>
              </a:spcAft>
            </a:pPr>
            <a:r>
              <a:rPr lang="en-GB" sz="1600" u="none" strike="noStrike"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Reducing water lost through leakage </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Leaks in the pipe network causes clean treated water to be lost before it reaches customers taps.</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r>
              <a:rPr lang="en-GB" sz="1600" dirty="0">
                <a:solidFill>
                  <a:srgbClr val="002060"/>
                </a:solidFill>
                <a:latin typeface="Segoe UI" panose="020B0502040204020203" pitchFamily="34" charset="0"/>
                <a:cs typeface="Segoe UI" panose="020B0502040204020203" pitchFamily="34" charset="0"/>
              </a:rPr>
              <a:t>Last year 22% of water was lost through leaks in the network, this is 283.1 million litres of water per day. This is the equivalent of supplying the population of Leeds and York each day.   </a:t>
            </a:r>
          </a:p>
          <a:p>
            <a:pPr>
              <a:lnSpc>
                <a:spcPct val="107000"/>
              </a:lnSpc>
              <a:spcAft>
                <a:spcPts val="800"/>
              </a:spcAft>
            </a:pP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More investment would mean old pipes could be replaced quicker and new smart technology could be adopted to find and fix leaks sooner.  This would mean less water is lost to leakage.</a:t>
            </a:r>
          </a:p>
        </p:txBody>
      </p:sp>
    </p:spTree>
    <p:extLst>
      <p:ext uri="{BB962C8B-B14F-4D97-AF65-F5344CB8AC3E}">
        <p14:creationId xmlns:p14="http://schemas.microsoft.com/office/powerpoint/2010/main" val="2559744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A6EC6AA-BEF2-45CD-B3C4-E4C9B144D05D}"/>
              </a:ext>
            </a:extLst>
          </p:cNvPr>
          <p:cNvSpPr txBox="1"/>
          <p:nvPr/>
        </p:nvSpPr>
        <p:spPr>
          <a:xfrm>
            <a:off x="949911" y="578265"/>
            <a:ext cx="10404630" cy="4729180"/>
          </a:xfrm>
          <a:prstGeom prst="rect">
            <a:avLst/>
          </a:prstGeom>
          <a:noFill/>
        </p:spPr>
        <p:txBody>
          <a:bodyPr wrap="square">
            <a:spAutoFit/>
          </a:bodyPr>
          <a:lstStyle/>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C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1</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p>
          <a:p>
            <a:pPr>
              <a:lnSpc>
                <a:spcPct val="107000"/>
              </a:lnSpc>
              <a:spcAft>
                <a:spcPts val="800"/>
              </a:spcAft>
            </a:pPr>
            <a:endPar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latin typeface="Segoe UI" panose="020B0502040204020203" pitchFamily="34" charset="0"/>
                <a:ea typeface="Calibri" panose="020F0502020204030204" pitchFamily="34" charset="0"/>
                <a:cs typeface="Segoe UI" panose="020B0502040204020203" pitchFamily="34" charset="0"/>
              </a:rPr>
              <a:t>Attribute C - </a:t>
            </a: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Version 2</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u="sng"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Title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The issue:</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Current situation:</a:t>
            </a:r>
            <a:r>
              <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 </a:t>
            </a:r>
          </a:p>
          <a:p>
            <a:pPr>
              <a:lnSpc>
                <a:spcPct val="107000"/>
              </a:lnSpc>
              <a:spcAft>
                <a:spcPts val="800"/>
              </a:spcAft>
            </a:pPr>
            <a:r>
              <a:rPr lang="en-GB" sz="1600" b="1" dirty="0">
                <a:solidFill>
                  <a:srgbClr val="002060"/>
                </a:solidFill>
                <a:effectLst/>
                <a:latin typeface="Segoe UI" panose="020B0502040204020203" pitchFamily="34" charset="0"/>
                <a:ea typeface="Calibri" panose="020F0502020204030204" pitchFamily="34" charset="0"/>
                <a:cs typeface="Segoe UI" panose="020B0502040204020203" pitchFamily="34" charset="0"/>
              </a:rPr>
              <a:t>What could change:</a:t>
            </a:r>
            <a:endParaRPr lang="en-GB" sz="1600" dirty="0">
              <a:solidFill>
                <a:srgbClr val="002060"/>
              </a:solidFill>
              <a:effectLst/>
              <a:latin typeface="Segoe UI" panose="020B0502040204020203" pitchFamily="34" charset="0"/>
              <a:ea typeface="Calibri" panose="020F0502020204030204" pitchFamily="34" charset="0"/>
              <a:cs typeface="Segoe UI" panose="020B0502040204020203" pitchFamily="34" charset="0"/>
            </a:endParaRPr>
          </a:p>
        </p:txBody>
      </p:sp>
    </p:spTree>
    <p:extLst>
      <p:ext uri="{BB962C8B-B14F-4D97-AF65-F5344CB8AC3E}">
        <p14:creationId xmlns:p14="http://schemas.microsoft.com/office/powerpoint/2010/main" val="34508128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5eebde4-f3ec-4afe-9fd4-0e6a161c30a1">
      <Terms xmlns="http://schemas.microsoft.com/office/infopath/2007/PartnerControls"/>
    </lcf76f155ced4ddcb4097134ff3c332f>
    <TaxCatchAll xmlns="aec2934e-84d2-480f-b12a-f02a1795ba8e" xsi:nil="true"/>
    <SharedWithUsers xmlns="aec2934e-84d2-480f-b12a-f02a1795ba8e">
      <UserInfo>
        <DisplayName/>
        <AccountId xsi:nil="true"/>
        <AccountType/>
      </UserInfo>
    </SharedWithUsers>
    <MediaLengthInSeconds xmlns="a5eebde4-f3ec-4afe-9fd4-0e6a161c30a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9E7334913E574FB2BD7B5E1760FF07" ma:contentTypeVersion="14" ma:contentTypeDescription="Create a new document." ma:contentTypeScope="" ma:versionID="25fbe7a5f510624cb40448f5b8b4011b">
  <xsd:schema xmlns:xsd="http://www.w3.org/2001/XMLSchema" xmlns:xs="http://www.w3.org/2001/XMLSchema" xmlns:p="http://schemas.microsoft.com/office/2006/metadata/properties" xmlns:ns2="aec2934e-84d2-480f-b12a-f02a1795ba8e" xmlns:ns3="a5eebde4-f3ec-4afe-9fd4-0e6a161c30a1" targetNamespace="http://schemas.microsoft.com/office/2006/metadata/properties" ma:root="true" ma:fieldsID="5c9af4bb2ee27957cf747eece48b0377" ns2:_="" ns3:_="">
    <xsd:import namespace="aec2934e-84d2-480f-b12a-f02a1795ba8e"/>
    <xsd:import namespace="a5eebde4-f3ec-4afe-9fd4-0e6a161c30a1"/>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2934e-84d2-480f-b12a-f02a1795ba8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0a85b-6d2a-4a39-8c39-bf0764a9fc85}" ma:internalName="TaxCatchAll" ma:showField="CatchAllData" ma:web="aec2934e-84d2-480f-b12a-f02a1795ba8e">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5eebde4-f3ec-4afe-9fd4-0e6a161c30a1"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ef278e36-c164-4658-892f-8adefa22e7bb"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4C3E5D-23A3-49B0-8865-E9E4C96937FD}">
  <ds:schemaRefs>
    <ds:schemaRef ds:uri="http://purl.org/dc/elements/1.1/"/>
    <ds:schemaRef ds:uri="http://schemas.microsoft.com/office/2006/documentManagement/types"/>
    <ds:schemaRef ds:uri="http://purl.org/dc/terms/"/>
    <ds:schemaRef ds:uri="http://schemas.microsoft.com/office/infopath/2007/PartnerControls"/>
    <ds:schemaRef ds:uri="http://purl.org/dc/dcmitype/"/>
    <ds:schemaRef ds:uri="http://schemas.openxmlformats.org/package/2006/metadata/core-properties"/>
    <ds:schemaRef ds:uri="6495a5a2-edc7-4235-bf7f-7f8899b8c305"/>
    <ds:schemaRef ds:uri="9c22e697-42c9-483e-9a53-6471baba416f"/>
    <ds:schemaRef ds:uri="http://schemas.microsoft.com/office/2006/metadata/properties"/>
    <ds:schemaRef ds:uri="http://www.w3.org/XML/1998/namespace"/>
    <ds:schemaRef ds:uri="a5eebde4-f3ec-4afe-9fd4-0e6a161c30a1"/>
    <ds:schemaRef ds:uri="aec2934e-84d2-480f-b12a-f02a1795ba8e"/>
  </ds:schemaRefs>
</ds:datastoreItem>
</file>

<file path=customXml/itemProps2.xml><?xml version="1.0" encoding="utf-8"?>
<ds:datastoreItem xmlns:ds="http://schemas.openxmlformats.org/officeDocument/2006/customXml" ds:itemID="{73743629-18C7-4572-9CB5-053B4CBE651E}">
  <ds:schemaRefs>
    <ds:schemaRef ds:uri="http://schemas.microsoft.com/sharepoint/v3/contenttype/forms"/>
  </ds:schemaRefs>
</ds:datastoreItem>
</file>

<file path=customXml/itemProps3.xml><?xml version="1.0" encoding="utf-8"?>
<ds:datastoreItem xmlns:ds="http://schemas.openxmlformats.org/officeDocument/2006/customXml" ds:itemID="{D9E9BAE1-6A32-4058-8E8D-A0BBE75865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c2934e-84d2-480f-b12a-f02a1795ba8e"/>
    <ds:schemaRef ds:uri="a5eebde4-f3ec-4afe-9fd4-0e6a161c30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1565</TotalTime>
  <Words>2878</Words>
  <Application>Microsoft Office PowerPoint</Application>
  <PresentationFormat>Widescreen</PresentationFormat>
  <Paragraphs>305</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How</dc:creator>
  <cp:lastModifiedBy>Naveed Majid</cp:lastModifiedBy>
  <cp:revision>33</cp:revision>
  <dcterms:created xsi:type="dcterms:W3CDTF">2022-01-18T09:12:43Z</dcterms:created>
  <dcterms:modified xsi:type="dcterms:W3CDTF">2023-09-26T11:19:18Z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dfc70-0289-4bbf-a1df-2e48919102f8_Enabled">
    <vt:lpwstr>true</vt:lpwstr>
  </property>
  <property fmtid="{D5CDD505-2E9C-101B-9397-08002B2CF9AE}" pid="3" name="MSIP_Label_d04dfc70-0289-4bbf-a1df-2e48919102f8_SetDate">
    <vt:lpwstr>2022-07-22T08:12:17Z</vt:lpwstr>
  </property>
  <property fmtid="{D5CDD505-2E9C-101B-9397-08002B2CF9AE}" pid="4" name="MSIP_Label_d04dfc70-0289-4bbf-a1df-2e48919102f8_Method">
    <vt:lpwstr>Standard</vt:lpwstr>
  </property>
  <property fmtid="{D5CDD505-2E9C-101B-9397-08002B2CF9AE}" pid="5" name="MSIP_Label_d04dfc70-0289-4bbf-a1df-2e48919102f8_Name">
    <vt:lpwstr>Private2</vt:lpwstr>
  </property>
  <property fmtid="{D5CDD505-2E9C-101B-9397-08002B2CF9AE}" pid="6" name="MSIP_Label_d04dfc70-0289-4bbf-a1df-2e48919102f8_SiteId">
    <vt:lpwstr>92ebd22d-0a9c-4516-a68f-ba966853a8f3</vt:lpwstr>
  </property>
  <property fmtid="{D5CDD505-2E9C-101B-9397-08002B2CF9AE}" pid="7" name="MSIP_Label_d04dfc70-0289-4bbf-a1df-2e48919102f8_ActionId">
    <vt:lpwstr>2751a983-09fd-4c26-96ec-f9e7fb746cde</vt:lpwstr>
  </property>
  <property fmtid="{D5CDD505-2E9C-101B-9397-08002B2CF9AE}" pid="8" name="MSIP_Label_d04dfc70-0289-4bbf-a1df-2e48919102f8_ContentBits">
    <vt:lpwstr>0</vt:lpwstr>
  </property>
  <property fmtid="{D5CDD505-2E9C-101B-9397-08002B2CF9AE}" pid="9" name="ContentTypeId">
    <vt:lpwstr>0x010100669E7334913E574FB2BD7B5E1760FF07</vt:lpwstr>
  </property>
  <property fmtid="{D5CDD505-2E9C-101B-9397-08002B2CF9AE}" pid="10" name="MediaServiceImageTags">
    <vt:lpwstr/>
  </property>
  <property fmtid="{D5CDD505-2E9C-101B-9397-08002B2CF9AE}" pid="11" name="Order">
    <vt:r8>3458200</vt:r8>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_ExtendedDescription">
    <vt:lpwstr/>
  </property>
  <property fmtid="{D5CDD505-2E9C-101B-9397-08002B2CF9AE}" pid="19" name="TriggerFlowInfo">
    <vt:lpwstr/>
  </property>
</Properties>
</file>