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902" r:id="rId6"/>
    <p:sldId id="968" r:id="rId7"/>
    <p:sldId id="1096" r:id="rId8"/>
    <p:sldId id="1090" r:id="rId9"/>
    <p:sldId id="1091" r:id="rId10"/>
    <p:sldId id="1089" r:id="rId11"/>
    <p:sldId id="304" r:id="rId12"/>
  </p:sldIdLst>
  <p:sldSz cx="12190413" cy="6858000"/>
  <p:notesSz cx="6888163" cy="100203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068" userDrawn="1">
          <p15:clr>
            <a:srgbClr val="A4A3A4"/>
          </p15:clr>
        </p15:guide>
      </p15:sldGuideLst>
    </p:ext>
    <p:ext uri="{2D200454-40CA-4A62-9FC3-DE9A4176ACB9}">
      <p15:notesGuideLst xmlns:p15="http://schemas.microsoft.com/office/powerpoint/2012/main">
        <p15:guide id="1" orient="horz" pos="2907" userDrawn="1">
          <p15:clr>
            <a:srgbClr val="A4A3A4"/>
          </p15:clr>
        </p15:guide>
        <p15:guide id="2" pos="2189" userDrawn="1">
          <p15:clr>
            <a:srgbClr val="A4A3A4"/>
          </p15:clr>
        </p15:guide>
        <p15:guide id="3" orient="horz" pos="3157" userDrawn="1">
          <p15:clr>
            <a:srgbClr val="A4A3A4"/>
          </p15:clr>
        </p15:guide>
        <p15:guide id="4"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E74"/>
    <a:srgbClr val="CDE1E8"/>
    <a:srgbClr val="E69DC4"/>
    <a:srgbClr val="E8F1F4"/>
    <a:srgbClr val="D7E4BD"/>
    <a:srgbClr val="D5674F"/>
    <a:srgbClr val="E07158"/>
    <a:srgbClr val="32A8BE"/>
    <a:srgbClr val="EFEF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5380" autoAdjust="0"/>
  </p:normalViewPr>
  <p:slideViewPr>
    <p:cSldViewPr>
      <p:cViewPr varScale="1">
        <p:scale>
          <a:sx n="67" d="100"/>
          <a:sy n="67" d="100"/>
        </p:scale>
        <p:origin x="656" y="44"/>
      </p:cViewPr>
      <p:guideLst>
        <p:guide orient="horz" pos="2160"/>
        <p:guide pos="3840"/>
        <p:guide pos="3068"/>
      </p:guideLst>
    </p:cSldViewPr>
  </p:slideViewPr>
  <p:outlineViewPr>
    <p:cViewPr>
      <p:scale>
        <a:sx n="33" d="100"/>
        <a:sy n="33" d="100"/>
      </p:scale>
      <p:origin x="0" y="-30142"/>
    </p:cViewPr>
  </p:outlineViewPr>
  <p:notesTextViewPr>
    <p:cViewPr>
      <p:scale>
        <a:sx n="3" d="2"/>
        <a:sy n="3" d="2"/>
      </p:scale>
      <p:origin x="0" y="0"/>
    </p:cViewPr>
  </p:notesTextViewPr>
  <p:sorterViewPr>
    <p:cViewPr varScale="1">
      <p:scale>
        <a:sx n="1" d="1"/>
        <a:sy n="1" d="1"/>
      </p:scale>
      <p:origin x="0" y="-8832"/>
    </p:cViewPr>
  </p:sorterViewPr>
  <p:notesViewPr>
    <p:cSldViewPr>
      <p:cViewPr varScale="1">
        <p:scale>
          <a:sx n="58" d="100"/>
          <a:sy n="58" d="100"/>
        </p:scale>
        <p:origin x="2400" y="19"/>
      </p:cViewPr>
      <p:guideLst>
        <p:guide orient="horz" pos="2907"/>
        <p:guide pos="2189"/>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2" cy="501576"/>
          </a:xfrm>
          <a:prstGeom prst="rect">
            <a:avLst/>
          </a:prstGeom>
        </p:spPr>
        <p:txBody>
          <a:bodyPr vert="horz" lIns="92437" tIns="46218" rIns="92437" bIns="46218" rtlCol="0"/>
          <a:lstStyle>
            <a:lvl1pPr algn="l">
              <a:defRPr sz="1200"/>
            </a:lvl1pPr>
          </a:lstStyle>
          <a:p>
            <a:endParaRPr lang="en-US" dirty="0"/>
          </a:p>
        </p:txBody>
      </p:sp>
      <p:sp>
        <p:nvSpPr>
          <p:cNvPr id="3" name="Date Placeholder 2"/>
          <p:cNvSpPr>
            <a:spLocks noGrp="1"/>
          </p:cNvSpPr>
          <p:nvPr>
            <p:ph type="dt" sz="quarter" idx="1"/>
          </p:nvPr>
        </p:nvSpPr>
        <p:spPr>
          <a:xfrm>
            <a:off x="3900933" y="0"/>
            <a:ext cx="2985622" cy="501576"/>
          </a:xfrm>
          <a:prstGeom prst="rect">
            <a:avLst/>
          </a:prstGeom>
        </p:spPr>
        <p:txBody>
          <a:bodyPr vert="horz" lIns="92437" tIns="46218" rIns="92437" bIns="46218" rtlCol="0"/>
          <a:lstStyle>
            <a:lvl1pPr algn="r">
              <a:defRPr sz="1200"/>
            </a:lvl1pPr>
          </a:lstStyle>
          <a:p>
            <a:fld id="{7264E8EE-F597-4822-A90E-F14D7DE36EE3}" type="datetimeFigureOut">
              <a:rPr lang="en-US" smtClean="0"/>
              <a:pPr/>
              <a:t>4/7/2022</a:t>
            </a:fld>
            <a:endParaRPr lang="en-US" dirty="0"/>
          </a:p>
        </p:txBody>
      </p:sp>
      <p:sp>
        <p:nvSpPr>
          <p:cNvPr id="4" name="Footer Placeholder 3"/>
          <p:cNvSpPr>
            <a:spLocks noGrp="1"/>
          </p:cNvSpPr>
          <p:nvPr>
            <p:ph type="ftr" sz="quarter" idx="2"/>
          </p:nvPr>
        </p:nvSpPr>
        <p:spPr>
          <a:xfrm>
            <a:off x="0" y="9517125"/>
            <a:ext cx="2985622" cy="501575"/>
          </a:xfrm>
          <a:prstGeom prst="rect">
            <a:avLst/>
          </a:prstGeom>
        </p:spPr>
        <p:txBody>
          <a:bodyPr vert="horz" lIns="92437" tIns="46218" rIns="92437" bIns="462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0933" y="9517125"/>
            <a:ext cx="2985622" cy="501575"/>
          </a:xfrm>
          <a:prstGeom prst="rect">
            <a:avLst/>
          </a:prstGeom>
        </p:spPr>
        <p:txBody>
          <a:bodyPr vert="horz" lIns="92437" tIns="46218" rIns="92437" bIns="46218" rtlCol="0" anchor="b"/>
          <a:lstStyle>
            <a:lvl1pPr algn="r">
              <a:defRPr sz="1200"/>
            </a:lvl1pPr>
          </a:lstStyle>
          <a:p>
            <a:fld id="{75531AB3-A123-4675-ACCB-C82369634A48}"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4870" cy="501015"/>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idx="1"/>
          </p:nvPr>
        </p:nvSpPr>
        <p:spPr>
          <a:xfrm>
            <a:off x="3901702" y="0"/>
            <a:ext cx="2984870" cy="501015"/>
          </a:xfrm>
          <a:prstGeom prst="rect">
            <a:avLst/>
          </a:prstGeom>
        </p:spPr>
        <p:txBody>
          <a:bodyPr vert="horz" lIns="92437" tIns="46218" rIns="92437" bIns="46218" rtlCol="0"/>
          <a:lstStyle>
            <a:lvl1pPr algn="r">
              <a:defRPr sz="1200"/>
            </a:lvl1pPr>
          </a:lstStyle>
          <a:p>
            <a:fld id="{494EDA86-F585-47D0-A544-E7D8C209349A}" type="datetimeFigureOut">
              <a:rPr lang="en-GB" smtClean="0"/>
              <a:pPr/>
              <a:t>07/04/2022</a:t>
            </a:fld>
            <a:endParaRPr lang="en-GB" dirty="0"/>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88817" y="4759644"/>
            <a:ext cx="5510530" cy="4509135"/>
          </a:xfrm>
          <a:prstGeom prst="rect">
            <a:avLst/>
          </a:prstGeom>
        </p:spPr>
        <p:txBody>
          <a:bodyPr vert="horz" lIns="92437" tIns="46218" rIns="92437" bIns="46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517546"/>
            <a:ext cx="2984870" cy="501015"/>
          </a:xfrm>
          <a:prstGeom prst="rect">
            <a:avLst/>
          </a:prstGeom>
        </p:spPr>
        <p:txBody>
          <a:bodyPr vert="horz" lIns="92437" tIns="46218" rIns="92437" bIns="462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1702" y="9517546"/>
            <a:ext cx="2984870" cy="501015"/>
          </a:xfrm>
          <a:prstGeom prst="rect">
            <a:avLst/>
          </a:prstGeom>
        </p:spPr>
        <p:txBody>
          <a:bodyPr vert="horz" lIns="92437" tIns="46218" rIns="92437" bIns="46218" rtlCol="0" anchor="b"/>
          <a:lstStyle>
            <a:lvl1pPr algn="r">
              <a:defRPr sz="1200"/>
            </a:lvl1pPr>
          </a:lstStyle>
          <a:p>
            <a:fld id="{2010A75F-6292-4787-9A8A-8A96CC88115C}" type="slidenum">
              <a:rPr lang="en-GB" smtClean="0"/>
              <a:pPr/>
              <a:t>‹#›</a:t>
            </a:fld>
            <a:endParaRPr lang="en-GB" dirty="0"/>
          </a:p>
        </p:txBody>
      </p:sp>
    </p:spTree>
    <p:extLst>
      <p:ext uri="{BB962C8B-B14F-4D97-AF65-F5344CB8AC3E}">
        <p14:creationId xmlns:p14="http://schemas.microsoft.com/office/powerpoint/2010/main" val="424522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10A75F-6292-4787-9A8A-8A96CC88115C}" type="slidenum">
              <a:rPr lang="en-GB" smtClean="0"/>
              <a:pPr/>
              <a:t>1</a:t>
            </a:fld>
            <a:endParaRPr lang="en-GB" dirty="0"/>
          </a:p>
        </p:txBody>
      </p:sp>
    </p:spTree>
    <p:extLst>
      <p:ext uri="{BB962C8B-B14F-4D97-AF65-F5344CB8AC3E}">
        <p14:creationId xmlns:p14="http://schemas.microsoft.com/office/powerpoint/2010/main" val="53814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0A75F-6292-4787-9A8A-8A96CC88115C}" type="slidenum">
              <a:rPr lang="en-GB" smtClean="0"/>
              <a:pPr/>
              <a:t>2</a:t>
            </a:fld>
            <a:endParaRPr lang="en-GB" dirty="0"/>
          </a:p>
        </p:txBody>
      </p:sp>
    </p:spTree>
    <p:extLst>
      <p:ext uri="{BB962C8B-B14F-4D97-AF65-F5344CB8AC3E}">
        <p14:creationId xmlns:p14="http://schemas.microsoft.com/office/powerpoint/2010/main" val="336028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0A75F-6292-4787-9A8A-8A96CC88115C}" type="slidenum">
              <a:rPr lang="en-GB" smtClean="0"/>
              <a:pPr/>
              <a:t>3</a:t>
            </a:fld>
            <a:endParaRPr lang="en-GB" dirty="0"/>
          </a:p>
        </p:txBody>
      </p:sp>
    </p:spTree>
    <p:extLst>
      <p:ext uri="{BB962C8B-B14F-4D97-AF65-F5344CB8AC3E}">
        <p14:creationId xmlns:p14="http://schemas.microsoft.com/office/powerpoint/2010/main" val="351697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0A75F-6292-4787-9A8A-8A96CC88115C}" type="slidenum">
              <a:rPr lang="en-GB" smtClean="0"/>
              <a:pPr/>
              <a:t>4</a:t>
            </a:fld>
            <a:endParaRPr lang="en-GB" dirty="0"/>
          </a:p>
        </p:txBody>
      </p:sp>
    </p:spTree>
    <p:extLst>
      <p:ext uri="{BB962C8B-B14F-4D97-AF65-F5344CB8AC3E}">
        <p14:creationId xmlns:p14="http://schemas.microsoft.com/office/powerpoint/2010/main" val="227393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0A75F-6292-4787-9A8A-8A96CC88115C}" type="slidenum">
              <a:rPr lang="en-GB" smtClean="0"/>
              <a:pPr/>
              <a:t>5</a:t>
            </a:fld>
            <a:endParaRPr lang="en-GB" dirty="0"/>
          </a:p>
        </p:txBody>
      </p:sp>
    </p:spTree>
    <p:extLst>
      <p:ext uri="{BB962C8B-B14F-4D97-AF65-F5344CB8AC3E}">
        <p14:creationId xmlns:p14="http://schemas.microsoft.com/office/powerpoint/2010/main" val="367665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0A75F-6292-4787-9A8A-8A96CC88115C}" type="slidenum">
              <a:rPr lang="en-GB" smtClean="0"/>
              <a:pPr/>
              <a:t>6</a:t>
            </a:fld>
            <a:endParaRPr lang="en-GB" dirty="0"/>
          </a:p>
        </p:txBody>
      </p:sp>
    </p:spTree>
    <p:extLst>
      <p:ext uri="{BB962C8B-B14F-4D97-AF65-F5344CB8AC3E}">
        <p14:creationId xmlns:p14="http://schemas.microsoft.com/office/powerpoint/2010/main" val="70997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10A75F-6292-4787-9A8A-8A96CC88115C}" type="slidenum">
              <a:rPr lang="en-GB" smtClean="0"/>
              <a:pPr/>
              <a:t>7</a:t>
            </a:fld>
            <a:endParaRPr lang="en-GB" dirty="0"/>
          </a:p>
        </p:txBody>
      </p:sp>
    </p:spTree>
    <p:extLst>
      <p:ext uri="{BB962C8B-B14F-4D97-AF65-F5344CB8AC3E}">
        <p14:creationId xmlns:p14="http://schemas.microsoft.com/office/powerpoint/2010/main" val="61667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DF488B1-67C5-4B69-88BD-77FFCB3C8717}" type="slidenum">
              <a:rPr lang="en-GB" smtClean="0"/>
              <a:pPr/>
              <a:t>8</a:t>
            </a:fld>
            <a:endParaRPr lang="en-GB" dirty="0"/>
          </a:p>
        </p:txBody>
      </p:sp>
    </p:spTree>
    <p:extLst>
      <p:ext uri="{BB962C8B-B14F-4D97-AF65-F5344CB8AC3E}">
        <p14:creationId xmlns:p14="http://schemas.microsoft.com/office/powerpoint/2010/main" val="4121856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3AAD008-6B7E-42D6-8D2D-E0725F6EF4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47"/>
            <a:ext cx="12190413" cy="5389390"/>
          </a:xfrm>
          <a:prstGeom prst="rect">
            <a:avLst/>
          </a:prstGeom>
        </p:spPr>
      </p:pic>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E0D85BF4-D5ED-4386-804C-9C53DAD53E85}" type="slidenum">
              <a:rPr lang="en-GB" smtClean="0"/>
              <a:pPr/>
              <a:t>‹#›</a:t>
            </a:fld>
            <a:endParaRPr lang="en-GB" dirty="0"/>
          </a:p>
        </p:txBody>
      </p:sp>
      <p:sp>
        <p:nvSpPr>
          <p:cNvPr id="9" name="Rectangle 8"/>
          <p:cNvSpPr/>
          <p:nvPr userDrawn="1"/>
        </p:nvSpPr>
        <p:spPr>
          <a:xfrm>
            <a:off x="7791886" y="7958271"/>
            <a:ext cx="2529801" cy="425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2">
            <a:extLst>
              <a:ext uri="{FF2B5EF4-FFF2-40B4-BE49-F238E27FC236}">
                <a16:creationId xmlns:a16="http://schemas.microsoft.com/office/drawing/2014/main" id="{138D287A-A638-4CBE-BE7D-906E02A384C5}"/>
              </a:ext>
            </a:extLst>
          </p:cNvPr>
          <p:cNvSpPr>
            <a:spLocks noGrp="1"/>
          </p:cNvSpPr>
          <p:nvPr>
            <p:ph type="body" sz="quarter" idx="16" hasCustomPrompt="1"/>
          </p:nvPr>
        </p:nvSpPr>
        <p:spPr>
          <a:xfrm>
            <a:off x="371475" y="5703762"/>
            <a:ext cx="7416824" cy="428102"/>
          </a:xfrm>
        </p:spPr>
        <p:txBody>
          <a:bodyPr anchor="ctr" anchorCtr="0"/>
          <a:lstStyle>
            <a:lvl1pPr marL="0" indent="0" algn="l">
              <a:buNone/>
              <a:defRPr sz="1200">
                <a:solidFill>
                  <a:schemeClr val="tx2"/>
                </a:solidFill>
              </a:defRPr>
            </a:lvl1pPr>
          </a:lstStyle>
          <a:p>
            <a:pPr lvl="0"/>
            <a:r>
              <a:rPr lang="en-US" dirty="0"/>
              <a:t>Click to edit Master text styles</a:t>
            </a:r>
          </a:p>
        </p:txBody>
      </p:sp>
      <p:sp>
        <p:nvSpPr>
          <p:cNvPr id="14" name="Rectangle 13">
            <a:extLst>
              <a:ext uri="{FF2B5EF4-FFF2-40B4-BE49-F238E27FC236}">
                <a16:creationId xmlns:a16="http://schemas.microsoft.com/office/drawing/2014/main" id="{3C03F7C9-9873-48C9-8F16-193F02F2BA5A}"/>
              </a:ext>
            </a:extLst>
          </p:cNvPr>
          <p:cNvSpPr/>
          <p:nvPr userDrawn="1"/>
        </p:nvSpPr>
        <p:spPr>
          <a:xfrm>
            <a:off x="793" y="5229200"/>
            <a:ext cx="12190414" cy="4281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12"/>
          <p:cNvSpPr>
            <a:spLocks noGrp="1"/>
          </p:cNvSpPr>
          <p:nvPr>
            <p:ph type="body" sz="quarter" idx="13" hasCustomPrompt="1"/>
          </p:nvPr>
        </p:nvSpPr>
        <p:spPr>
          <a:xfrm>
            <a:off x="371475" y="5229200"/>
            <a:ext cx="7416824" cy="428102"/>
          </a:xfrm>
        </p:spPr>
        <p:txBody>
          <a:bodyPr anchor="ctr" anchorCtr="0"/>
          <a:lstStyle>
            <a:lvl1pPr marL="0" indent="0" algn="l">
              <a:buNone/>
              <a:defRPr sz="1600">
                <a:solidFill>
                  <a:schemeClr val="bg1"/>
                </a:solidFill>
              </a:defRPr>
            </a:lvl1pPr>
          </a:lstStyle>
          <a:p>
            <a:pPr lvl="0"/>
            <a:r>
              <a:rPr lang="en-US" dirty="0"/>
              <a:t>Click to edit Master text styles</a:t>
            </a:r>
          </a:p>
        </p:txBody>
      </p:sp>
      <p:sp>
        <p:nvSpPr>
          <p:cNvPr id="17" name="Text Placeholder 12"/>
          <p:cNvSpPr>
            <a:spLocks noGrp="1"/>
          </p:cNvSpPr>
          <p:nvPr>
            <p:ph type="body" sz="quarter" idx="15" hasCustomPrompt="1"/>
          </p:nvPr>
        </p:nvSpPr>
        <p:spPr>
          <a:xfrm>
            <a:off x="389519" y="3982752"/>
            <a:ext cx="570648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8582" y="836712"/>
            <a:ext cx="4841591" cy="1049642"/>
          </a:xfrm>
          <a:prstGeom prst="rect">
            <a:avLst/>
          </a:prstGeom>
        </p:spPr>
      </p:pic>
      <p:pic>
        <p:nvPicPr>
          <p:cNvPr id="1026" name="Picture 2" descr="Yorkshire-Water-Logo - Eco Schools">
            <a:extLst>
              <a:ext uri="{FF2B5EF4-FFF2-40B4-BE49-F238E27FC236}">
                <a16:creationId xmlns:a16="http://schemas.microsoft.com/office/drawing/2014/main" id="{6718CDBD-992F-40B8-85DE-88024038568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71537" y="5830112"/>
            <a:ext cx="1994003" cy="95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539875"/>
            <a:ext cx="11464925" cy="4629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4" name="Title 3">
            <a:extLst>
              <a:ext uri="{FF2B5EF4-FFF2-40B4-BE49-F238E27FC236}">
                <a16:creationId xmlns:a16="http://schemas.microsoft.com/office/drawing/2014/main" id="{0AFB1C93-9D62-4C98-9493-8B75C26F9BA1}"/>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FB18F06-2599-4C5A-A561-0AF4BA24DBFE}"/>
              </a:ext>
            </a:extLst>
          </p:cNvPr>
          <p:cNvSpPr/>
          <p:nvPr userDrawn="1"/>
        </p:nvSpPr>
        <p:spPr>
          <a:xfrm>
            <a:off x="0" y="-2"/>
            <a:ext cx="12190413" cy="37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7507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539875"/>
            <a:ext cx="11464925" cy="46291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4" name="Title 3">
            <a:extLst>
              <a:ext uri="{FF2B5EF4-FFF2-40B4-BE49-F238E27FC236}">
                <a16:creationId xmlns:a16="http://schemas.microsoft.com/office/drawing/2014/main" id="{0AFB1C93-9D62-4C98-9493-8B75C26F9BA1}"/>
              </a:ext>
            </a:extLst>
          </p:cNvPr>
          <p:cNvSpPr>
            <a:spLocks noGrp="1"/>
          </p:cNvSpPr>
          <p:nvPr>
            <p:ph type="title"/>
          </p:nvPr>
        </p:nvSpPr>
        <p:spPr/>
        <p:txBody>
          <a:bodyPr/>
          <a:lstStyle/>
          <a:p>
            <a:r>
              <a:rPr lang="en-US"/>
              <a:t>Click to edit Master title style</a:t>
            </a:r>
            <a:endParaRPr lang="en-GB"/>
          </a:p>
        </p:txBody>
      </p:sp>
      <p:sp>
        <p:nvSpPr>
          <p:cNvPr id="8" name="Rectangle 7">
            <a:extLst>
              <a:ext uri="{FF2B5EF4-FFF2-40B4-BE49-F238E27FC236}">
                <a16:creationId xmlns:a16="http://schemas.microsoft.com/office/drawing/2014/main" id="{1FB18F06-2599-4C5A-A561-0AF4BA24DBFE}"/>
              </a:ext>
            </a:extLst>
          </p:cNvPr>
          <p:cNvSpPr/>
          <p:nvPr userDrawn="1"/>
        </p:nvSpPr>
        <p:spPr>
          <a:xfrm>
            <a:off x="0" y="-3"/>
            <a:ext cx="12190413" cy="1399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692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71475" y="1539875"/>
            <a:ext cx="5537701" cy="4629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7" name="Content Placeholder 2">
            <a:extLst>
              <a:ext uri="{FF2B5EF4-FFF2-40B4-BE49-F238E27FC236}">
                <a16:creationId xmlns:a16="http://schemas.microsoft.com/office/drawing/2014/main" id="{19889EC5-C7AE-4A49-810F-E9E844C90F6D}"/>
              </a:ext>
            </a:extLst>
          </p:cNvPr>
          <p:cNvSpPr>
            <a:spLocks noGrp="1"/>
          </p:cNvSpPr>
          <p:nvPr>
            <p:ph idx="13"/>
          </p:nvPr>
        </p:nvSpPr>
        <p:spPr>
          <a:xfrm>
            <a:off x="6292389" y="1539875"/>
            <a:ext cx="5537701" cy="4629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DF4C514D-CF0E-447D-B17B-9998034D0D22}"/>
              </a:ext>
            </a:extLst>
          </p:cNvPr>
          <p:cNvSpPr/>
          <p:nvPr userDrawn="1"/>
        </p:nvSpPr>
        <p:spPr>
          <a:xfrm>
            <a:off x="0" y="-2"/>
            <a:ext cx="12190413" cy="37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58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71474" y="2420888"/>
            <a:ext cx="2403199" cy="35283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7" name="Content Placeholder 2">
            <a:extLst>
              <a:ext uri="{FF2B5EF4-FFF2-40B4-BE49-F238E27FC236}">
                <a16:creationId xmlns:a16="http://schemas.microsoft.com/office/drawing/2014/main" id="{19889EC5-C7AE-4A49-810F-E9E844C90F6D}"/>
              </a:ext>
            </a:extLst>
          </p:cNvPr>
          <p:cNvSpPr>
            <a:spLocks noGrp="1"/>
          </p:cNvSpPr>
          <p:nvPr>
            <p:ph idx="13"/>
          </p:nvPr>
        </p:nvSpPr>
        <p:spPr>
          <a:xfrm>
            <a:off x="3014489" y="2420888"/>
            <a:ext cx="2403199" cy="35283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a:extLst>
              <a:ext uri="{FF2B5EF4-FFF2-40B4-BE49-F238E27FC236}">
                <a16:creationId xmlns:a16="http://schemas.microsoft.com/office/drawing/2014/main" id="{03F8D5B8-9604-4DC1-BDD5-94817AFFB397}"/>
              </a:ext>
            </a:extLst>
          </p:cNvPr>
          <p:cNvSpPr>
            <a:spLocks noGrp="1"/>
          </p:cNvSpPr>
          <p:nvPr>
            <p:ph idx="15"/>
          </p:nvPr>
        </p:nvSpPr>
        <p:spPr>
          <a:xfrm>
            <a:off x="5657504" y="2420888"/>
            <a:ext cx="2403199" cy="35283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78841B28-05E6-467E-8AD4-17AC7DB60068}"/>
              </a:ext>
            </a:extLst>
          </p:cNvPr>
          <p:cNvSpPr>
            <a:spLocks noGrp="1"/>
          </p:cNvSpPr>
          <p:nvPr>
            <p:ph idx="16"/>
          </p:nvPr>
        </p:nvSpPr>
        <p:spPr>
          <a:xfrm>
            <a:off x="8300519" y="2420888"/>
            <a:ext cx="2403199" cy="35283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a:extLst>
              <a:ext uri="{FF2B5EF4-FFF2-40B4-BE49-F238E27FC236}">
                <a16:creationId xmlns:a16="http://schemas.microsoft.com/office/drawing/2014/main" id="{F4DC7D31-EAB0-4C55-92D3-3FFE873F7DC7}"/>
              </a:ext>
            </a:extLst>
          </p:cNvPr>
          <p:cNvSpPr>
            <a:spLocks noGrp="1"/>
          </p:cNvSpPr>
          <p:nvPr>
            <p:ph idx="17" hasCustomPrompt="1"/>
          </p:nvPr>
        </p:nvSpPr>
        <p:spPr>
          <a:xfrm>
            <a:off x="371474" y="1844824"/>
            <a:ext cx="2403199" cy="499281"/>
          </a:xfrm>
          <a:solidFill>
            <a:schemeClr val="accent1"/>
          </a:solidFill>
        </p:spPr>
        <p:txBody>
          <a:bodyPr anchor="ctr" anchorCtr="0"/>
          <a:lstStyle>
            <a:lvl1pP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2" name="Content Placeholder 2">
            <a:extLst>
              <a:ext uri="{FF2B5EF4-FFF2-40B4-BE49-F238E27FC236}">
                <a16:creationId xmlns:a16="http://schemas.microsoft.com/office/drawing/2014/main" id="{275E1032-A6BF-4168-A8D2-BC2759C57CFA}"/>
              </a:ext>
            </a:extLst>
          </p:cNvPr>
          <p:cNvSpPr>
            <a:spLocks noGrp="1"/>
          </p:cNvSpPr>
          <p:nvPr>
            <p:ph idx="18" hasCustomPrompt="1"/>
          </p:nvPr>
        </p:nvSpPr>
        <p:spPr>
          <a:xfrm>
            <a:off x="3014489" y="1844824"/>
            <a:ext cx="2403199" cy="499281"/>
          </a:xfrm>
          <a:solidFill>
            <a:schemeClr val="accent1"/>
          </a:solidFill>
        </p:spPr>
        <p:txBody>
          <a:bodyPr anchor="ctr" anchorCtr="0"/>
          <a:lstStyle>
            <a:lvl1pP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E4A1C56D-0079-4A8E-9C37-E938E32CE399}"/>
              </a:ext>
            </a:extLst>
          </p:cNvPr>
          <p:cNvSpPr>
            <a:spLocks noGrp="1"/>
          </p:cNvSpPr>
          <p:nvPr>
            <p:ph idx="19" hasCustomPrompt="1"/>
          </p:nvPr>
        </p:nvSpPr>
        <p:spPr>
          <a:xfrm>
            <a:off x="5657504" y="1844824"/>
            <a:ext cx="2403199" cy="499281"/>
          </a:xfrm>
          <a:solidFill>
            <a:schemeClr val="accent1"/>
          </a:solidFill>
        </p:spPr>
        <p:txBody>
          <a:bodyPr anchor="ctr" anchorCtr="0"/>
          <a:lstStyle>
            <a:lvl1pP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5125BEBF-3816-4F02-8C31-939EAF6B975F}"/>
              </a:ext>
            </a:extLst>
          </p:cNvPr>
          <p:cNvSpPr>
            <a:spLocks noGrp="1"/>
          </p:cNvSpPr>
          <p:nvPr>
            <p:ph idx="20" hasCustomPrompt="1"/>
          </p:nvPr>
        </p:nvSpPr>
        <p:spPr>
          <a:xfrm>
            <a:off x="8300519" y="1844824"/>
            <a:ext cx="2403199" cy="499281"/>
          </a:xfrm>
          <a:solidFill>
            <a:schemeClr val="accent1"/>
          </a:solidFill>
        </p:spPr>
        <p:txBody>
          <a:bodyPr anchor="ctr" anchorCtr="0"/>
          <a:lstStyle>
            <a:lvl1pP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6" name="Rectangle 15">
            <a:extLst>
              <a:ext uri="{FF2B5EF4-FFF2-40B4-BE49-F238E27FC236}">
                <a16:creationId xmlns:a16="http://schemas.microsoft.com/office/drawing/2014/main" id="{D981A121-7B70-48A2-8847-8A450D6F6C0F}"/>
              </a:ext>
            </a:extLst>
          </p:cNvPr>
          <p:cNvSpPr/>
          <p:nvPr userDrawn="1"/>
        </p:nvSpPr>
        <p:spPr>
          <a:xfrm>
            <a:off x="0" y="-2"/>
            <a:ext cx="12190413" cy="37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286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15" name="Content Placeholder 2">
            <a:extLst>
              <a:ext uri="{FF2B5EF4-FFF2-40B4-BE49-F238E27FC236}">
                <a16:creationId xmlns:a16="http://schemas.microsoft.com/office/drawing/2014/main" id="{DED11D01-3DC4-4C02-ABCA-92C73D7F0E4D}"/>
              </a:ext>
            </a:extLst>
          </p:cNvPr>
          <p:cNvSpPr>
            <a:spLocks noGrp="1"/>
          </p:cNvSpPr>
          <p:nvPr>
            <p:ph idx="21" hasCustomPrompt="1"/>
          </p:nvPr>
        </p:nvSpPr>
        <p:spPr>
          <a:xfrm>
            <a:off x="1053638" y="1670020"/>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7" name="Content Placeholder 2">
            <a:extLst>
              <a:ext uri="{FF2B5EF4-FFF2-40B4-BE49-F238E27FC236}">
                <a16:creationId xmlns:a16="http://schemas.microsoft.com/office/drawing/2014/main" id="{F95DC12E-B33C-4398-AAFB-D19993868066}"/>
              </a:ext>
            </a:extLst>
          </p:cNvPr>
          <p:cNvSpPr>
            <a:spLocks noGrp="1"/>
          </p:cNvSpPr>
          <p:nvPr>
            <p:ph idx="23" hasCustomPrompt="1"/>
          </p:nvPr>
        </p:nvSpPr>
        <p:spPr>
          <a:xfrm>
            <a:off x="1053638" y="2435909"/>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9" name="Content Placeholder 2">
            <a:extLst>
              <a:ext uri="{FF2B5EF4-FFF2-40B4-BE49-F238E27FC236}">
                <a16:creationId xmlns:a16="http://schemas.microsoft.com/office/drawing/2014/main" id="{2845FD77-11E5-42B4-AE13-6F61FA45E6B0}"/>
              </a:ext>
            </a:extLst>
          </p:cNvPr>
          <p:cNvSpPr>
            <a:spLocks noGrp="1"/>
          </p:cNvSpPr>
          <p:nvPr>
            <p:ph idx="25" hasCustomPrompt="1"/>
          </p:nvPr>
        </p:nvSpPr>
        <p:spPr>
          <a:xfrm>
            <a:off x="1053638" y="3201798"/>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1" name="Content Placeholder 2">
            <a:extLst>
              <a:ext uri="{FF2B5EF4-FFF2-40B4-BE49-F238E27FC236}">
                <a16:creationId xmlns:a16="http://schemas.microsoft.com/office/drawing/2014/main" id="{456AEF53-299D-4967-8BB1-262378DCE940}"/>
              </a:ext>
            </a:extLst>
          </p:cNvPr>
          <p:cNvSpPr>
            <a:spLocks noGrp="1"/>
          </p:cNvSpPr>
          <p:nvPr>
            <p:ph idx="27" hasCustomPrompt="1"/>
          </p:nvPr>
        </p:nvSpPr>
        <p:spPr>
          <a:xfrm>
            <a:off x="1053638" y="3967687"/>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3CF673EE-F44C-430A-B2A6-3D8A6ADC357D}"/>
              </a:ext>
            </a:extLst>
          </p:cNvPr>
          <p:cNvSpPr>
            <a:spLocks noGrp="1"/>
          </p:cNvSpPr>
          <p:nvPr>
            <p:ph idx="29" hasCustomPrompt="1"/>
          </p:nvPr>
        </p:nvSpPr>
        <p:spPr>
          <a:xfrm>
            <a:off x="1053638" y="4733576"/>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5" name="Content Placeholder 2">
            <a:extLst>
              <a:ext uri="{FF2B5EF4-FFF2-40B4-BE49-F238E27FC236}">
                <a16:creationId xmlns:a16="http://schemas.microsoft.com/office/drawing/2014/main" id="{851DC64F-370C-4936-9D55-EF0CFF014AF5}"/>
              </a:ext>
            </a:extLst>
          </p:cNvPr>
          <p:cNvSpPr>
            <a:spLocks noGrp="1"/>
          </p:cNvSpPr>
          <p:nvPr>
            <p:ph idx="31" hasCustomPrompt="1"/>
          </p:nvPr>
        </p:nvSpPr>
        <p:spPr>
          <a:xfrm>
            <a:off x="1053638" y="5499466"/>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0D8CAA47-6E60-49A9-B2D6-901305429629}"/>
              </a:ext>
            </a:extLst>
          </p:cNvPr>
          <p:cNvSpPr>
            <a:spLocks noGrp="1"/>
          </p:cNvSpPr>
          <p:nvPr>
            <p:ph idx="32" hasCustomPrompt="1"/>
          </p:nvPr>
        </p:nvSpPr>
        <p:spPr>
          <a:xfrm>
            <a:off x="6814278" y="1690340"/>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66E821E5-95AA-4D01-85F6-776E31A5354A}"/>
              </a:ext>
            </a:extLst>
          </p:cNvPr>
          <p:cNvSpPr>
            <a:spLocks noGrp="1"/>
          </p:cNvSpPr>
          <p:nvPr>
            <p:ph idx="33" hasCustomPrompt="1"/>
          </p:nvPr>
        </p:nvSpPr>
        <p:spPr>
          <a:xfrm>
            <a:off x="6814278" y="2456229"/>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4B0FB673-937A-4A36-8BFF-33DB9FE9C052}"/>
              </a:ext>
            </a:extLst>
          </p:cNvPr>
          <p:cNvSpPr>
            <a:spLocks noGrp="1"/>
          </p:cNvSpPr>
          <p:nvPr>
            <p:ph idx="34" hasCustomPrompt="1"/>
          </p:nvPr>
        </p:nvSpPr>
        <p:spPr>
          <a:xfrm>
            <a:off x="6814278" y="3207662"/>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F1658D92-295E-49C1-860A-A986E6FAFDD0}"/>
              </a:ext>
            </a:extLst>
          </p:cNvPr>
          <p:cNvSpPr>
            <a:spLocks noGrp="1"/>
          </p:cNvSpPr>
          <p:nvPr>
            <p:ph idx="35" hasCustomPrompt="1"/>
          </p:nvPr>
        </p:nvSpPr>
        <p:spPr>
          <a:xfrm>
            <a:off x="6814278" y="3973551"/>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30" name="Content Placeholder 2">
            <a:extLst>
              <a:ext uri="{FF2B5EF4-FFF2-40B4-BE49-F238E27FC236}">
                <a16:creationId xmlns:a16="http://schemas.microsoft.com/office/drawing/2014/main" id="{6A0362ED-5971-4770-BD5F-5033EBB323AD}"/>
              </a:ext>
            </a:extLst>
          </p:cNvPr>
          <p:cNvSpPr>
            <a:spLocks noGrp="1"/>
          </p:cNvSpPr>
          <p:nvPr>
            <p:ph idx="36" hasCustomPrompt="1"/>
          </p:nvPr>
        </p:nvSpPr>
        <p:spPr>
          <a:xfrm>
            <a:off x="6814278" y="4733576"/>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31" name="Content Placeholder 2">
            <a:extLst>
              <a:ext uri="{FF2B5EF4-FFF2-40B4-BE49-F238E27FC236}">
                <a16:creationId xmlns:a16="http://schemas.microsoft.com/office/drawing/2014/main" id="{521EF944-96FD-4E94-9E59-A4C3E4314584}"/>
              </a:ext>
            </a:extLst>
          </p:cNvPr>
          <p:cNvSpPr>
            <a:spLocks noGrp="1"/>
          </p:cNvSpPr>
          <p:nvPr>
            <p:ph idx="37" hasCustomPrompt="1"/>
          </p:nvPr>
        </p:nvSpPr>
        <p:spPr>
          <a:xfrm>
            <a:off x="6814278" y="5499466"/>
            <a:ext cx="3889440" cy="648072"/>
          </a:xfrm>
          <a:solidFill>
            <a:schemeClr val="bg2"/>
          </a:solidFill>
        </p:spPr>
        <p:txBody>
          <a:bodyPr anchor="ctr" anchorCtr="0"/>
          <a:lstStyle>
            <a:lvl1pPr>
              <a:defRPr sz="1200" b="0">
                <a:solidFill>
                  <a:schemeClr val="tx2"/>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1" name="Content Placeholder 2">
            <a:extLst>
              <a:ext uri="{FF2B5EF4-FFF2-40B4-BE49-F238E27FC236}">
                <a16:creationId xmlns:a16="http://schemas.microsoft.com/office/drawing/2014/main" id="{F4DC7D31-EAB0-4C55-92D3-3FFE873F7DC7}"/>
              </a:ext>
            </a:extLst>
          </p:cNvPr>
          <p:cNvSpPr>
            <a:spLocks noGrp="1"/>
          </p:cNvSpPr>
          <p:nvPr>
            <p:ph idx="17"/>
          </p:nvPr>
        </p:nvSpPr>
        <p:spPr>
          <a:xfrm>
            <a:off x="367665" y="1690340"/>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16" name="Content Placeholder 2">
            <a:extLst>
              <a:ext uri="{FF2B5EF4-FFF2-40B4-BE49-F238E27FC236}">
                <a16:creationId xmlns:a16="http://schemas.microsoft.com/office/drawing/2014/main" id="{145BC032-AE54-4BFA-9D57-D875C8497AC7}"/>
              </a:ext>
            </a:extLst>
          </p:cNvPr>
          <p:cNvSpPr>
            <a:spLocks noGrp="1"/>
          </p:cNvSpPr>
          <p:nvPr>
            <p:ph idx="22"/>
          </p:nvPr>
        </p:nvSpPr>
        <p:spPr>
          <a:xfrm>
            <a:off x="367665" y="2456229"/>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18" name="Content Placeholder 2">
            <a:extLst>
              <a:ext uri="{FF2B5EF4-FFF2-40B4-BE49-F238E27FC236}">
                <a16:creationId xmlns:a16="http://schemas.microsoft.com/office/drawing/2014/main" id="{51A27FDB-9C8B-4B4E-8A1A-7B24D3205D21}"/>
              </a:ext>
            </a:extLst>
          </p:cNvPr>
          <p:cNvSpPr>
            <a:spLocks noGrp="1"/>
          </p:cNvSpPr>
          <p:nvPr>
            <p:ph idx="24"/>
          </p:nvPr>
        </p:nvSpPr>
        <p:spPr>
          <a:xfrm>
            <a:off x="367665" y="3222118"/>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20" name="Content Placeholder 2">
            <a:extLst>
              <a:ext uri="{FF2B5EF4-FFF2-40B4-BE49-F238E27FC236}">
                <a16:creationId xmlns:a16="http://schemas.microsoft.com/office/drawing/2014/main" id="{88FDD1E7-F55B-4DE5-9F75-0C91F670F4A0}"/>
              </a:ext>
            </a:extLst>
          </p:cNvPr>
          <p:cNvSpPr>
            <a:spLocks noGrp="1"/>
          </p:cNvSpPr>
          <p:nvPr>
            <p:ph idx="26"/>
          </p:nvPr>
        </p:nvSpPr>
        <p:spPr>
          <a:xfrm>
            <a:off x="367665" y="3988007"/>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22" name="Content Placeholder 2">
            <a:extLst>
              <a:ext uri="{FF2B5EF4-FFF2-40B4-BE49-F238E27FC236}">
                <a16:creationId xmlns:a16="http://schemas.microsoft.com/office/drawing/2014/main" id="{ED77620A-01A6-4852-A72B-2327EB026D9A}"/>
              </a:ext>
            </a:extLst>
          </p:cNvPr>
          <p:cNvSpPr>
            <a:spLocks noGrp="1"/>
          </p:cNvSpPr>
          <p:nvPr>
            <p:ph idx="28"/>
          </p:nvPr>
        </p:nvSpPr>
        <p:spPr>
          <a:xfrm>
            <a:off x="367665" y="4753896"/>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24" name="Content Placeholder 2">
            <a:extLst>
              <a:ext uri="{FF2B5EF4-FFF2-40B4-BE49-F238E27FC236}">
                <a16:creationId xmlns:a16="http://schemas.microsoft.com/office/drawing/2014/main" id="{6E7F5F03-440A-44A5-B9D2-0EEA614563A8}"/>
              </a:ext>
            </a:extLst>
          </p:cNvPr>
          <p:cNvSpPr>
            <a:spLocks noGrp="1"/>
          </p:cNvSpPr>
          <p:nvPr>
            <p:ph idx="30"/>
          </p:nvPr>
        </p:nvSpPr>
        <p:spPr>
          <a:xfrm>
            <a:off x="367665" y="5519786"/>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2" name="Content Placeholder 2">
            <a:extLst>
              <a:ext uri="{FF2B5EF4-FFF2-40B4-BE49-F238E27FC236}">
                <a16:creationId xmlns:a16="http://schemas.microsoft.com/office/drawing/2014/main" id="{AB92BE6E-0D2C-4009-833B-0FEFC43E42DA}"/>
              </a:ext>
            </a:extLst>
          </p:cNvPr>
          <p:cNvSpPr>
            <a:spLocks noGrp="1"/>
          </p:cNvSpPr>
          <p:nvPr>
            <p:ph idx="38"/>
          </p:nvPr>
        </p:nvSpPr>
        <p:spPr>
          <a:xfrm>
            <a:off x="6128305" y="1690340"/>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3" name="Content Placeholder 2">
            <a:extLst>
              <a:ext uri="{FF2B5EF4-FFF2-40B4-BE49-F238E27FC236}">
                <a16:creationId xmlns:a16="http://schemas.microsoft.com/office/drawing/2014/main" id="{8E0C8D34-A4DE-49FC-87E9-108CCFC3DCF4}"/>
              </a:ext>
            </a:extLst>
          </p:cNvPr>
          <p:cNvSpPr>
            <a:spLocks noGrp="1"/>
          </p:cNvSpPr>
          <p:nvPr>
            <p:ph idx="39"/>
          </p:nvPr>
        </p:nvSpPr>
        <p:spPr>
          <a:xfrm>
            <a:off x="6128305" y="2456229"/>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4" name="Content Placeholder 2">
            <a:extLst>
              <a:ext uri="{FF2B5EF4-FFF2-40B4-BE49-F238E27FC236}">
                <a16:creationId xmlns:a16="http://schemas.microsoft.com/office/drawing/2014/main" id="{8D9355F6-5146-4988-8B23-764B7C334ED1}"/>
              </a:ext>
            </a:extLst>
          </p:cNvPr>
          <p:cNvSpPr>
            <a:spLocks noGrp="1"/>
          </p:cNvSpPr>
          <p:nvPr>
            <p:ph idx="40"/>
          </p:nvPr>
        </p:nvSpPr>
        <p:spPr>
          <a:xfrm>
            <a:off x="6128305" y="3222118"/>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5" name="Content Placeholder 2">
            <a:extLst>
              <a:ext uri="{FF2B5EF4-FFF2-40B4-BE49-F238E27FC236}">
                <a16:creationId xmlns:a16="http://schemas.microsoft.com/office/drawing/2014/main" id="{1AD6DC7A-0291-473E-81F7-D4B972FD933A}"/>
              </a:ext>
            </a:extLst>
          </p:cNvPr>
          <p:cNvSpPr>
            <a:spLocks noGrp="1"/>
          </p:cNvSpPr>
          <p:nvPr>
            <p:ph idx="41"/>
          </p:nvPr>
        </p:nvSpPr>
        <p:spPr>
          <a:xfrm>
            <a:off x="6128305" y="3988007"/>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6" name="Content Placeholder 2">
            <a:extLst>
              <a:ext uri="{FF2B5EF4-FFF2-40B4-BE49-F238E27FC236}">
                <a16:creationId xmlns:a16="http://schemas.microsoft.com/office/drawing/2014/main" id="{A290C1C9-D0B2-4B1C-B596-6982B2613471}"/>
              </a:ext>
            </a:extLst>
          </p:cNvPr>
          <p:cNvSpPr>
            <a:spLocks noGrp="1"/>
          </p:cNvSpPr>
          <p:nvPr>
            <p:ph idx="42"/>
          </p:nvPr>
        </p:nvSpPr>
        <p:spPr>
          <a:xfrm>
            <a:off x="6128305" y="4753896"/>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7" name="Content Placeholder 2">
            <a:extLst>
              <a:ext uri="{FF2B5EF4-FFF2-40B4-BE49-F238E27FC236}">
                <a16:creationId xmlns:a16="http://schemas.microsoft.com/office/drawing/2014/main" id="{62F03076-BE53-4C9C-9306-089F3F69D70A}"/>
              </a:ext>
            </a:extLst>
          </p:cNvPr>
          <p:cNvSpPr>
            <a:spLocks noGrp="1"/>
          </p:cNvSpPr>
          <p:nvPr>
            <p:ph idx="43"/>
          </p:nvPr>
        </p:nvSpPr>
        <p:spPr>
          <a:xfrm>
            <a:off x="6128305" y="5519786"/>
            <a:ext cx="685973" cy="648072"/>
          </a:xfrm>
          <a:solidFill>
            <a:schemeClr val="accent1"/>
          </a:solidFill>
        </p:spPr>
        <p:txBody>
          <a:bodyPr lIns="36000" rIns="36000" anchor="ctr" anchorCtr="0"/>
          <a:lstStyle>
            <a:lvl1pPr algn="ct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endParaRPr lang="en-US" dirty="0"/>
          </a:p>
        </p:txBody>
      </p:sp>
      <p:sp>
        <p:nvSpPr>
          <p:cNvPr id="3" name="Title 2">
            <a:extLst>
              <a:ext uri="{FF2B5EF4-FFF2-40B4-BE49-F238E27FC236}">
                <a16:creationId xmlns:a16="http://schemas.microsoft.com/office/drawing/2014/main" id="{752B21A9-A842-48DC-AA93-E1823713C48D}"/>
              </a:ext>
            </a:extLst>
          </p:cNvPr>
          <p:cNvSpPr>
            <a:spLocks noGrp="1"/>
          </p:cNvSpPr>
          <p:nvPr>
            <p:ph type="title"/>
          </p:nvPr>
        </p:nvSpPr>
        <p:spPr/>
        <p:txBody>
          <a:bodyPr/>
          <a:lstStyle/>
          <a:p>
            <a:r>
              <a:rPr lang="en-US"/>
              <a:t>Click to edit Master title style</a:t>
            </a:r>
            <a:endParaRPr lang="en-GB"/>
          </a:p>
        </p:txBody>
      </p:sp>
      <p:sp>
        <p:nvSpPr>
          <p:cNvPr id="39" name="Rectangle 38">
            <a:extLst>
              <a:ext uri="{FF2B5EF4-FFF2-40B4-BE49-F238E27FC236}">
                <a16:creationId xmlns:a16="http://schemas.microsoft.com/office/drawing/2014/main" id="{0984819F-8F0B-446F-8F20-CE7B96493072}"/>
              </a:ext>
            </a:extLst>
          </p:cNvPr>
          <p:cNvSpPr/>
          <p:nvPr userDrawn="1"/>
        </p:nvSpPr>
        <p:spPr>
          <a:xfrm>
            <a:off x="0" y="-2"/>
            <a:ext cx="12190413" cy="37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389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71474" y="2420888"/>
            <a:ext cx="2403199" cy="3528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7" name="Content Placeholder 2">
            <a:extLst>
              <a:ext uri="{FF2B5EF4-FFF2-40B4-BE49-F238E27FC236}">
                <a16:creationId xmlns:a16="http://schemas.microsoft.com/office/drawing/2014/main" id="{19889EC5-C7AE-4A49-810F-E9E844C90F6D}"/>
              </a:ext>
            </a:extLst>
          </p:cNvPr>
          <p:cNvSpPr>
            <a:spLocks noGrp="1"/>
          </p:cNvSpPr>
          <p:nvPr>
            <p:ph idx="13"/>
          </p:nvPr>
        </p:nvSpPr>
        <p:spPr>
          <a:xfrm>
            <a:off x="3014489" y="2420888"/>
            <a:ext cx="2403199" cy="3528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a:extLst>
              <a:ext uri="{FF2B5EF4-FFF2-40B4-BE49-F238E27FC236}">
                <a16:creationId xmlns:a16="http://schemas.microsoft.com/office/drawing/2014/main" id="{03F8D5B8-9604-4DC1-BDD5-94817AFFB397}"/>
              </a:ext>
            </a:extLst>
          </p:cNvPr>
          <p:cNvSpPr>
            <a:spLocks noGrp="1"/>
          </p:cNvSpPr>
          <p:nvPr>
            <p:ph idx="15" hasCustomPrompt="1"/>
          </p:nvPr>
        </p:nvSpPr>
        <p:spPr>
          <a:xfrm>
            <a:off x="6088690" y="2420888"/>
            <a:ext cx="4183842" cy="3528392"/>
          </a:xfrm>
          <a:solidFill>
            <a:schemeClr val="bg2"/>
          </a:solidFill>
        </p:spPr>
        <p:txBody>
          <a:bodyPr lIns="216000" rIns="216000" anchor="ctr" anchorCtr="0"/>
          <a:lstStyle>
            <a:lvl1pPr algn="ctr">
              <a:defRPr sz="1800" b="1">
                <a:solidFill>
                  <a:schemeClr val="accent1">
                    <a:lumMod val="75000"/>
                  </a:schemeClr>
                </a:solidFill>
              </a:defRPr>
            </a:lvl1pPr>
            <a:lvl2pPr algn="ctr">
              <a:defRPr sz="1600" b="1">
                <a:solidFill>
                  <a:schemeClr val="accent1">
                    <a:lumMod val="75000"/>
                  </a:schemeClr>
                </a:solidFill>
              </a:defRPr>
            </a:lvl2pPr>
            <a:lvl3pPr algn="ctr">
              <a:defRPr sz="1400" b="1">
                <a:solidFill>
                  <a:schemeClr val="accent1">
                    <a:lumMod val="75000"/>
                  </a:schemeClr>
                </a:solidFill>
              </a:defRPr>
            </a:lvl3pPr>
            <a:lvl4pPr algn="ctr">
              <a:defRPr sz="1200" b="1">
                <a:solidFill>
                  <a:schemeClr val="accent1">
                    <a:lumMod val="75000"/>
                  </a:schemeClr>
                </a:solidFill>
              </a:defRPr>
            </a:lvl4pPr>
            <a:lvl5pPr algn="ctr">
              <a:defRPr sz="1200" b="1">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a:extLst>
              <a:ext uri="{FF2B5EF4-FFF2-40B4-BE49-F238E27FC236}">
                <a16:creationId xmlns:a16="http://schemas.microsoft.com/office/drawing/2014/main" id="{F4DC7D31-EAB0-4C55-92D3-3FFE873F7DC7}"/>
              </a:ext>
            </a:extLst>
          </p:cNvPr>
          <p:cNvSpPr>
            <a:spLocks noGrp="1"/>
          </p:cNvSpPr>
          <p:nvPr>
            <p:ph idx="17" hasCustomPrompt="1"/>
          </p:nvPr>
        </p:nvSpPr>
        <p:spPr>
          <a:xfrm>
            <a:off x="371474" y="1844824"/>
            <a:ext cx="2403199" cy="499281"/>
          </a:xfrm>
          <a:solidFill>
            <a:schemeClr val="accent1"/>
          </a:solidFill>
        </p:spPr>
        <p:txBody>
          <a:bodyPr anchor="ctr" anchorCtr="0"/>
          <a:lstStyle>
            <a:lvl1pP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2" name="Content Placeholder 2">
            <a:extLst>
              <a:ext uri="{FF2B5EF4-FFF2-40B4-BE49-F238E27FC236}">
                <a16:creationId xmlns:a16="http://schemas.microsoft.com/office/drawing/2014/main" id="{275E1032-A6BF-4168-A8D2-BC2759C57CFA}"/>
              </a:ext>
            </a:extLst>
          </p:cNvPr>
          <p:cNvSpPr>
            <a:spLocks noGrp="1"/>
          </p:cNvSpPr>
          <p:nvPr>
            <p:ph idx="18" hasCustomPrompt="1"/>
          </p:nvPr>
        </p:nvSpPr>
        <p:spPr>
          <a:xfrm>
            <a:off x="3014489" y="1844824"/>
            <a:ext cx="2403199" cy="499281"/>
          </a:xfrm>
          <a:solidFill>
            <a:schemeClr val="accent1"/>
          </a:solidFill>
        </p:spPr>
        <p:txBody>
          <a:bodyPr anchor="ctr" anchorCtr="0"/>
          <a:lstStyle>
            <a:lvl1pPr>
              <a:defRPr sz="14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p:txBody>
      </p:sp>
      <p:sp>
        <p:nvSpPr>
          <p:cNvPr id="14" name="Rectangle 13">
            <a:extLst>
              <a:ext uri="{FF2B5EF4-FFF2-40B4-BE49-F238E27FC236}">
                <a16:creationId xmlns:a16="http://schemas.microsoft.com/office/drawing/2014/main" id="{2CB9EF91-FB09-445B-9404-DC185574535F}"/>
              </a:ext>
            </a:extLst>
          </p:cNvPr>
          <p:cNvSpPr/>
          <p:nvPr userDrawn="1"/>
        </p:nvSpPr>
        <p:spPr>
          <a:xfrm>
            <a:off x="0" y="-2"/>
            <a:ext cx="12190413" cy="37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85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0" y="1412776"/>
            <a:ext cx="11733974" cy="49186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10" name="Content Placeholder 9"/>
          <p:cNvSpPr>
            <a:spLocks noGrp="1"/>
          </p:cNvSpPr>
          <p:nvPr>
            <p:ph sz="quarter" idx="13"/>
          </p:nvPr>
        </p:nvSpPr>
        <p:spPr>
          <a:xfrm>
            <a:off x="-381" y="707554"/>
            <a:ext cx="11711830" cy="648072"/>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08541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0" name="Rectangle 9"/>
          <p:cNvSpPr/>
          <p:nvPr userDrawn="1"/>
        </p:nvSpPr>
        <p:spPr>
          <a:xfrm>
            <a:off x="0" y="0"/>
            <a:ext cx="12190413" cy="6858000"/>
          </a:xfrm>
          <a:prstGeom prst="rect">
            <a:avLst/>
          </a:prstGeom>
          <a:solidFill>
            <a:srgbClr val="32A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5"/>
          <p:cNvSpPr>
            <a:spLocks noGrp="1"/>
          </p:cNvSpPr>
          <p:nvPr>
            <p:ph type="sldNum" sz="quarter" idx="4"/>
          </p:nvPr>
        </p:nvSpPr>
        <p:spPr>
          <a:xfrm>
            <a:off x="11619080" y="6313150"/>
            <a:ext cx="523695" cy="36512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E0D85BF4-D5ED-4386-804C-9C53DAD53E85}" type="slidenum">
              <a:rPr lang="en-GB" smtClean="0"/>
              <a:pPr/>
              <a:t>‹#›</a:t>
            </a:fld>
            <a:endParaRPr lang="en-GB" dirty="0"/>
          </a:p>
        </p:txBody>
      </p:sp>
      <p:pic>
        <p:nvPicPr>
          <p:cNvPr id="23" name="Picture 22" descr="Truquoise White 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47734" y="116632"/>
            <a:ext cx="1211527" cy="262655"/>
          </a:xfrm>
          <a:prstGeom prst="rect">
            <a:avLst/>
          </a:prstGeom>
        </p:spPr>
      </p:pic>
    </p:spTree>
    <p:extLst>
      <p:ext uri="{BB962C8B-B14F-4D97-AF65-F5344CB8AC3E}">
        <p14:creationId xmlns:p14="http://schemas.microsoft.com/office/powerpoint/2010/main" val="24111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
        <p:nvSpPr>
          <p:cNvPr id="7" name="Rectangle 6">
            <a:extLst>
              <a:ext uri="{FF2B5EF4-FFF2-40B4-BE49-F238E27FC236}">
                <a16:creationId xmlns:a16="http://schemas.microsoft.com/office/drawing/2014/main" id="{03A5BE55-9980-4C65-84D8-26B08FC2E575}"/>
              </a:ext>
            </a:extLst>
          </p:cNvPr>
          <p:cNvSpPr/>
          <p:nvPr userDrawn="1"/>
        </p:nvSpPr>
        <p:spPr>
          <a:xfrm>
            <a:off x="0" y="-2"/>
            <a:ext cx="12190413" cy="376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2005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r>
              <a:rPr lang="en-GB" dirty="0"/>
              <a:t>© 2020 Turquoise Thinking Ltd</a:t>
            </a:r>
          </a:p>
        </p:txBody>
      </p:sp>
      <p:sp>
        <p:nvSpPr>
          <p:cNvPr id="6" name="Slide Number Placeholder 5"/>
          <p:cNvSpPr>
            <a:spLocks noGrp="1"/>
          </p:cNvSpPr>
          <p:nvPr>
            <p:ph type="sldNum" sz="quarter" idx="12"/>
          </p:nvPr>
        </p:nvSpPr>
        <p:spPr/>
        <p:txBody>
          <a:bodyPr/>
          <a:lstStyle/>
          <a:p>
            <a:fld id="{E0D85BF4-D5ED-4386-804C-9C53DAD53E85}" type="slidenum">
              <a:rPr lang="en-GB" smtClean="0"/>
              <a:pPr/>
              <a:t>‹#›</a:t>
            </a:fld>
            <a:endParaRPr lang="en-GB" dirty="0"/>
          </a:p>
        </p:txBody>
      </p:sp>
    </p:spTree>
    <p:extLst>
      <p:ext uri="{BB962C8B-B14F-4D97-AF65-F5344CB8AC3E}">
        <p14:creationId xmlns:p14="http://schemas.microsoft.com/office/powerpoint/2010/main" val="5812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hummingbird flying in the sky&#10;&#10;Description automatically generated">
            <a:extLst>
              <a:ext uri="{FF2B5EF4-FFF2-40B4-BE49-F238E27FC236}">
                <a16:creationId xmlns:a16="http://schemas.microsoft.com/office/drawing/2014/main" id="{0CD46678-B7D8-46C5-A16B-083AA81AB5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269"/>
            <a:ext cx="12189620"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0" y="0"/>
            <a:ext cx="12189620" cy="6857999"/>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52684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FF760-F2EF-4A19-AC67-6E91452F8B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0412"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0" y="0"/>
            <a:ext cx="12189620"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28506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descr="A picture containing ground, outdoor, rain&#10;&#10;Description automatically generated">
            <a:extLst>
              <a:ext uri="{FF2B5EF4-FFF2-40B4-BE49-F238E27FC236}">
                <a16:creationId xmlns:a16="http://schemas.microsoft.com/office/drawing/2014/main" id="{195AD178-41DE-4B8F-96AB-565DF4D3D5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0413"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1" y="0"/>
            <a:ext cx="12190413"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158547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4E63237A-8D0F-48BA-9696-5D2A1CAF72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413"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0" y="-7744"/>
            <a:ext cx="12190412"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331986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D2A5F0F-F5F7-4171-8DAC-655EDA18F8F8}"/>
              </a:ext>
            </a:extLst>
          </p:cNvPr>
          <p:cNvSpPr/>
          <p:nvPr userDrawn="1"/>
        </p:nvSpPr>
        <p:spPr>
          <a:xfrm>
            <a:off x="0" y="0"/>
            <a:ext cx="12190412"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3" name="Picture 2">
            <a:extLst>
              <a:ext uri="{FF2B5EF4-FFF2-40B4-BE49-F238E27FC236}">
                <a16:creationId xmlns:a16="http://schemas.microsoft.com/office/drawing/2014/main" id="{4E63237A-8D0F-48BA-9696-5D2A1CAF72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0412" cy="6858000"/>
          </a:xfrm>
          <a:prstGeom prst="rect">
            <a:avLst/>
          </a:prstGeom>
        </p:spPr>
      </p:pic>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251402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3237A-8D0F-48BA-9696-5D2A1CAF72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12190413"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1" y="0"/>
            <a:ext cx="12190413"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9267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3237A-8D0F-48BA-9696-5D2A1CAF72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0412"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0" y="0"/>
            <a:ext cx="12190412"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196217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3237A-8D0F-48BA-9696-5D2A1CAF72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0412" cy="6858000"/>
          </a:xfrm>
          <a:prstGeom prst="rect">
            <a:avLst/>
          </a:prstGeom>
        </p:spPr>
      </p:pic>
      <p:sp>
        <p:nvSpPr>
          <p:cNvPr id="32" name="Rectangle 31">
            <a:extLst>
              <a:ext uri="{FF2B5EF4-FFF2-40B4-BE49-F238E27FC236}">
                <a16:creationId xmlns:a16="http://schemas.microsoft.com/office/drawing/2014/main" id="{FD2A5F0F-F5F7-4171-8DAC-655EDA18F8F8}"/>
              </a:ext>
            </a:extLst>
          </p:cNvPr>
          <p:cNvSpPr/>
          <p:nvPr userDrawn="1"/>
        </p:nvSpPr>
        <p:spPr>
          <a:xfrm>
            <a:off x="0" y="0"/>
            <a:ext cx="12190412" cy="6858000"/>
          </a:xfrm>
          <a:prstGeom prst="rect">
            <a:avLst/>
          </a:prstGeom>
          <a:gradFill>
            <a:gsLst>
              <a:gs pos="24000">
                <a:schemeClr val="tx1">
                  <a:alpha val="40000"/>
                </a:schemeClr>
              </a:gs>
              <a:gs pos="100000">
                <a:schemeClr val="tx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7" name="Text Placeholder 12"/>
          <p:cNvSpPr>
            <a:spLocks noGrp="1"/>
          </p:cNvSpPr>
          <p:nvPr>
            <p:ph type="body" sz="quarter" idx="15" hasCustomPrompt="1"/>
          </p:nvPr>
        </p:nvSpPr>
        <p:spPr>
          <a:xfrm>
            <a:off x="389519" y="3212976"/>
            <a:ext cx="4121511" cy="958416"/>
          </a:xfrm>
        </p:spPr>
        <p:txBody>
          <a:bodyPr anchor="b" anchorCtr="0"/>
          <a:lstStyle>
            <a:lvl1pPr marL="0" indent="0" algn="l">
              <a:lnSpc>
                <a:spcPct val="100000"/>
              </a:lnSpc>
              <a:buNone/>
              <a:defRPr sz="2800" b="1" spc="0" baseline="0">
                <a:solidFill>
                  <a:schemeClr val="bg1"/>
                </a:solidFill>
              </a:defRPr>
            </a:lvl1pPr>
          </a:lstStyle>
          <a:p>
            <a:pPr lvl="0"/>
            <a:r>
              <a:rPr lang="en-US" dirty="0"/>
              <a:t>Click to edit Master text styles</a:t>
            </a:r>
          </a:p>
        </p:txBody>
      </p:sp>
      <p:sp>
        <p:nvSpPr>
          <p:cNvPr id="13" name="Text Placeholder 12"/>
          <p:cNvSpPr>
            <a:spLocks noGrp="1"/>
          </p:cNvSpPr>
          <p:nvPr>
            <p:ph type="body" sz="quarter" idx="13" hasCustomPrompt="1"/>
          </p:nvPr>
        </p:nvSpPr>
        <p:spPr>
          <a:xfrm>
            <a:off x="371475" y="4459423"/>
            <a:ext cx="4139555" cy="939819"/>
          </a:xfrm>
        </p:spPr>
        <p:txBody>
          <a:bodyPr anchor="t" anchorCtr="0"/>
          <a:lstStyle>
            <a:lvl1pPr marL="0" indent="0" algn="l">
              <a:buNone/>
              <a:defRPr sz="1600">
                <a:solidFill>
                  <a:schemeClr val="bg1"/>
                </a:solidFill>
              </a:defRPr>
            </a:lvl1pPr>
          </a:lstStyle>
          <a:p>
            <a:pPr lvl="0"/>
            <a:r>
              <a:rPr lang="en-US" dirty="0"/>
              <a:t>Click to edit Master text styles</a:t>
            </a:r>
          </a:p>
        </p:txBody>
      </p:sp>
      <p:pic>
        <p:nvPicPr>
          <p:cNvPr id="7" name="Picture 6">
            <a:extLst>
              <a:ext uri="{FF2B5EF4-FFF2-40B4-BE49-F238E27FC236}">
                <a16:creationId xmlns:a16="http://schemas.microsoft.com/office/drawing/2014/main" id="{B9CB1B57-F3E3-40C1-B3B7-F8455BE45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8583" y="1412776"/>
            <a:ext cx="4032448" cy="874222"/>
          </a:xfrm>
          <a:prstGeom prst="rect">
            <a:avLst/>
          </a:prstGeom>
        </p:spPr>
      </p:pic>
    </p:spTree>
    <p:extLst>
      <p:ext uri="{BB962C8B-B14F-4D97-AF65-F5344CB8AC3E}">
        <p14:creationId xmlns:p14="http://schemas.microsoft.com/office/powerpoint/2010/main" val="310239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575624"/>
            <a:ext cx="9540156" cy="782002"/>
          </a:xfrm>
          <a:prstGeom prst="rect">
            <a:avLst/>
          </a:prstGeom>
        </p:spPr>
        <p:txBody>
          <a:bodyPr vert="horz" lIns="91440" tIns="45720" rIns="91440" bIns="45720" rtlCol="0" anchor="b" anchorCtr="0">
            <a:noAutofit/>
          </a:bodyPr>
          <a:lstStyle/>
          <a:p>
            <a:r>
              <a:rPr lang="en-US" dirty="0"/>
              <a:t>Click to edit </a:t>
            </a:r>
            <a:br>
              <a:rPr lang="en-US" dirty="0"/>
            </a:br>
            <a:r>
              <a:rPr lang="en-US" dirty="0"/>
              <a:t>Master title style</a:t>
            </a:r>
            <a:endParaRPr lang="en-GB" dirty="0"/>
          </a:p>
        </p:txBody>
      </p:sp>
      <p:sp>
        <p:nvSpPr>
          <p:cNvPr id="3" name="Text Placeholder 2"/>
          <p:cNvSpPr>
            <a:spLocks noGrp="1"/>
          </p:cNvSpPr>
          <p:nvPr>
            <p:ph type="body" idx="1"/>
          </p:nvPr>
        </p:nvSpPr>
        <p:spPr>
          <a:xfrm>
            <a:off x="371475" y="1556793"/>
            <a:ext cx="11464925" cy="461223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71475" y="6309320"/>
            <a:ext cx="4042839" cy="187598"/>
          </a:xfrm>
          <a:prstGeom prst="rect">
            <a:avLst/>
          </a:prstGeom>
        </p:spPr>
        <p:txBody>
          <a:bodyPr vert="horz" lIns="91440" tIns="45720" rIns="91440" bIns="45720" rtlCol="0" anchor="ctr" anchorCtr="0"/>
          <a:lstStyle>
            <a:lvl1pPr algn="l">
              <a:defRPr sz="900">
                <a:solidFill>
                  <a:srgbClr val="292929"/>
                </a:solidFill>
              </a:defRPr>
            </a:lvl1pPr>
          </a:lstStyle>
          <a:p>
            <a:r>
              <a:rPr lang="en-GB" dirty="0"/>
              <a:t>© 2020 Turquoise Thinking Ltd</a:t>
            </a:r>
          </a:p>
        </p:txBody>
      </p:sp>
      <p:sp>
        <p:nvSpPr>
          <p:cNvPr id="6" name="Slide Number Placeholder 5"/>
          <p:cNvSpPr>
            <a:spLocks noGrp="1"/>
          </p:cNvSpPr>
          <p:nvPr>
            <p:ph type="sldNum" sz="quarter" idx="4"/>
          </p:nvPr>
        </p:nvSpPr>
        <p:spPr>
          <a:xfrm>
            <a:off x="5833359" y="6309320"/>
            <a:ext cx="523695" cy="187598"/>
          </a:xfrm>
          <a:prstGeom prst="rect">
            <a:avLst/>
          </a:prstGeom>
        </p:spPr>
        <p:txBody>
          <a:bodyPr vert="horz" lIns="91440" tIns="45720" rIns="91440" bIns="45720" rtlCol="0" anchor="ctr" anchorCtr="0"/>
          <a:lstStyle>
            <a:lvl1pPr algn="ctr">
              <a:defRPr sz="900">
                <a:solidFill>
                  <a:srgbClr val="292929"/>
                </a:solidFill>
              </a:defRPr>
            </a:lvl1pPr>
          </a:lstStyle>
          <a:p>
            <a:fld id="{E0D85BF4-D5ED-4386-804C-9C53DAD53E85}" type="slidenum">
              <a:rPr lang="en-GB" smtClean="0"/>
              <a:pPr/>
              <a:t>‹#›</a:t>
            </a:fld>
            <a:endParaRPr lang="en-GB" dirty="0"/>
          </a:p>
        </p:txBody>
      </p:sp>
      <p:pic>
        <p:nvPicPr>
          <p:cNvPr id="8" name="Picture 7">
            <a:extLst>
              <a:ext uri="{FF2B5EF4-FFF2-40B4-BE49-F238E27FC236}">
                <a16:creationId xmlns:a16="http://schemas.microsoft.com/office/drawing/2014/main" id="{E7B4BBE1-2067-472F-81F4-C92CD3A2BB4C}"/>
              </a:ext>
            </a:extLst>
          </p:cNvPr>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364708" y="6455671"/>
            <a:ext cx="1475431" cy="320517"/>
          </a:xfrm>
          <a:prstGeom prst="rect">
            <a:avLst/>
          </a:prstGeom>
        </p:spPr>
      </p:pic>
      <p:sp>
        <p:nvSpPr>
          <p:cNvPr id="17" name="Rectangle 16">
            <a:extLst>
              <a:ext uri="{FF2B5EF4-FFF2-40B4-BE49-F238E27FC236}">
                <a16:creationId xmlns:a16="http://schemas.microsoft.com/office/drawing/2014/main" id="{992D60B3-1CF5-46BA-AEDD-BA4D0E8C3125}"/>
              </a:ext>
            </a:extLst>
          </p:cNvPr>
          <p:cNvSpPr/>
          <p:nvPr userDrawn="1"/>
        </p:nvSpPr>
        <p:spPr>
          <a:xfrm>
            <a:off x="-714449" y="1644472"/>
            <a:ext cx="550245" cy="332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D8323DD3-42C7-40A0-858B-5B85E4A9D040}"/>
              </a:ext>
            </a:extLst>
          </p:cNvPr>
          <p:cNvSpPr/>
          <p:nvPr userDrawn="1"/>
        </p:nvSpPr>
        <p:spPr>
          <a:xfrm>
            <a:off x="-714449" y="1137656"/>
            <a:ext cx="550245" cy="332176"/>
          </a:xfrm>
          <a:prstGeom prst="rect">
            <a:avLst/>
          </a:prstGeom>
          <a:solidFill>
            <a:srgbClr val="F5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238BDB38-8970-4EF0-817B-6372D15A2169}"/>
              </a:ext>
            </a:extLst>
          </p:cNvPr>
          <p:cNvSpPr/>
          <p:nvPr userDrawn="1"/>
        </p:nvSpPr>
        <p:spPr>
          <a:xfrm>
            <a:off x="-714449" y="630840"/>
            <a:ext cx="550245" cy="332176"/>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3954B2D-55A9-4E82-838C-8C5CA99FBB9F}"/>
              </a:ext>
            </a:extLst>
          </p:cNvPr>
          <p:cNvSpPr/>
          <p:nvPr userDrawn="1"/>
        </p:nvSpPr>
        <p:spPr>
          <a:xfrm>
            <a:off x="-879481" y="548681"/>
            <a:ext cx="781999" cy="151216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1" name="TextBox 40">
            <a:extLst>
              <a:ext uri="{FF2B5EF4-FFF2-40B4-BE49-F238E27FC236}">
                <a16:creationId xmlns:a16="http://schemas.microsoft.com/office/drawing/2014/main" id="{04B681A8-5871-44FF-B313-8E5F3C4B6257}"/>
              </a:ext>
            </a:extLst>
          </p:cNvPr>
          <p:cNvSpPr txBox="1"/>
          <p:nvPr userDrawn="1"/>
        </p:nvSpPr>
        <p:spPr>
          <a:xfrm rot="16200000">
            <a:off x="-1267530" y="1177807"/>
            <a:ext cx="776094" cy="253916"/>
          </a:xfrm>
          <a:prstGeom prst="rect">
            <a:avLst/>
          </a:prstGeom>
          <a:solidFill>
            <a:srgbClr val="E6E6E6"/>
          </a:solidFill>
        </p:spPr>
        <p:txBody>
          <a:bodyPr wrap="square" rtlCol="0">
            <a:spAutoFit/>
          </a:bodyPr>
          <a:lstStyle/>
          <a:p>
            <a:pPr algn="ctr"/>
            <a:r>
              <a:rPr lang="en-GB" sz="1050" b="0" dirty="0"/>
              <a:t>PRIMARY</a:t>
            </a:r>
            <a:endParaRPr lang="en-US" sz="1050" b="0" dirty="0"/>
          </a:p>
        </p:txBody>
      </p:sp>
      <p:grpSp>
        <p:nvGrpSpPr>
          <p:cNvPr id="20" name="Group 19">
            <a:extLst>
              <a:ext uri="{FF2B5EF4-FFF2-40B4-BE49-F238E27FC236}">
                <a16:creationId xmlns:a16="http://schemas.microsoft.com/office/drawing/2014/main" id="{FCAED0FC-8A73-4BA7-A30E-D478BE12A3C3}"/>
              </a:ext>
            </a:extLst>
          </p:cNvPr>
          <p:cNvGrpSpPr/>
          <p:nvPr userDrawn="1"/>
        </p:nvGrpSpPr>
        <p:grpSpPr>
          <a:xfrm>
            <a:off x="-1002652" y="2242345"/>
            <a:ext cx="905170" cy="2123536"/>
            <a:chOff x="-1002652" y="3249680"/>
            <a:chExt cx="905170" cy="2123536"/>
          </a:xfrm>
        </p:grpSpPr>
        <p:grpSp>
          <p:nvGrpSpPr>
            <p:cNvPr id="19" name="Group 18">
              <a:extLst>
                <a:ext uri="{FF2B5EF4-FFF2-40B4-BE49-F238E27FC236}">
                  <a16:creationId xmlns:a16="http://schemas.microsoft.com/office/drawing/2014/main" id="{9F4893C5-1460-481D-96F9-BBC39EC6738B}"/>
                </a:ext>
              </a:extLst>
            </p:cNvPr>
            <p:cNvGrpSpPr/>
            <p:nvPr userDrawn="1"/>
          </p:nvGrpSpPr>
          <p:grpSpPr>
            <a:xfrm>
              <a:off x="-729014" y="3385137"/>
              <a:ext cx="564810" cy="1852623"/>
              <a:chOff x="-729014" y="3357637"/>
              <a:chExt cx="564810" cy="1852623"/>
            </a:xfrm>
          </p:grpSpPr>
          <p:sp>
            <p:nvSpPr>
              <p:cNvPr id="26" name="Rectangle 25">
                <a:extLst>
                  <a:ext uri="{FF2B5EF4-FFF2-40B4-BE49-F238E27FC236}">
                    <a16:creationId xmlns:a16="http://schemas.microsoft.com/office/drawing/2014/main" id="{F652BADA-8CD4-4152-BE7A-9633A82926DC}"/>
                  </a:ext>
                </a:extLst>
              </p:cNvPr>
              <p:cNvSpPr/>
              <p:nvPr userDrawn="1"/>
            </p:nvSpPr>
            <p:spPr>
              <a:xfrm>
                <a:off x="-714449" y="3357637"/>
                <a:ext cx="550245" cy="332176"/>
              </a:xfrm>
              <a:prstGeom prst="rect">
                <a:avLst/>
              </a:prstGeom>
              <a:solidFill>
                <a:srgbClr val="F9C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738A8798-32C7-4205-9A0F-12B3FADC237F}"/>
                  </a:ext>
                </a:extLst>
              </p:cNvPr>
              <p:cNvSpPr/>
              <p:nvPr userDrawn="1"/>
            </p:nvSpPr>
            <p:spPr>
              <a:xfrm>
                <a:off x="-714449" y="3864453"/>
                <a:ext cx="550245" cy="332176"/>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08865D03-5F8C-4A6A-88B9-C02D7346ED07}"/>
                  </a:ext>
                </a:extLst>
              </p:cNvPr>
              <p:cNvSpPr/>
              <p:nvPr userDrawn="1"/>
            </p:nvSpPr>
            <p:spPr>
              <a:xfrm>
                <a:off x="-714449" y="4371269"/>
                <a:ext cx="550245" cy="332176"/>
              </a:xfrm>
              <a:prstGeom prst="rect">
                <a:avLst/>
              </a:prstGeom>
              <a:solidFill>
                <a:srgbClr val="E69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69DC4"/>
                  </a:solidFill>
                </a:endParaRPr>
              </a:p>
            </p:txBody>
          </p:sp>
          <p:sp>
            <p:nvSpPr>
              <p:cNvPr id="38" name="Rectangle 37">
                <a:extLst>
                  <a:ext uri="{FF2B5EF4-FFF2-40B4-BE49-F238E27FC236}">
                    <a16:creationId xmlns:a16="http://schemas.microsoft.com/office/drawing/2014/main" id="{6D0B5990-07B5-4EE0-96EB-06DA8F7238CE}"/>
                  </a:ext>
                </a:extLst>
              </p:cNvPr>
              <p:cNvSpPr/>
              <p:nvPr userDrawn="1"/>
            </p:nvSpPr>
            <p:spPr>
              <a:xfrm>
                <a:off x="-729014" y="4878084"/>
                <a:ext cx="550245" cy="332176"/>
              </a:xfrm>
              <a:prstGeom prst="rect">
                <a:avLst/>
              </a:prstGeom>
              <a:solidFill>
                <a:srgbClr val="E77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Rectangle 39">
              <a:extLst>
                <a:ext uri="{FF2B5EF4-FFF2-40B4-BE49-F238E27FC236}">
                  <a16:creationId xmlns:a16="http://schemas.microsoft.com/office/drawing/2014/main" id="{111217EA-304A-4CFB-BCF3-128DD5A13EEE}"/>
                </a:ext>
              </a:extLst>
            </p:cNvPr>
            <p:cNvSpPr/>
            <p:nvPr userDrawn="1"/>
          </p:nvSpPr>
          <p:spPr>
            <a:xfrm>
              <a:off x="-879481" y="3249680"/>
              <a:ext cx="781999" cy="212353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42" name="TextBox 41">
              <a:extLst>
                <a:ext uri="{FF2B5EF4-FFF2-40B4-BE49-F238E27FC236}">
                  <a16:creationId xmlns:a16="http://schemas.microsoft.com/office/drawing/2014/main" id="{30E02B61-379B-49F2-AA66-DFF4A808C2FD}"/>
                </a:ext>
              </a:extLst>
            </p:cNvPr>
            <p:cNvSpPr txBox="1"/>
            <p:nvPr userDrawn="1"/>
          </p:nvSpPr>
          <p:spPr>
            <a:xfrm rot="16200000">
              <a:off x="-1398241" y="4184490"/>
              <a:ext cx="1045094" cy="253916"/>
            </a:xfrm>
            <a:prstGeom prst="rect">
              <a:avLst/>
            </a:prstGeom>
            <a:solidFill>
              <a:srgbClr val="E6E6E6"/>
            </a:solidFill>
          </p:spPr>
          <p:txBody>
            <a:bodyPr wrap="square" rtlCol="0" anchor="ctr" anchorCtr="0">
              <a:spAutoFit/>
            </a:bodyPr>
            <a:lstStyle/>
            <a:p>
              <a:pPr algn="ctr"/>
              <a:r>
                <a:rPr lang="en-GB" sz="1050" b="0" dirty="0"/>
                <a:t>SECONDARY</a:t>
              </a:r>
              <a:endParaRPr lang="en-US" sz="1050" b="0" dirty="0"/>
            </a:p>
          </p:txBody>
        </p:sp>
      </p:grpSp>
      <p:grpSp>
        <p:nvGrpSpPr>
          <p:cNvPr id="43" name="Group 42">
            <a:extLst>
              <a:ext uri="{FF2B5EF4-FFF2-40B4-BE49-F238E27FC236}">
                <a16:creationId xmlns:a16="http://schemas.microsoft.com/office/drawing/2014/main" id="{C28A647E-4A60-466D-97C8-C7789EC027CB}"/>
              </a:ext>
            </a:extLst>
          </p:cNvPr>
          <p:cNvGrpSpPr/>
          <p:nvPr userDrawn="1"/>
        </p:nvGrpSpPr>
        <p:grpSpPr>
          <a:xfrm>
            <a:off x="-1481559" y="12700"/>
            <a:ext cx="1432876" cy="363538"/>
            <a:chOff x="-1481559" y="12700"/>
            <a:chExt cx="1432876" cy="363538"/>
          </a:xfrm>
        </p:grpSpPr>
        <p:sp>
          <p:nvSpPr>
            <p:cNvPr id="44" name="Rectangle 13">
              <a:extLst>
                <a:ext uri="{FF2B5EF4-FFF2-40B4-BE49-F238E27FC236}">
                  <a16:creationId xmlns:a16="http://schemas.microsoft.com/office/drawing/2014/main" id="{532FADFB-280F-4D58-9282-DE6EC5C8DBC0}"/>
                </a:ext>
              </a:extLst>
            </p:cNvPr>
            <p:cNvSpPr>
              <a:spLocks noChangeArrowheads="1"/>
            </p:cNvSpPr>
            <p:nvPr userDrawn="1"/>
          </p:nvSpPr>
          <p:spPr bwMode="auto">
            <a:xfrm>
              <a:off x="-1481559" y="45391"/>
              <a:ext cx="1320822"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NONE CONTENT </a:t>
              </a:r>
              <a:b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b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SAFE AREA</a:t>
              </a:r>
            </a:p>
          </p:txBody>
        </p:sp>
        <p:sp>
          <p:nvSpPr>
            <p:cNvPr id="45" name="Line 14">
              <a:extLst>
                <a:ext uri="{FF2B5EF4-FFF2-40B4-BE49-F238E27FC236}">
                  <a16:creationId xmlns:a16="http://schemas.microsoft.com/office/drawing/2014/main" id="{201A5765-EB16-4BE7-9D89-65876420DE66}"/>
                </a:ext>
              </a:extLst>
            </p:cNvPr>
            <p:cNvSpPr>
              <a:spLocks noChangeShapeType="1"/>
            </p:cNvSpPr>
            <p:nvPr userDrawn="1"/>
          </p:nvSpPr>
          <p:spPr bwMode="auto">
            <a:xfrm>
              <a:off x="-142876" y="25431"/>
              <a:ext cx="0" cy="336369"/>
            </a:xfrm>
            <a:prstGeom prst="line">
              <a:avLst/>
            </a:prstGeom>
            <a:noFill/>
            <a:ln w="9525">
              <a:solidFill>
                <a:schemeClr val="tx1">
                  <a:lumMod val="40000"/>
                  <a:lumOff val="60000"/>
                </a:schemeClr>
              </a:solidFill>
              <a:round/>
              <a:headEnd type="arrow" w="med" len="med"/>
              <a:tailEnd type="arrow" w="med" len="me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chemeClr val="tx2"/>
                </a:solidFill>
                <a:effectLst/>
                <a:uLnTx/>
                <a:uFillTx/>
                <a:latin typeface="+mj-lt"/>
                <a:ea typeface="Verdana" panose="020B0604030504040204" pitchFamily="34" charset="0"/>
                <a:cs typeface="Verdana" panose="020B0604030504040204" pitchFamily="34" charset="0"/>
                <a:sym typeface="Verdana" panose="020B0604030504040204" pitchFamily="34" charset="0"/>
              </a:endParaRPr>
            </a:p>
          </p:txBody>
        </p:sp>
        <p:cxnSp>
          <p:nvCxnSpPr>
            <p:cNvPr id="46" name="Straight Connector 45">
              <a:extLst>
                <a:ext uri="{FF2B5EF4-FFF2-40B4-BE49-F238E27FC236}">
                  <a16:creationId xmlns:a16="http://schemas.microsoft.com/office/drawing/2014/main" id="{FCF47790-55A7-4E84-86E2-C9EA43CF4E22}"/>
                </a:ext>
              </a:extLst>
            </p:cNvPr>
            <p:cNvCxnSpPr/>
            <p:nvPr userDrawn="1"/>
          </p:nvCxnSpPr>
          <p:spPr>
            <a:xfrm>
              <a:off x="-673430" y="12700"/>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55C0121-EAA0-4CAC-961C-8718CF9C37FF}"/>
                </a:ext>
              </a:extLst>
            </p:cNvPr>
            <p:cNvCxnSpPr/>
            <p:nvPr userDrawn="1"/>
          </p:nvCxnSpPr>
          <p:spPr>
            <a:xfrm>
              <a:off x="-673430" y="376238"/>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03385799-D5AB-451E-B8F0-7260172E9E21}"/>
              </a:ext>
            </a:extLst>
          </p:cNvPr>
          <p:cNvGrpSpPr/>
          <p:nvPr userDrawn="1"/>
        </p:nvGrpSpPr>
        <p:grpSpPr>
          <a:xfrm>
            <a:off x="-1481559" y="6500310"/>
            <a:ext cx="1432876" cy="363538"/>
            <a:chOff x="-1481559" y="12700"/>
            <a:chExt cx="1432876" cy="363538"/>
          </a:xfrm>
        </p:grpSpPr>
        <p:sp>
          <p:nvSpPr>
            <p:cNvPr id="49" name="Rectangle 13">
              <a:extLst>
                <a:ext uri="{FF2B5EF4-FFF2-40B4-BE49-F238E27FC236}">
                  <a16:creationId xmlns:a16="http://schemas.microsoft.com/office/drawing/2014/main" id="{D2302758-3D4A-404A-86F5-3F72B0F93A84}"/>
                </a:ext>
              </a:extLst>
            </p:cNvPr>
            <p:cNvSpPr>
              <a:spLocks noChangeArrowheads="1"/>
            </p:cNvSpPr>
            <p:nvPr userDrawn="1"/>
          </p:nvSpPr>
          <p:spPr bwMode="auto">
            <a:xfrm>
              <a:off x="-1481559" y="45391"/>
              <a:ext cx="1320822"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NONE CONTENT </a:t>
              </a:r>
              <a:b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b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SAFE AREA</a:t>
              </a:r>
            </a:p>
          </p:txBody>
        </p:sp>
        <p:sp>
          <p:nvSpPr>
            <p:cNvPr id="50" name="Line 14">
              <a:extLst>
                <a:ext uri="{FF2B5EF4-FFF2-40B4-BE49-F238E27FC236}">
                  <a16:creationId xmlns:a16="http://schemas.microsoft.com/office/drawing/2014/main" id="{B4641054-43C8-4208-ADAC-9899D7F90B1F}"/>
                </a:ext>
              </a:extLst>
            </p:cNvPr>
            <p:cNvSpPr>
              <a:spLocks noChangeShapeType="1"/>
            </p:cNvSpPr>
            <p:nvPr userDrawn="1"/>
          </p:nvSpPr>
          <p:spPr bwMode="auto">
            <a:xfrm>
              <a:off x="-142876" y="25431"/>
              <a:ext cx="0" cy="336369"/>
            </a:xfrm>
            <a:prstGeom prst="line">
              <a:avLst/>
            </a:prstGeom>
            <a:noFill/>
            <a:ln w="9525">
              <a:solidFill>
                <a:schemeClr val="tx1">
                  <a:lumMod val="40000"/>
                  <a:lumOff val="60000"/>
                </a:schemeClr>
              </a:solidFill>
              <a:round/>
              <a:headEnd type="arrow" w="med" len="med"/>
              <a:tailEnd type="arrow" w="med" len="me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chemeClr val="tx2"/>
                </a:solidFill>
                <a:effectLst/>
                <a:uLnTx/>
                <a:uFillTx/>
                <a:latin typeface="+mj-lt"/>
                <a:ea typeface="Verdana" panose="020B0604030504040204" pitchFamily="34" charset="0"/>
                <a:cs typeface="Verdana" panose="020B0604030504040204" pitchFamily="34" charset="0"/>
                <a:sym typeface="Verdana" panose="020B0604030504040204" pitchFamily="34" charset="0"/>
              </a:endParaRPr>
            </a:p>
          </p:txBody>
        </p:sp>
        <p:cxnSp>
          <p:nvCxnSpPr>
            <p:cNvPr id="51" name="Straight Connector 50">
              <a:extLst>
                <a:ext uri="{FF2B5EF4-FFF2-40B4-BE49-F238E27FC236}">
                  <a16:creationId xmlns:a16="http://schemas.microsoft.com/office/drawing/2014/main" id="{1ACD6D40-59F1-48FB-B2CE-CF51D79CCC22}"/>
                </a:ext>
              </a:extLst>
            </p:cNvPr>
            <p:cNvCxnSpPr/>
            <p:nvPr userDrawn="1"/>
          </p:nvCxnSpPr>
          <p:spPr>
            <a:xfrm>
              <a:off x="-673430" y="12700"/>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8FD813A-9F6E-48DB-AB1A-0713DFCF5ABC}"/>
                </a:ext>
              </a:extLst>
            </p:cNvPr>
            <p:cNvCxnSpPr/>
            <p:nvPr userDrawn="1"/>
          </p:nvCxnSpPr>
          <p:spPr>
            <a:xfrm>
              <a:off x="-673430" y="376238"/>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F57F802E-C8DD-4E66-979F-25B6C1091BC7}"/>
              </a:ext>
            </a:extLst>
          </p:cNvPr>
          <p:cNvGrpSpPr/>
          <p:nvPr userDrawn="1"/>
        </p:nvGrpSpPr>
        <p:grpSpPr>
          <a:xfrm rot="16200000">
            <a:off x="-525779" y="7442913"/>
            <a:ext cx="1432876" cy="363538"/>
            <a:chOff x="-1481559" y="12700"/>
            <a:chExt cx="1432876" cy="363538"/>
          </a:xfrm>
        </p:grpSpPr>
        <p:sp>
          <p:nvSpPr>
            <p:cNvPr id="54" name="Rectangle 13">
              <a:extLst>
                <a:ext uri="{FF2B5EF4-FFF2-40B4-BE49-F238E27FC236}">
                  <a16:creationId xmlns:a16="http://schemas.microsoft.com/office/drawing/2014/main" id="{4E6EC823-15A5-486E-9252-B749B3F7CCCC}"/>
                </a:ext>
              </a:extLst>
            </p:cNvPr>
            <p:cNvSpPr>
              <a:spLocks noChangeArrowheads="1"/>
            </p:cNvSpPr>
            <p:nvPr userDrawn="1"/>
          </p:nvSpPr>
          <p:spPr bwMode="auto">
            <a:xfrm>
              <a:off x="-1481559" y="45391"/>
              <a:ext cx="1320822"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NONE CONTENT </a:t>
              </a:r>
              <a:b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b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SAFE AREA</a:t>
              </a:r>
            </a:p>
          </p:txBody>
        </p:sp>
        <p:sp>
          <p:nvSpPr>
            <p:cNvPr id="55" name="Line 14">
              <a:extLst>
                <a:ext uri="{FF2B5EF4-FFF2-40B4-BE49-F238E27FC236}">
                  <a16:creationId xmlns:a16="http://schemas.microsoft.com/office/drawing/2014/main" id="{3DB66985-2C09-4018-857D-DE071C0F158B}"/>
                </a:ext>
              </a:extLst>
            </p:cNvPr>
            <p:cNvSpPr>
              <a:spLocks noChangeShapeType="1"/>
            </p:cNvSpPr>
            <p:nvPr userDrawn="1"/>
          </p:nvSpPr>
          <p:spPr bwMode="auto">
            <a:xfrm>
              <a:off x="-142876" y="25431"/>
              <a:ext cx="0" cy="336369"/>
            </a:xfrm>
            <a:prstGeom prst="line">
              <a:avLst/>
            </a:prstGeom>
            <a:noFill/>
            <a:ln w="9525">
              <a:solidFill>
                <a:schemeClr val="tx1">
                  <a:lumMod val="40000"/>
                  <a:lumOff val="60000"/>
                </a:schemeClr>
              </a:solidFill>
              <a:round/>
              <a:headEnd type="arrow" w="med" len="med"/>
              <a:tailEnd type="arrow" w="med" len="me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chemeClr val="tx2"/>
                </a:solidFill>
                <a:effectLst/>
                <a:uLnTx/>
                <a:uFillTx/>
                <a:latin typeface="+mj-lt"/>
                <a:ea typeface="Verdana" panose="020B0604030504040204" pitchFamily="34" charset="0"/>
                <a:cs typeface="Verdana" panose="020B0604030504040204" pitchFamily="34" charset="0"/>
                <a:sym typeface="Verdana" panose="020B0604030504040204" pitchFamily="34" charset="0"/>
              </a:endParaRPr>
            </a:p>
          </p:txBody>
        </p:sp>
        <p:cxnSp>
          <p:nvCxnSpPr>
            <p:cNvPr id="56" name="Straight Connector 55">
              <a:extLst>
                <a:ext uri="{FF2B5EF4-FFF2-40B4-BE49-F238E27FC236}">
                  <a16:creationId xmlns:a16="http://schemas.microsoft.com/office/drawing/2014/main" id="{5AEBE8AD-7F71-4CCE-BF7D-C7A139D8DE03}"/>
                </a:ext>
              </a:extLst>
            </p:cNvPr>
            <p:cNvCxnSpPr/>
            <p:nvPr userDrawn="1"/>
          </p:nvCxnSpPr>
          <p:spPr>
            <a:xfrm>
              <a:off x="-673430" y="12700"/>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A09BE9-7808-4E57-AD90-181BDD342832}"/>
                </a:ext>
              </a:extLst>
            </p:cNvPr>
            <p:cNvCxnSpPr/>
            <p:nvPr userDrawn="1"/>
          </p:nvCxnSpPr>
          <p:spPr>
            <a:xfrm>
              <a:off x="-673430" y="376238"/>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EE07AF1-2C23-4E14-B897-0526A1BF7E83}"/>
              </a:ext>
            </a:extLst>
          </p:cNvPr>
          <p:cNvGrpSpPr/>
          <p:nvPr userDrawn="1"/>
        </p:nvGrpSpPr>
        <p:grpSpPr>
          <a:xfrm rot="16200000">
            <a:off x="11302521" y="7442913"/>
            <a:ext cx="1432876" cy="363538"/>
            <a:chOff x="-1481559" y="12700"/>
            <a:chExt cx="1432876" cy="363538"/>
          </a:xfrm>
        </p:grpSpPr>
        <p:sp>
          <p:nvSpPr>
            <p:cNvPr id="59" name="Rectangle 13">
              <a:extLst>
                <a:ext uri="{FF2B5EF4-FFF2-40B4-BE49-F238E27FC236}">
                  <a16:creationId xmlns:a16="http://schemas.microsoft.com/office/drawing/2014/main" id="{678B32BF-B3AC-410E-834D-D09600CD2F12}"/>
                </a:ext>
              </a:extLst>
            </p:cNvPr>
            <p:cNvSpPr>
              <a:spLocks noChangeArrowheads="1"/>
            </p:cNvSpPr>
            <p:nvPr userDrawn="1"/>
          </p:nvSpPr>
          <p:spPr bwMode="auto">
            <a:xfrm>
              <a:off x="-1481559" y="45391"/>
              <a:ext cx="1320822"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NONE CONTENT </a:t>
              </a:r>
              <a:b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br>
              <a:r>
                <a:rPr kumimoji="0" lang="en-US" sz="700" b="0" i="0" u="none" strike="noStrike" cap="none" normalizeH="0" baseline="0" dirty="0">
                  <a:ln>
                    <a:noFill/>
                  </a:ln>
                  <a:solidFill>
                    <a:schemeClr val="tx1"/>
                  </a:solidFill>
                  <a:effectLst/>
                  <a:latin typeface="+mj-lt"/>
                  <a:ea typeface="Verdana" panose="020B0604030504040204" pitchFamily="34" charset="0"/>
                  <a:cs typeface="Verdana" panose="020B0604030504040204" pitchFamily="34" charset="0"/>
                  <a:sym typeface="Verdana" panose="020B0604030504040204" pitchFamily="34" charset="0"/>
                </a:rPr>
                <a:t>SAFE AREA</a:t>
              </a:r>
            </a:p>
          </p:txBody>
        </p:sp>
        <p:sp>
          <p:nvSpPr>
            <p:cNvPr id="60" name="Line 14">
              <a:extLst>
                <a:ext uri="{FF2B5EF4-FFF2-40B4-BE49-F238E27FC236}">
                  <a16:creationId xmlns:a16="http://schemas.microsoft.com/office/drawing/2014/main" id="{F376DB50-9935-49C5-A82A-99A34FEF82BA}"/>
                </a:ext>
              </a:extLst>
            </p:cNvPr>
            <p:cNvSpPr>
              <a:spLocks noChangeShapeType="1"/>
            </p:cNvSpPr>
            <p:nvPr userDrawn="1"/>
          </p:nvSpPr>
          <p:spPr bwMode="auto">
            <a:xfrm>
              <a:off x="-142876" y="25431"/>
              <a:ext cx="0" cy="336369"/>
            </a:xfrm>
            <a:prstGeom prst="line">
              <a:avLst/>
            </a:prstGeom>
            <a:noFill/>
            <a:ln w="9525">
              <a:solidFill>
                <a:schemeClr val="tx1">
                  <a:lumMod val="40000"/>
                  <a:lumOff val="60000"/>
                </a:schemeClr>
              </a:solidFill>
              <a:round/>
              <a:headEnd type="arrow" w="med" len="med"/>
              <a:tailEnd type="arrow" w="med" len="med"/>
            </a:ln>
            <a:effec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chemeClr val="tx2"/>
                </a:solidFill>
                <a:effectLst/>
                <a:uLnTx/>
                <a:uFillTx/>
                <a:latin typeface="+mj-lt"/>
                <a:ea typeface="Verdana" panose="020B0604030504040204" pitchFamily="34" charset="0"/>
                <a:cs typeface="Verdana" panose="020B0604030504040204" pitchFamily="34" charset="0"/>
                <a:sym typeface="Verdana" panose="020B0604030504040204" pitchFamily="34" charset="0"/>
              </a:endParaRPr>
            </a:p>
          </p:txBody>
        </p:sp>
        <p:cxnSp>
          <p:nvCxnSpPr>
            <p:cNvPr id="61" name="Straight Connector 60">
              <a:extLst>
                <a:ext uri="{FF2B5EF4-FFF2-40B4-BE49-F238E27FC236}">
                  <a16:creationId xmlns:a16="http://schemas.microsoft.com/office/drawing/2014/main" id="{706C0811-F434-4ACF-9167-1DA7EEF19C5E}"/>
                </a:ext>
              </a:extLst>
            </p:cNvPr>
            <p:cNvCxnSpPr/>
            <p:nvPr userDrawn="1"/>
          </p:nvCxnSpPr>
          <p:spPr>
            <a:xfrm>
              <a:off x="-673430" y="12700"/>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1904F3-F9B7-48E6-9F76-55034C2D4AD2}"/>
                </a:ext>
              </a:extLst>
            </p:cNvPr>
            <p:cNvCxnSpPr/>
            <p:nvPr userDrawn="1"/>
          </p:nvCxnSpPr>
          <p:spPr>
            <a:xfrm>
              <a:off x="-673430" y="376238"/>
              <a:ext cx="624747" cy="0"/>
            </a:xfrm>
            <a:prstGeom prst="line">
              <a:avLst/>
            </a:prstGeom>
            <a:ln w="952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65" name="Picture 2" descr="Yorkshire-Water-Logo - Eco Schools">
            <a:extLst>
              <a:ext uri="{FF2B5EF4-FFF2-40B4-BE49-F238E27FC236}">
                <a16:creationId xmlns:a16="http://schemas.microsoft.com/office/drawing/2014/main" id="{FE885CEC-3743-443B-BE6F-3DF192F1952A}"/>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0380588" y="525717"/>
            <a:ext cx="1626968" cy="78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1715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7" r:id="rId3"/>
    <p:sldLayoutId id="2147483678" r:id="rId4"/>
    <p:sldLayoutId id="2147483679" r:id="rId5"/>
    <p:sldLayoutId id="2147483685" r:id="rId6"/>
    <p:sldLayoutId id="2147483686" r:id="rId7"/>
    <p:sldLayoutId id="2147483687" r:id="rId8"/>
    <p:sldLayoutId id="2147483688" r:id="rId9"/>
    <p:sldLayoutId id="2147483650" r:id="rId10"/>
    <p:sldLayoutId id="2147483689" r:id="rId11"/>
    <p:sldLayoutId id="2147483670" r:id="rId12"/>
    <p:sldLayoutId id="2147483671" r:id="rId13"/>
    <p:sldLayoutId id="2147483676" r:id="rId14"/>
    <p:sldLayoutId id="2147483672" r:id="rId15"/>
    <p:sldLayoutId id="2147483654" r:id="rId16"/>
    <p:sldLayoutId id="2147483653" r:id="rId17"/>
    <p:sldLayoutId id="2147483681" r:id="rId18"/>
    <p:sldLayoutId id="2147483683"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b="1" kern="1200" spc="0"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rgbClr val="32A8BE"/>
        </a:buClr>
        <a:buFont typeface="Wingdings" pitchFamily="2" charset="2"/>
        <a:buNone/>
        <a:defRPr sz="1200" kern="1200">
          <a:solidFill>
            <a:schemeClr val="tx2"/>
          </a:solidFill>
          <a:latin typeface="+mn-lt"/>
          <a:ea typeface="+mn-ea"/>
          <a:cs typeface="+mn-cs"/>
        </a:defRPr>
      </a:lvl1pPr>
      <a:lvl2pPr marL="179388" indent="0" algn="l" defTabSz="914400" rtl="0" eaLnBrk="1" latinLnBrk="0" hangingPunct="1">
        <a:lnSpc>
          <a:spcPct val="110000"/>
        </a:lnSpc>
        <a:spcBef>
          <a:spcPts val="300"/>
        </a:spcBef>
        <a:spcAft>
          <a:spcPts val="300"/>
        </a:spcAft>
        <a:buClr>
          <a:srgbClr val="32A8BE"/>
        </a:buClr>
        <a:buFont typeface="Arial" panose="020B0604020202020204" pitchFamily="34" charset="0"/>
        <a:buNone/>
        <a:defRPr sz="1100" kern="1200">
          <a:solidFill>
            <a:schemeClr val="tx2"/>
          </a:solidFill>
          <a:latin typeface="+mn-lt"/>
          <a:ea typeface="+mn-ea"/>
          <a:cs typeface="+mn-cs"/>
        </a:defRPr>
      </a:lvl2pPr>
      <a:lvl3pPr marL="358775" indent="0" algn="l" defTabSz="914400" rtl="0" eaLnBrk="1" latinLnBrk="0" hangingPunct="1">
        <a:lnSpc>
          <a:spcPct val="110000"/>
        </a:lnSpc>
        <a:spcBef>
          <a:spcPts val="300"/>
        </a:spcBef>
        <a:spcAft>
          <a:spcPts val="300"/>
        </a:spcAft>
        <a:buClr>
          <a:srgbClr val="32A8BE"/>
        </a:buClr>
        <a:buFont typeface="Wingdings" panose="05000000000000000000" pitchFamily="2" charset="2"/>
        <a:buNone/>
        <a:defRPr sz="1050" kern="1200">
          <a:solidFill>
            <a:schemeClr val="tx2"/>
          </a:solidFill>
          <a:latin typeface="+mn-lt"/>
          <a:ea typeface="+mn-ea"/>
          <a:cs typeface="+mn-cs"/>
        </a:defRPr>
      </a:lvl3pPr>
      <a:lvl4pPr marL="538163" indent="0" algn="l" defTabSz="914400" rtl="0" eaLnBrk="1" latinLnBrk="0" hangingPunct="1">
        <a:lnSpc>
          <a:spcPct val="110000"/>
        </a:lnSpc>
        <a:spcBef>
          <a:spcPts val="300"/>
        </a:spcBef>
        <a:spcAft>
          <a:spcPts val="300"/>
        </a:spcAft>
        <a:buClr>
          <a:srgbClr val="32A8BE"/>
        </a:buClr>
        <a:buFont typeface="Arial" panose="020B0604020202020204" pitchFamily="34" charset="0"/>
        <a:buNone/>
        <a:defRPr sz="1000" kern="1200">
          <a:solidFill>
            <a:schemeClr val="tx2"/>
          </a:solidFill>
          <a:latin typeface="+mn-lt"/>
          <a:ea typeface="+mn-ea"/>
          <a:cs typeface="+mn-cs"/>
        </a:defRPr>
      </a:lvl4pPr>
      <a:lvl5pPr marL="717550" indent="0" algn="l" defTabSz="914400" rtl="0" eaLnBrk="1" latinLnBrk="0" hangingPunct="1">
        <a:lnSpc>
          <a:spcPct val="110000"/>
        </a:lnSpc>
        <a:spcBef>
          <a:spcPts val="300"/>
        </a:spcBef>
        <a:spcAft>
          <a:spcPts val="300"/>
        </a:spcAft>
        <a:buClr>
          <a:srgbClr val="32A8BE"/>
        </a:buClr>
        <a:buFont typeface="Wingdings" panose="05000000000000000000" pitchFamily="2" charset="2"/>
        <a:buNone/>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34" userDrawn="1">
          <p15:clr>
            <a:srgbClr val="F26B43"/>
          </p15:clr>
        </p15:guide>
        <p15:guide id="3" orient="horz" pos="2160" userDrawn="1">
          <p15:clr>
            <a:srgbClr val="F26B43"/>
          </p15:clr>
        </p15:guide>
        <p15:guide id="4" orient="horz" pos="237" userDrawn="1">
          <p15:clr>
            <a:srgbClr val="F26B43"/>
          </p15:clr>
        </p15:guide>
        <p15:guide id="5" pos="7456" userDrawn="1">
          <p15:clr>
            <a:srgbClr val="F26B43"/>
          </p15:clr>
        </p15:guide>
        <p15:guide id="6" orient="horz" pos="4090" userDrawn="1">
          <p15:clr>
            <a:srgbClr val="F26B43"/>
          </p15:clr>
        </p15:guide>
        <p15:guide id="7" orient="horz" pos="970" userDrawn="1">
          <p15:clr>
            <a:srgbClr val="F26B43"/>
          </p15:clr>
        </p15:guide>
        <p15:guide id="8" orient="horz" pos="38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8.xml"/><Relationship Id="rId7" Type="http://schemas.openxmlformats.org/officeDocument/2006/relationships/hyperlink" Target="http://www.thinkturquoise.com/" TargetMode="External"/><Relationship Id="rId12"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hyperlink" Target="http://www.facebook.com/thinkturquoise" TargetMode="External"/><Relationship Id="rId11" Type="http://schemas.openxmlformats.org/officeDocument/2006/relationships/image" Target="../media/image18.svg"/><Relationship Id="rId5" Type="http://schemas.openxmlformats.org/officeDocument/2006/relationships/hyperlink" Target="http://www.twitter.com/ThinkTurquoise" TargetMode="External"/><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hyperlink" Target="http://www.linkedin.com/company/turquoise-thinking-ltd" TargetMode="External"/><Relationship Id="rId9" Type="http://schemas.openxmlformats.org/officeDocument/2006/relationships/image" Target="../media/image16.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EE0D488-36A3-4C39-9A9C-9C7DF63D7976}"/>
              </a:ext>
            </a:extLst>
          </p:cNvPr>
          <p:cNvSpPr>
            <a:spLocks noGrp="1"/>
          </p:cNvSpPr>
          <p:nvPr>
            <p:ph type="body" sz="quarter" idx="16"/>
          </p:nvPr>
        </p:nvSpPr>
        <p:spPr/>
        <p:txBody>
          <a:bodyPr/>
          <a:lstStyle/>
          <a:p>
            <a:r>
              <a:rPr lang="en-GB" dirty="0"/>
              <a:t>April 2022</a:t>
            </a:r>
          </a:p>
        </p:txBody>
      </p:sp>
      <p:sp>
        <p:nvSpPr>
          <p:cNvPr id="4" name="Text Placeholder 3"/>
          <p:cNvSpPr>
            <a:spLocks noGrp="1"/>
          </p:cNvSpPr>
          <p:nvPr>
            <p:ph type="body" sz="quarter" idx="13"/>
          </p:nvPr>
        </p:nvSpPr>
        <p:spPr/>
        <p:txBody>
          <a:bodyPr/>
          <a:lstStyle/>
          <a:p>
            <a:r>
              <a:rPr lang="en-GB" dirty="0"/>
              <a:t>Full Colour Thinking from Turquoise for Yorkshire Water</a:t>
            </a:r>
          </a:p>
        </p:txBody>
      </p:sp>
      <p:sp>
        <p:nvSpPr>
          <p:cNvPr id="11" name="Text Placeholder 10">
            <a:extLst>
              <a:ext uri="{FF2B5EF4-FFF2-40B4-BE49-F238E27FC236}">
                <a16:creationId xmlns:a16="http://schemas.microsoft.com/office/drawing/2014/main" id="{9CCED252-B8F8-4845-98A7-BC1F95F70543}"/>
              </a:ext>
            </a:extLst>
          </p:cNvPr>
          <p:cNvSpPr>
            <a:spLocks noGrp="1"/>
          </p:cNvSpPr>
          <p:nvPr>
            <p:ph type="body" sz="quarter" idx="15"/>
          </p:nvPr>
        </p:nvSpPr>
        <p:spPr>
          <a:xfrm>
            <a:off x="389519" y="3982752"/>
            <a:ext cx="5967535" cy="958416"/>
          </a:xfrm>
        </p:spPr>
        <p:txBody>
          <a:bodyPr/>
          <a:lstStyle/>
          <a:p>
            <a:r>
              <a:rPr lang="en-GB" dirty="0"/>
              <a:t>Yorkshire Water</a:t>
            </a:r>
          </a:p>
          <a:p>
            <a:r>
              <a:rPr lang="en-GB" dirty="0"/>
              <a:t>DWMP Customer Engagement</a:t>
            </a:r>
          </a:p>
          <a:p>
            <a:r>
              <a:rPr lang="en-GB" u="sng" dirty="0"/>
              <a:t>Developer Depth </a:t>
            </a:r>
            <a:r>
              <a:rPr lang="en-GB" dirty="0"/>
              <a:t>Summary</a:t>
            </a:r>
          </a:p>
        </p:txBody>
      </p:sp>
      <p:sp>
        <p:nvSpPr>
          <p:cNvPr id="16386" name="AutoShape 2" descr="Image result for scottish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6388" name="AutoShape 4" descr="Image result for scottish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 name="Footer Placeholder 1">
            <a:extLst>
              <a:ext uri="{FF2B5EF4-FFF2-40B4-BE49-F238E27FC236}">
                <a16:creationId xmlns:a16="http://schemas.microsoft.com/office/drawing/2014/main" id="{A876D1DD-4BE6-48D8-80C3-F9349ACE3B66}"/>
              </a:ext>
            </a:extLst>
          </p:cNvPr>
          <p:cNvSpPr>
            <a:spLocks noGrp="1"/>
          </p:cNvSpPr>
          <p:nvPr>
            <p:ph type="ftr" sz="quarter" idx="11"/>
          </p:nvPr>
        </p:nvSpPr>
        <p:spPr/>
        <p:txBody>
          <a:bodyPr/>
          <a:lstStyle/>
          <a:p>
            <a:r>
              <a:rPr lang="en-GB" dirty="0"/>
              <a:t>© 2022 Turquoise Thinking Ltd</a:t>
            </a:r>
          </a:p>
        </p:txBody>
      </p:sp>
      <p:sp>
        <p:nvSpPr>
          <p:cNvPr id="3" name="Slide Number Placeholder 2">
            <a:extLst>
              <a:ext uri="{FF2B5EF4-FFF2-40B4-BE49-F238E27FC236}">
                <a16:creationId xmlns:a16="http://schemas.microsoft.com/office/drawing/2014/main" id="{13B5404E-9C12-4EAD-9805-36FB553ADAE9}"/>
              </a:ext>
            </a:extLst>
          </p:cNvPr>
          <p:cNvSpPr>
            <a:spLocks noGrp="1"/>
          </p:cNvSpPr>
          <p:nvPr>
            <p:ph type="sldNum" sz="quarter" idx="12"/>
          </p:nvPr>
        </p:nvSpPr>
        <p:spPr/>
        <p:txBody>
          <a:bodyPr/>
          <a:lstStyle/>
          <a:p>
            <a:fld id="{E0D85BF4-D5ED-4386-804C-9C53DAD53E85}" type="slidenum">
              <a:rPr lang="en-GB" smtClean="0"/>
              <a:pPr/>
              <a:t>1</a:t>
            </a:fld>
            <a:endParaRPr lang="en-GB" dirty="0"/>
          </a:p>
        </p:txBody>
      </p:sp>
    </p:spTree>
    <p:custDataLst>
      <p:tags r:id="rId1"/>
    </p:custDataLst>
    <p:extLst>
      <p:ext uri="{BB962C8B-B14F-4D97-AF65-F5344CB8AC3E}">
        <p14:creationId xmlns:p14="http://schemas.microsoft.com/office/powerpoint/2010/main" val="42663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29C272-2ED3-467E-9ED4-CA79E511B961}"/>
              </a:ext>
            </a:extLst>
          </p:cNvPr>
          <p:cNvSpPr>
            <a:spLocks noGrp="1"/>
          </p:cNvSpPr>
          <p:nvPr>
            <p:ph type="body" sz="quarter" idx="15"/>
          </p:nvPr>
        </p:nvSpPr>
        <p:spPr/>
        <p:txBody>
          <a:bodyPr/>
          <a:lstStyle/>
          <a:p>
            <a:r>
              <a:rPr lang="en-GB" dirty="0"/>
              <a:t>Summary</a:t>
            </a:r>
            <a:r>
              <a:rPr lang="en-GB" dirty="0">
                <a:solidFill>
                  <a:srgbClr val="96DE74"/>
                </a:solidFill>
              </a:rPr>
              <a:t>.</a:t>
            </a:r>
          </a:p>
        </p:txBody>
      </p:sp>
      <p:cxnSp>
        <p:nvCxnSpPr>
          <p:cNvPr id="4" name="Straight Connector 3">
            <a:extLst>
              <a:ext uri="{FF2B5EF4-FFF2-40B4-BE49-F238E27FC236}">
                <a16:creationId xmlns:a16="http://schemas.microsoft.com/office/drawing/2014/main" id="{3F28542F-9588-4D3E-8B8C-C5FA5B1538AC}"/>
              </a:ext>
            </a:extLst>
          </p:cNvPr>
          <p:cNvCxnSpPr>
            <a:cxnSpLocks/>
          </p:cNvCxnSpPr>
          <p:nvPr/>
        </p:nvCxnSpPr>
        <p:spPr>
          <a:xfrm>
            <a:off x="455722" y="4315407"/>
            <a:ext cx="598924" cy="0"/>
          </a:xfrm>
          <a:prstGeom prst="line">
            <a:avLst/>
          </a:prstGeom>
          <a:ln w="57150">
            <a:solidFill>
              <a:srgbClr val="96DE7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1BD0BEC-C1DB-4ADD-9173-17FA41B80341}"/>
              </a:ext>
            </a:extLst>
          </p:cNvPr>
          <p:cNvSpPr/>
          <p:nvPr/>
        </p:nvSpPr>
        <p:spPr>
          <a:xfrm>
            <a:off x="0" y="-2"/>
            <a:ext cx="12190413" cy="376240"/>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583E5A47-1500-4419-98C7-A792BF870A9F}"/>
              </a:ext>
            </a:extLst>
          </p:cNvPr>
          <p:cNvSpPr>
            <a:spLocks noGrp="1"/>
          </p:cNvSpPr>
          <p:nvPr>
            <p:ph type="body" sz="quarter" idx="13"/>
          </p:nvPr>
        </p:nvSpPr>
        <p:spPr/>
        <p:txBody>
          <a:bodyPr/>
          <a:lstStyle/>
          <a:p>
            <a:endParaRPr lang="en-GB"/>
          </a:p>
        </p:txBody>
      </p:sp>
    </p:spTree>
    <p:custDataLst>
      <p:tags r:id="rId1"/>
    </p:custDataLst>
    <p:extLst>
      <p:ext uri="{BB962C8B-B14F-4D97-AF65-F5344CB8AC3E}">
        <p14:creationId xmlns:p14="http://schemas.microsoft.com/office/powerpoint/2010/main" val="200330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9C3-20AE-944B-BD08-05014DFFF32B}"/>
              </a:ext>
            </a:extLst>
          </p:cNvPr>
          <p:cNvSpPr>
            <a:spLocks noGrp="1"/>
          </p:cNvSpPr>
          <p:nvPr>
            <p:ph type="title"/>
            <p:custDataLst>
              <p:tags r:id="rId2"/>
            </p:custDataLst>
          </p:nvPr>
        </p:nvSpPr>
        <p:spPr>
          <a:xfrm>
            <a:off x="21372" y="382414"/>
            <a:ext cx="9540156" cy="782002"/>
          </a:xfrm>
        </p:spPr>
        <p:txBody>
          <a:bodyPr/>
          <a:lstStyle/>
          <a:p>
            <a:r>
              <a:rPr lang="en-GB" dirty="0"/>
              <a:t>Highlights</a:t>
            </a:r>
            <a:r>
              <a:rPr lang="en-GB" dirty="0">
                <a:solidFill>
                  <a:srgbClr val="96DE74"/>
                </a:solidFill>
              </a:rPr>
              <a:t>.</a:t>
            </a:r>
          </a:p>
        </p:txBody>
      </p:sp>
      <p:sp>
        <p:nvSpPr>
          <p:cNvPr id="4" name="Slide Number Placeholder 3">
            <a:extLst>
              <a:ext uri="{FF2B5EF4-FFF2-40B4-BE49-F238E27FC236}">
                <a16:creationId xmlns:a16="http://schemas.microsoft.com/office/drawing/2014/main" id="{8B6FF32B-4FCC-1841-8BB3-032378BAAEB8}"/>
              </a:ext>
            </a:extLst>
          </p:cNvPr>
          <p:cNvSpPr>
            <a:spLocks noGrp="1"/>
          </p:cNvSpPr>
          <p:nvPr>
            <p:ph type="sldNum" sz="quarter" idx="12"/>
          </p:nvPr>
        </p:nvSpPr>
        <p:spPr/>
        <p:txBody>
          <a:bodyPr/>
          <a:lstStyle/>
          <a:p>
            <a:fld id="{E0D85BF4-D5ED-4386-804C-9C53DAD53E85}" type="slidenum">
              <a:rPr lang="en-GB" smtClean="0"/>
              <a:pPr/>
              <a:t>3</a:t>
            </a:fld>
            <a:endParaRPr lang="en-GB" dirty="0"/>
          </a:p>
        </p:txBody>
      </p:sp>
      <p:sp>
        <p:nvSpPr>
          <p:cNvPr id="5" name="Rectangle 4">
            <a:extLst>
              <a:ext uri="{FF2B5EF4-FFF2-40B4-BE49-F238E27FC236}">
                <a16:creationId xmlns:a16="http://schemas.microsoft.com/office/drawing/2014/main" id="{00782CF2-46BF-421A-B4F2-ED8681790384}"/>
              </a:ext>
            </a:extLst>
          </p:cNvPr>
          <p:cNvSpPr/>
          <p:nvPr/>
        </p:nvSpPr>
        <p:spPr>
          <a:xfrm>
            <a:off x="0" y="-2"/>
            <a:ext cx="12190413" cy="376240"/>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5AED293-6AEA-4DAD-9321-A53B9CBE1076}"/>
              </a:ext>
            </a:extLst>
          </p:cNvPr>
          <p:cNvSpPr>
            <a:spLocks noChangeArrowheads="1"/>
          </p:cNvSpPr>
          <p:nvPr/>
        </p:nvSpPr>
        <p:spPr bwMode="auto">
          <a:xfrm>
            <a:off x="334566" y="1497354"/>
            <a:ext cx="5544616" cy="2185214"/>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altLang="en-US" sz="1400" dirty="0">
                <a:solidFill>
                  <a:srgbClr val="595959"/>
                </a:solidFill>
                <a:latin typeface="Century Gothic" panose="020B0502020202020204" pitchFamily="34" charset="0"/>
                <a:cs typeface="Times New Roman" panose="02020603050405020304" pitchFamily="18" charset="0"/>
              </a:rPr>
              <a:t>1 developer depth.</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GB" altLang="en-US" sz="1400" dirty="0">
                <a:solidFill>
                  <a:srgbClr val="595959"/>
                </a:solidFill>
                <a:latin typeface="Century Gothic" panose="020B0502020202020204" pitchFamily="34" charset="0"/>
                <a:cs typeface="Times New Roman" panose="02020603050405020304" pitchFamily="18" charset="0"/>
              </a:rPr>
              <a:t>Developer business was currently largely Housing Association builds, but recently joined </a:t>
            </a:r>
            <a:r>
              <a:rPr lang="en-GB" altLang="en-US" sz="1400" dirty="0" err="1">
                <a:solidFill>
                  <a:srgbClr val="595959"/>
                </a:solidFill>
                <a:latin typeface="Century Gothic" panose="020B0502020202020204" pitchFamily="34" charset="0"/>
                <a:cs typeface="Times New Roman" panose="02020603050405020304" pitchFamily="18" charset="0"/>
              </a:rPr>
              <a:t>Bovis</a:t>
            </a:r>
            <a:r>
              <a:rPr lang="en-GB" altLang="en-US" sz="1400" dirty="0">
                <a:solidFill>
                  <a:srgbClr val="595959"/>
                </a:solidFill>
                <a:latin typeface="Century Gothic" panose="020B0502020202020204" pitchFamily="34" charset="0"/>
                <a:cs typeface="Times New Roman" panose="02020603050405020304" pitchFamily="18" charset="0"/>
              </a:rPr>
              <a:t> Group and so this will change in the future towards more ‘private’ housing developments.</a:t>
            </a:r>
          </a:p>
          <a:p>
            <a:pPr marL="571500" lvl="1" eaLnBrk="0" fontAlgn="base" hangingPunct="0">
              <a:spcBef>
                <a:spcPts val="200"/>
              </a:spcBef>
              <a:spcAft>
                <a:spcPts val="200"/>
              </a:spcAft>
              <a:buClr>
                <a:srgbClr val="96DE74"/>
              </a:buClr>
              <a:buFont typeface="Arial" panose="020B0604020202020204" pitchFamily="34" charset="0"/>
              <a:buChar char="•"/>
            </a:pPr>
            <a:r>
              <a:rPr lang="en-GB" altLang="en-US" sz="1400" dirty="0">
                <a:solidFill>
                  <a:srgbClr val="595959"/>
                </a:solidFill>
                <a:latin typeface="Century Gothic" panose="020B0502020202020204" pitchFamily="34" charset="0"/>
                <a:cs typeface="Times New Roman" panose="02020603050405020304" pitchFamily="18" charset="0"/>
              </a:rPr>
              <a:t>Move from 60:40 HA: private to 75:25 private: HA in the future.</a:t>
            </a:r>
          </a:p>
          <a:p>
            <a:pPr marL="571500" lvl="1" eaLnBrk="0" fontAlgn="base" hangingPunct="0">
              <a:spcBef>
                <a:spcPts val="200"/>
              </a:spcBef>
              <a:spcAft>
                <a:spcPts val="200"/>
              </a:spcAft>
              <a:buClr>
                <a:srgbClr val="96DE74"/>
              </a:buClr>
              <a:buFont typeface="Arial" panose="020B0604020202020204" pitchFamily="34" charset="0"/>
              <a:buChar char="•"/>
            </a:pPr>
            <a:r>
              <a:rPr lang="en-GB" altLang="en-US" sz="1400" dirty="0">
                <a:solidFill>
                  <a:srgbClr val="595959"/>
                </a:solidFill>
                <a:latin typeface="Century Gothic" panose="020B0502020202020204" pitchFamily="34" charset="0"/>
                <a:cs typeface="Times New Roman" panose="02020603050405020304" pitchFamily="18" charset="0"/>
              </a:rPr>
              <a:t>Challenges for the developer is always providing the desired units built on time and under budget!</a:t>
            </a:r>
            <a:endParaRPr lang="en-GB" altLang="en-US" sz="1400" dirty="0">
              <a:solidFill>
                <a:schemeClr val="tx1"/>
              </a:solidFill>
              <a:latin typeface="+mn-lt"/>
            </a:endParaRPr>
          </a:p>
        </p:txBody>
      </p:sp>
      <p:sp>
        <p:nvSpPr>
          <p:cNvPr id="11" name="Rectangle 10">
            <a:extLst>
              <a:ext uri="{FF2B5EF4-FFF2-40B4-BE49-F238E27FC236}">
                <a16:creationId xmlns:a16="http://schemas.microsoft.com/office/drawing/2014/main" id="{A5857EE0-192B-40CD-9080-A8A83E5F7A33}"/>
              </a:ext>
            </a:extLst>
          </p:cNvPr>
          <p:cNvSpPr>
            <a:spLocks noChangeArrowheads="1"/>
          </p:cNvSpPr>
          <p:nvPr/>
        </p:nvSpPr>
        <p:spPr bwMode="auto">
          <a:xfrm>
            <a:off x="334566" y="4008863"/>
            <a:ext cx="5544616" cy="1918474"/>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effectLst/>
                <a:latin typeface="Century Gothic" panose="020B0502020202020204" pitchFamily="34" charset="0"/>
                <a:ea typeface="Calibri" panose="020F0502020204030204" pitchFamily="34" charset="0"/>
                <a:cs typeface="Times New Roman" panose="02020603050405020304" pitchFamily="18" charset="0"/>
              </a:rPr>
              <a:t>Perceptions of YW </a:t>
            </a:r>
            <a:r>
              <a:rPr lang="en-GB" sz="14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were neutral, couched in terms of </a:t>
            </a:r>
            <a:r>
              <a:rPr lang="en-GB" sz="1400" i="1"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‘they don’t do a bad job, but they struggle with staffing and that affects us in terms of trying to get hold of anyone. Once you get through to someone, the relationship is good’</a:t>
            </a:r>
            <a:r>
              <a:rPr lang="en-GB" sz="14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Generally feel they have to wait too long to get things done.</a:t>
            </a:r>
            <a:endParaRPr lang="en-GB" altLang="en-US" sz="1400" dirty="0">
              <a:solidFill>
                <a:srgbClr val="595959"/>
              </a:solidFill>
              <a:latin typeface="Century Gothic" panose="020B0502020202020204" pitchFamily="34" charset="0"/>
              <a:cs typeface="Times New Roman" panose="02020603050405020304" pitchFamily="18" charset="0"/>
            </a:endParaRPr>
          </a:p>
          <a:p>
            <a:pPr marL="0" lvl="0" eaLnBrk="0" fontAlgn="base" hangingPunct="0">
              <a:spcBef>
                <a:spcPts val="200"/>
              </a:spcBef>
              <a:spcAft>
                <a:spcPts val="200"/>
              </a:spcAft>
              <a:buClr>
                <a:srgbClr val="96DE74"/>
              </a:buClr>
            </a:pPr>
            <a:endParaRPr lang="en-GB" altLang="en-US" sz="1400" i="1" dirty="0">
              <a:solidFill>
                <a:schemeClr val="tx1"/>
              </a:solidFill>
              <a:latin typeface="+mn-lt"/>
            </a:endParaRPr>
          </a:p>
        </p:txBody>
      </p:sp>
      <p:sp>
        <p:nvSpPr>
          <p:cNvPr id="13" name="Rectangle 12">
            <a:extLst>
              <a:ext uri="{FF2B5EF4-FFF2-40B4-BE49-F238E27FC236}">
                <a16:creationId xmlns:a16="http://schemas.microsoft.com/office/drawing/2014/main" id="{6EB6CA4B-25AD-43C3-8B92-D9E981B22B1C}"/>
              </a:ext>
            </a:extLst>
          </p:cNvPr>
          <p:cNvSpPr>
            <a:spLocks noChangeArrowheads="1"/>
          </p:cNvSpPr>
          <p:nvPr/>
        </p:nvSpPr>
        <p:spPr bwMode="auto">
          <a:xfrm>
            <a:off x="6311231" y="1510377"/>
            <a:ext cx="5760639" cy="1918474"/>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Reactions towards the </a:t>
            </a: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DWMP</a:t>
            </a: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On paper it was felt to look very good, but the belief is that the delivery will be quite different, which again goes back to their experiences of waiting too long for things to happen.</a:t>
            </a:r>
          </a:p>
          <a:p>
            <a:pPr marL="571500" lvl="1" eaLnBrk="0" fontAlgn="base" hangingPunct="0">
              <a:spcBef>
                <a:spcPts val="200"/>
              </a:spcBef>
              <a:spcAft>
                <a:spcPts val="200"/>
              </a:spcAft>
              <a:buClr>
                <a:srgbClr val="96DE74"/>
              </a:buClr>
              <a:buFont typeface="Arial" panose="020B0604020202020204" pitchFamily="34" charset="0"/>
              <a:buChar char="•"/>
            </a:pPr>
            <a:r>
              <a:rPr lang="en-GB" sz="1400" i="1"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‘It mentions pumping stations, but they’ve only got one inspector that can inspect pumping stations for all of Yorkshire’.</a:t>
            </a:r>
            <a:endParaRPr lang="en-GB" altLang="en-US" sz="1400" dirty="0">
              <a:solidFill>
                <a:schemeClr val="tx1"/>
              </a:solidFill>
              <a:latin typeface="+mn-lt"/>
            </a:endParaRPr>
          </a:p>
        </p:txBody>
      </p:sp>
      <p:cxnSp>
        <p:nvCxnSpPr>
          <p:cNvPr id="16" name="Straight Connector 15">
            <a:extLst>
              <a:ext uri="{FF2B5EF4-FFF2-40B4-BE49-F238E27FC236}">
                <a16:creationId xmlns:a16="http://schemas.microsoft.com/office/drawing/2014/main" id="{593A36D2-9C61-42A3-9703-D96B18896A0E}"/>
              </a:ext>
            </a:extLst>
          </p:cNvPr>
          <p:cNvCxnSpPr/>
          <p:nvPr/>
        </p:nvCxnSpPr>
        <p:spPr>
          <a:xfrm>
            <a:off x="6095206" y="1196752"/>
            <a:ext cx="0" cy="4464496"/>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75E11A30-5F0B-42BE-9403-B8DC335EB6DA}"/>
              </a:ext>
            </a:extLst>
          </p:cNvPr>
          <p:cNvCxnSpPr/>
          <p:nvPr/>
        </p:nvCxnSpPr>
        <p:spPr>
          <a:xfrm>
            <a:off x="372222" y="3784509"/>
            <a:ext cx="51845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B60F6F8E-0DA7-498E-8518-2B5C7C2DD4EF}"/>
              </a:ext>
            </a:extLst>
          </p:cNvPr>
          <p:cNvCxnSpPr/>
          <p:nvPr/>
        </p:nvCxnSpPr>
        <p:spPr>
          <a:xfrm>
            <a:off x="6714225" y="3579424"/>
            <a:ext cx="5184576" cy="0"/>
          </a:xfrm>
          <a:prstGeom prst="line">
            <a:avLst/>
          </a:prstGeom>
        </p:spPr>
        <p:style>
          <a:lnRef idx="1">
            <a:schemeClr val="accent3"/>
          </a:lnRef>
          <a:fillRef idx="0">
            <a:schemeClr val="accent3"/>
          </a:fillRef>
          <a:effectRef idx="0">
            <a:schemeClr val="accent3"/>
          </a:effectRef>
          <a:fontRef idx="minor">
            <a:schemeClr val="tx1"/>
          </a:fontRef>
        </p:style>
      </p:cxnSp>
      <p:sp>
        <p:nvSpPr>
          <p:cNvPr id="24" name="Footer Placeholder 20">
            <a:extLst>
              <a:ext uri="{FF2B5EF4-FFF2-40B4-BE49-F238E27FC236}">
                <a16:creationId xmlns:a16="http://schemas.microsoft.com/office/drawing/2014/main" id="{1F8F507B-21B4-4324-9BE0-95450B7DDDC6}"/>
              </a:ext>
            </a:extLst>
          </p:cNvPr>
          <p:cNvSpPr txBox="1">
            <a:spLocks/>
          </p:cNvSpPr>
          <p:nvPr/>
        </p:nvSpPr>
        <p:spPr>
          <a:xfrm>
            <a:off x="372222" y="6553363"/>
            <a:ext cx="4042313" cy="187574"/>
          </a:xfrm>
          <a:prstGeom prst="rect">
            <a:avLst/>
          </a:prstGeom>
        </p:spPr>
        <p:txBody>
          <a:bodyPr vert="horz" lIns="91428" tIns="45714" rIns="91428" bIns="45714" rtlCol="0" anchor="ctr" anchorCtr="0"/>
          <a:lstStyle>
            <a:defPPr>
              <a:defRPr lang="en-US"/>
            </a:defPPr>
            <a:lvl1pPr marL="0" algn="l" defTabSz="914400" rtl="0" eaLnBrk="1" latinLnBrk="0" hangingPunct="1">
              <a:defRPr sz="900" kern="1200">
                <a:solidFill>
                  <a:srgbClr val="29292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595959"/>
                </a:solidFill>
                <a:latin typeface="Century Gothic" panose="020B0502020202020204" pitchFamily="34" charset="0"/>
              </a:rPr>
              <a:t>© 2022 Turquoise Thinking Ltd</a:t>
            </a:r>
          </a:p>
        </p:txBody>
      </p:sp>
      <p:sp>
        <p:nvSpPr>
          <p:cNvPr id="14" name="Rectangle 13">
            <a:extLst>
              <a:ext uri="{FF2B5EF4-FFF2-40B4-BE49-F238E27FC236}">
                <a16:creationId xmlns:a16="http://schemas.microsoft.com/office/drawing/2014/main" id="{D97003AF-259E-4F36-8F71-CAE8A8E3E18C}"/>
              </a:ext>
            </a:extLst>
          </p:cNvPr>
          <p:cNvSpPr>
            <a:spLocks noChangeArrowheads="1"/>
          </p:cNvSpPr>
          <p:nvPr/>
        </p:nvSpPr>
        <p:spPr bwMode="auto">
          <a:xfrm>
            <a:off x="6294603" y="3789040"/>
            <a:ext cx="5760639" cy="2934137"/>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Future Challenges</a:t>
            </a: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Generally, and unsurprisingly, more awareness and mention of increased population, but little knowledge of climate change impacts.</a:t>
            </a:r>
          </a:p>
          <a:p>
            <a:pPr marL="571500" lvl="1" eaLnBrk="0" fontAlgn="base" hangingPunct="0">
              <a:spcBef>
                <a:spcPts val="200"/>
              </a:spcBef>
              <a:spcAft>
                <a:spcPts val="200"/>
              </a:spcAft>
              <a:buClr>
                <a:srgbClr val="96DE74"/>
              </a:buClr>
              <a:buFont typeface="Arial" panose="020B0604020202020204" pitchFamily="34" charset="0"/>
              <a:buChar char="•"/>
            </a:pPr>
            <a:r>
              <a:rPr lang="en-GB" sz="1400" i="1"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‘more houses with more people using drainage and more people putting stuff down the drains they shouldn’t’</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There was a belief that both developers and YW do try to educate customers on the latter, but there are still people who ignore this. </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The solution was felt to be tracing blockages to households and fining those individuals. </a:t>
            </a:r>
          </a:p>
          <a:p>
            <a:pPr marL="571500" lvl="1" eaLnBrk="0" fontAlgn="base" hangingPunct="0">
              <a:spcBef>
                <a:spcPts val="200"/>
              </a:spcBef>
              <a:spcAft>
                <a:spcPts val="200"/>
              </a:spcAft>
              <a:buClr>
                <a:srgbClr val="96DE74"/>
              </a:buClr>
              <a:buFont typeface="Arial" panose="020B0604020202020204" pitchFamily="34" charset="0"/>
              <a:buChar char="•"/>
            </a:pPr>
            <a:endParaRPr lang="en-GB" altLang="en-US" sz="1400" dirty="0">
              <a:solidFill>
                <a:schemeClr val="tx1"/>
              </a:solidFill>
              <a:latin typeface="+mn-lt"/>
            </a:endParaRPr>
          </a:p>
        </p:txBody>
      </p:sp>
    </p:spTree>
    <p:custDataLst>
      <p:tags r:id="rId1"/>
    </p:custDataLst>
    <p:extLst>
      <p:ext uri="{BB962C8B-B14F-4D97-AF65-F5344CB8AC3E}">
        <p14:creationId xmlns:p14="http://schemas.microsoft.com/office/powerpoint/2010/main" val="4697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9C3-20AE-944B-BD08-05014DFFF32B}"/>
              </a:ext>
            </a:extLst>
          </p:cNvPr>
          <p:cNvSpPr>
            <a:spLocks noGrp="1"/>
          </p:cNvSpPr>
          <p:nvPr>
            <p:ph type="title"/>
            <p:custDataLst>
              <p:tags r:id="rId2"/>
            </p:custDataLst>
          </p:nvPr>
        </p:nvSpPr>
        <p:spPr>
          <a:xfrm>
            <a:off x="27082" y="358491"/>
            <a:ext cx="9540156" cy="782002"/>
          </a:xfrm>
        </p:spPr>
        <p:txBody>
          <a:bodyPr/>
          <a:lstStyle/>
          <a:p>
            <a:r>
              <a:rPr lang="en-GB" dirty="0"/>
              <a:t>Highlights</a:t>
            </a:r>
            <a:r>
              <a:rPr lang="en-GB" dirty="0">
                <a:solidFill>
                  <a:srgbClr val="96DE74"/>
                </a:solidFill>
              </a:rPr>
              <a:t>.</a:t>
            </a:r>
          </a:p>
        </p:txBody>
      </p:sp>
      <p:sp>
        <p:nvSpPr>
          <p:cNvPr id="4" name="Slide Number Placeholder 3">
            <a:extLst>
              <a:ext uri="{FF2B5EF4-FFF2-40B4-BE49-F238E27FC236}">
                <a16:creationId xmlns:a16="http://schemas.microsoft.com/office/drawing/2014/main" id="{8B6FF32B-4FCC-1841-8BB3-032378BAAEB8}"/>
              </a:ext>
            </a:extLst>
          </p:cNvPr>
          <p:cNvSpPr>
            <a:spLocks noGrp="1"/>
          </p:cNvSpPr>
          <p:nvPr>
            <p:ph type="sldNum" sz="quarter" idx="12"/>
          </p:nvPr>
        </p:nvSpPr>
        <p:spPr/>
        <p:txBody>
          <a:bodyPr/>
          <a:lstStyle/>
          <a:p>
            <a:fld id="{E0D85BF4-D5ED-4386-804C-9C53DAD53E85}" type="slidenum">
              <a:rPr lang="en-GB" smtClean="0"/>
              <a:pPr/>
              <a:t>4</a:t>
            </a:fld>
            <a:endParaRPr lang="en-GB" dirty="0"/>
          </a:p>
        </p:txBody>
      </p:sp>
      <p:sp>
        <p:nvSpPr>
          <p:cNvPr id="5" name="Rectangle 4">
            <a:extLst>
              <a:ext uri="{FF2B5EF4-FFF2-40B4-BE49-F238E27FC236}">
                <a16:creationId xmlns:a16="http://schemas.microsoft.com/office/drawing/2014/main" id="{00782CF2-46BF-421A-B4F2-ED8681790384}"/>
              </a:ext>
            </a:extLst>
          </p:cNvPr>
          <p:cNvSpPr/>
          <p:nvPr/>
        </p:nvSpPr>
        <p:spPr>
          <a:xfrm>
            <a:off x="0" y="-2"/>
            <a:ext cx="12190413" cy="376240"/>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26F59F1-CE27-4DB5-B51A-2124CDB62E9F}"/>
              </a:ext>
            </a:extLst>
          </p:cNvPr>
          <p:cNvSpPr>
            <a:spLocks noChangeArrowheads="1"/>
          </p:cNvSpPr>
          <p:nvPr/>
        </p:nvSpPr>
        <p:spPr bwMode="auto">
          <a:xfrm>
            <a:off x="6177034" y="1533282"/>
            <a:ext cx="5544616" cy="4801314"/>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Partnership Working</a:t>
            </a:r>
            <a:r>
              <a:rPr lang="en-GB" sz="1400" b="1" dirty="0">
                <a:solidFill>
                  <a:srgbClr val="96DE74"/>
                </a:solidFill>
                <a:effectLst/>
                <a:latin typeface="Century Gothic" panose="020B0502020202020204" pitchFamily="34" charset="0"/>
                <a:ea typeface="Calibri" panose="020F0502020204030204" pitchFamily="34" charset="0"/>
                <a:cs typeface="Times New Roman" panose="02020603050405020304" pitchFamily="18" charset="0"/>
              </a:rPr>
              <a:t>:</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b="1" dirty="0">
              <a:solidFill>
                <a:srgbClr val="96DE74"/>
              </a:solidFill>
              <a:latin typeface="Century Gothic" panose="020B0502020202020204" pitchFamily="34" charset="0"/>
              <a:ea typeface="Verdana" panose="020B060403050404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effectLst/>
                <a:latin typeface="+mn-lt"/>
                <a:ea typeface="Verdana" panose="020B0604030504040204" pitchFamily="34" charset="0"/>
                <a:cs typeface="Verdana" panose="020B0604030504040204" pitchFamily="34" charset="0"/>
              </a:rPr>
              <a:t>YW currently work with developers already.</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latin typeface="+mn-lt"/>
                <a:ea typeface="Verdana" panose="020B0604030504040204" pitchFamily="34" charset="0"/>
                <a:cs typeface="Verdana" panose="020B0604030504040204" pitchFamily="34" charset="0"/>
              </a:rPr>
              <a:t>Perhaps more partnerships with EA?</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US" sz="1400" dirty="0">
              <a:solidFill>
                <a:srgbClr val="595959"/>
              </a:solidFill>
              <a:effectLst/>
              <a:latin typeface="+mn-lt"/>
              <a:ea typeface="Verdana" panose="020B0604030504040204" pitchFamily="34" charset="0"/>
              <a:cs typeface="Verdana" panose="020B0604030504040204" pitchFamily="34"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b="1" dirty="0" err="1">
                <a:solidFill>
                  <a:srgbClr val="96DE74"/>
                </a:solidFill>
                <a:latin typeface="+mn-lt"/>
                <a:ea typeface="Verdana" panose="020B0604030504040204" pitchFamily="34" charset="0"/>
                <a:cs typeface="Verdana" panose="020B0604030504040204" pitchFamily="34" charset="0"/>
              </a:rPr>
              <a:t>SuDs</a:t>
            </a:r>
            <a:r>
              <a:rPr lang="en-US" sz="1400" b="1" dirty="0">
                <a:solidFill>
                  <a:srgbClr val="96DE74"/>
                </a:solidFill>
                <a:latin typeface="+mn-lt"/>
                <a:ea typeface="Verdana" panose="020B0604030504040204" pitchFamily="34" charset="0"/>
                <a:cs typeface="Verdana" panose="020B0604030504040204" pitchFamily="34" charset="0"/>
              </a:rPr>
              <a:t>:</a:t>
            </a:r>
            <a:endParaRPr lang="en-US" sz="1400" b="1" dirty="0">
              <a:solidFill>
                <a:srgbClr val="96DE74"/>
              </a:solidFill>
              <a:effectLst/>
              <a:latin typeface="+mn-lt"/>
              <a:ea typeface="Verdana" panose="020B0604030504040204" pitchFamily="34" charset="0"/>
              <a:cs typeface="Verdana" panose="020B0604030504040204" pitchFamily="34"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latin typeface="+mn-lt"/>
                <a:ea typeface="Verdana" panose="020B0604030504040204" pitchFamily="34" charset="0"/>
                <a:cs typeface="Verdana" panose="020B0604030504040204" pitchFamily="34" charset="0"/>
              </a:rPr>
              <a:t>Aware of </a:t>
            </a:r>
            <a:r>
              <a:rPr lang="en-US" sz="1400" dirty="0" err="1">
                <a:solidFill>
                  <a:srgbClr val="595959"/>
                </a:solidFill>
                <a:latin typeface="+mn-lt"/>
                <a:ea typeface="Verdana" panose="020B0604030504040204" pitchFamily="34" charset="0"/>
                <a:cs typeface="Verdana" panose="020B0604030504040204" pitchFamily="34" charset="0"/>
              </a:rPr>
              <a:t>SuDs</a:t>
            </a:r>
            <a:r>
              <a:rPr lang="en-US" sz="1400" dirty="0">
                <a:solidFill>
                  <a:srgbClr val="595959"/>
                </a:solidFill>
                <a:latin typeface="+mn-lt"/>
                <a:ea typeface="Verdana" panose="020B0604030504040204" pitchFamily="34" charset="0"/>
                <a:cs typeface="Verdana" panose="020B0604030504040204" pitchFamily="34" charset="0"/>
              </a:rPr>
              <a:t>.</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latin typeface="+mn-lt"/>
                <a:ea typeface="Verdana" panose="020B0604030504040204" pitchFamily="34" charset="0"/>
                <a:cs typeface="Verdana" panose="020B0604030504040204" pitchFamily="34" charset="0"/>
              </a:rPr>
              <a:t>Again, </a:t>
            </a:r>
            <a:r>
              <a:rPr lang="en-US" sz="1400" i="1" dirty="0">
                <a:solidFill>
                  <a:srgbClr val="595959"/>
                </a:solidFill>
                <a:latin typeface="+mn-lt"/>
                <a:ea typeface="Verdana" panose="020B0604030504040204" pitchFamily="34" charset="0"/>
                <a:cs typeface="Verdana" panose="020B0604030504040204" pitchFamily="34" charset="0"/>
              </a:rPr>
              <a:t>‘look good on paper’</a:t>
            </a:r>
            <a:r>
              <a:rPr lang="en-US" sz="1400" dirty="0">
                <a:solidFill>
                  <a:srgbClr val="595959"/>
                </a:solidFill>
                <a:latin typeface="+mn-lt"/>
                <a:ea typeface="Verdana" panose="020B0604030504040204" pitchFamily="34" charset="0"/>
                <a:cs typeface="Verdana" panose="020B0604030504040204" pitchFamily="34" charset="0"/>
              </a:rPr>
              <a:t>, but problem comes in the maintenance of them.</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latin typeface="+mn-lt"/>
                <a:ea typeface="Verdana" panose="020B0604030504040204" pitchFamily="34" charset="0"/>
                <a:cs typeface="Verdana" panose="020B0604030504040204" pitchFamily="34" charset="0"/>
              </a:rPr>
              <a:t>Moving forward, there was a belief that if SUDs are to be implemented, that anyone who purchases new builds should buy into a maintenance package that charges for upkeep of these solutions.</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effectLst/>
                <a:latin typeface="+mn-lt"/>
                <a:ea typeface="Verdana" panose="020B0604030504040204" pitchFamily="34" charset="0"/>
                <a:cs typeface="Verdana" panose="020B0604030504040204" pitchFamily="34" charset="0"/>
              </a:rPr>
              <a:t>Plus, education required to improve customer knowledge around </a:t>
            </a:r>
            <a:r>
              <a:rPr lang="en-US" sz="1400" dirty="0" err="1">
                <a:solidFill>
                  <a:srgbClr val="595959"/>
                </a:solidFill>
                <a:effectLst/>
                <a:latin typeface="+mn-lt"/>
                <a:ea typeface="Verdana" panose="020B0604030504040204" pitchFamily="34" charset="0"/>
                <a:cs typeface="Verdana" panose="020B0604030504040204" pitchFamily="34" charset="0"/>
              </a:rPr>
              <a:t>SuDS</a:t>
            </a:r>
            <a:r>
              <a:rPr lang="en-US" sz="1400" dirty="0">
                <a:solidFill>
                  <a:srgbClr val="595959"/>
                </a:solidFill>
                <a:latin typeface="+mn-lt"/>
                <a:ea typeface="Verdana" panose="020B0604030504040204" pitchFamily="34" charset="0"/>
                <a:cs typeface="Verdana" panose="020B0604030504040204" pitchFamily="34" charset="0"/>
              </a:rPr>
              <a:t>:</a:t>
            </a:r>
            <a:r>
              <a:rPr lang="en-US" sz="1400" dirty="0">
                <a:solidFill>
                  <a:srgbClr val="595959"/>
                </a:solidFill>
                <a:effectLst/>
                <a:latin typeface="+mn-lt"/>
                <a:ea typeface="Verdana" panose="020B0604030504040204" pitchFamily="34" charset="0"/>
                <a:cs typeface="Verdana" panose="020B0604030504040204" pitchFamily="34" charset="0"/>
              </a:rPr>
              <a:t> the reason for them and the need to protect them.</a:t>
            </a:r>
          </a:p>
          <a:p>
            <a:pPr marL="285750" indent="-285750" eaLnBrk="0" fontAlgn="base" hangingPunct="0">
              <a:spcBef>
                <a:spcPts val="200"/>
              </a:spcBef>
              <a:spcAft>
                <a:spcPts val="200"/>
              </a:spcAft>
              <a:buClr>
                <a:srgbClr val="96DE74"/>
              </a:buClr>
              <a:buFont typeface="Arial" panose="020B0604020202020204" pitchFamily="34" charset="0"/>
              <a:buChar char="•"/>
            </a:pPr>
            <a:endParaRPr lang="en-US" sz="1400" dirty="0">
              <a:solidFill>
                <a:srgbClr val="595959"/>
              </a:solidFill>
              <a:latin typeface="+mn-lt"/>
              <a:ea typeface="Verdana" panose="020B0604030504040204" pitchFamily="34" charset="0"/>
              <a:cs typeface="Verdana" panose="020B0604030504040204" pitchFamily="34" charset="0"/>
            </a:endParaRPr>
          </a:p>
          <a:p>
            <a:pPr marL="571500" lvl="1" eaLnBrk="0" fontAlgn="base" hangingPunct="0">
              <a:spcBef>
                <a:spcPts val="200"/>
              </a:spcBef>
              <a:spcAft>
                <a:spcPts val="200"/>
              </a:spcAft>
              <a:buClr>
                <a:srgbClr val="96DE74"/>
              </a:buClr>
              <a:buFont typeface="Arial" panose="020B0604020202020204" pitchFamily="34" charset="0"/>
              <a:buChar char="•"/>
            </a:pPr>
            <a:endParaRPr lang="en-GB" altLang="en-US" sz="1400" dirty="0">
              <a:solidFill>
                <a:srgbClr val="595959"/>
              </a:solidFill>
              <a:latin typeface="+mn-lt"/>
              <a:cs typeface="Times New Roman" panose="02020603050405020304" pitchFamily="18" charset="0"/>
            </a:endParaRPr>
          </a:p>
          <a:p>
            <a:pPr marL="0" eaLnBrk="0" fontAlgn="base" hangingPunct="0">
              <a:spcBef>
                <a:spcPts val="200"/>
              </a:spcBef>
              <a:spcAft>
                <a:spcPts val="200"/>
              </a:spcAft>
              <a:buClr>
                <a:srgbClr val="96DE74"/>
              </a:buClr>
            </a:pPr>
            <a:endParaRPr lang="en-GB" altLang="en-US" sz="1400" dirty="0">
              <a:solidFill>
                <a:srgbClr val="595959"/>
              </a:solidFill>
              <a:latin typeface="Century Gothic" panose="020B050202020202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93A36D2-9C61-42A3-9703-D96B18896A0E}"/>
              </a:ext>
            </a:extLst>
          </p:cNvPr>
          <p:cNvCxnSpPr/>
          <p:nvPr/>
        </p:nvCxnSpPr>
        <p:spPr>
          <a:xfrm>
            <a:off x="6095206" y="1196752"/>
            <a:ext cx="0" cy="446449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3" name="Footer Placeholder 20">
            <a:extLst>
              <a:ext uri="{FF2B5EF4-FFF2-40B4-BE49-F238E27FC236}">
                <a16:creationId xmlns:a16="http://schemas.microsoft.com/office/drawing/2014/main" id="{22F7CA70-B251-4838-8BA9-F76C586E18F4}"/>
              </a:ext>
            </a:extLst>
          </p:cNvPr>
          <p:cNvSpPr txBox="1">
            <a:spLocks/>
          </p:cNvSpPr>
          <p:nvPr/>
        </p:nvSpPr>
        <p:spPr>
          <a:xfrm>
            <a:off x="371475" y="6553770"/>
            <a:ext cx="4042839" cy="187598"/>
          </a:xfrm>
          <a:prstGeom prst="rect">
            <a:avLst/>
          </a:prstGeom>
        </p:spPr>
        <p:txBody>
          <a:bodyPr vert="horz" lIns="91440" tIns="45720" rIns="91440" bIns="45720" rtlCol="0" anchor="ctr" anchorCtr="0"/>
          <a:lstStyle>
            <a:defPPr>
              <a:defRPr lang="en-US"/>
            </a:defPPr>
            <a:lvl1pPr marL="0" algn="l" defTabSz="914400" rtl="0" eaLnBrk="1" latinLnBrk="0" hangingPunct="1">
              <a:defRPr sz="900" kern="1200">
                <a:solidFill>
                  <a:srgbClr val="29292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2022 Turquoise Thinking Ltd</a:t>
            </a:r>
          </a:p>
        </p:txBody>
      </p:sp>
      <p:cxnSp>
        <p:nvCxnSpPr>
          <p:cNvPr id="15" name="Straight Connector 14">
            <a:extLst>
              <a:ext uri="{FF2B5EF4-FFF2-40B4-BE49-F238E27FC236}">
                <a16:creationId xmlns:a16="http://schemas.microsoft.com/office/drawing/2014/main" id="{9028DA0E-BC83-49B1-B61C-C5642E0FB5CB}"/>
              </a:ext>
            </a:extLst>
          </p:cNvPr>
          <p:cNvCxnSpPr/>
          <p:nvPr/>
        </p:nvCxnSpPr>
        <p:spPr>
          <a:xfrm>
            <a:off x="648783" y="3429000"/>
            <a:ext cx="51845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128DB0D9-9C7F-481B-B90F-9ECEBF19D337}"/>
              </a:ext>
            </a:extLst>
          </p:cNvPr>
          <p:cNvCxnSpPr/>
          <p:nvPr/>
        </p:nvCxnSpPr>
        <p:spPr>
          <a:xfrm>
            <a:off x="6455246" y="5661248"/>
            <a:ext cx="5184576"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1C86246F-85F6-4A59-AED5-AD603C8A4843}"/>
              </a:ext>
            </a:extLst>
          </p:cNvPr>
          <p:cNvSpPr>
            <a:spLocks noChangeArrowheads="1"/>
          </p:cNvSpPr>
          <p:nvPr/>
        </p:nvSpPr>
        <p:spPr bwMode="auto">
          <a:xfrm>
            <a:off x="334567" y="1428284"/>
            <a:ext cx="5760639" cy="1918474"/>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Climate change (prompted)</a:t>
            </a: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Awareness that developers are already putting attenuation tanks in place to control the rate of surface water run off back into rivers.</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In the future, whilst they wouldn’t want to see bigger tanks in play, there may be a need for these attenuation tanks to be deeper (not longer) to help reduce how quickly they are emptying.</a:t>
            </a:r>
            <a:endParaRPr lang="en-GB" altLang="en-US" sz="1400" dirty="0">
              <a:solidFill>
                <a:schemeClr val="tx1"/>
              </a:solidFill>
              <a:latin typeface="+mn-lt"/>
            </a:endParaRPr>
          </a:p>
        </p:txBody>
      </p:sp>
      <p:sp>
        <p:nvSpPr>
          <p:cNvPr id="12" name="Rectangle 11">
            <a:extLst>
              <a:ext uri="{FF2B5EF4-FFF2-40B4-BE49-F238E27FC236}">
                <a16:creationId xmlns:a16="http://schemas.microsoft.com/office/drawing/2014/main" id="{5057A7D2-C1B4-43C9-896C-E2ED4307E999}"/>
              </a:ext>
            </a:extLst>
          </p:cNvPr>
          <p:cNvSpPr>
            <a:spLocks noChangeArrowheads="1"/>
          </p:cNvSpPr>
          <p:nvPr/>
        </p:nvSpPr>
        <p:spPr bwMode="auto">
          <a:xfrm>
            <a:off x="363518" y="3670464"/>
            <a:ext cx="5760639" cy="1487587"/>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Future Focus:</a:t>
            </a: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Spontaneously, the future focus for YW was felt to be looking at the quality of river water and what is being released back into them.</a:t>
            </a:r>
          </a:p>
          <a:p>
            <a:pPr marL="571500" lvl="1" eaLnBrk="0" fontAlgn="base" hangingPunct="0">
              <a:spcBef>
                <a:spcPts val="200"/>
              </a:spcBef>
              <a:spcAft>
                <a:spcPts val="200"/>
              </a:spcAft>
              <a:buClr>
                <a:srgbClr val="96DE74"/>
              </a:buClr>
              <a:buFont typeface="Arial" panose="020B0604020202020204" pitchFamily="34" charset="0"/>
              <a:buChar char="•"/>
            </a:pPr>
            <a:r>
              <a:rPr lang="en-GB" altLang="en-US" sz="1400" dirty="0">
                <a:solidFill>
                  <a:srgbClr val="595959"/>
                </a:solidFill>
                <a:latin typeface="Century Gothic" panose="020B0502020202020204" pitchFamily="34" charset="0"/>
                <a:cs typeface="Times New Roman" panose="02020603050405020304" pitchFamily="18" charset="0"/>
              </a:rPr>
              <a:t>Primarily this was driven by the fact that developers new builds release surface water and runoff into rivers.</a:t>
            </a:r>
            <a:endParaRPr lang="en-GB" altLang="en-US" sz="1400" dirty="0">
              <a:solidFill>
                <a:schemeClr val="tx1"/>
              </a:solidFill>
              <a:latin typeface="+mn-lt"/>
            </a:endParaRPr>
          </a:p>
        </p:txBody>
      </p:sp>
    </p:spTree>
    <p:custDataLst>
      <p:tags r:id="rId1"/>
    </p:custDataLst>
    <p:extLst>
      <p:ext uri="{BB962C8B-B14F-4D97-AF65-F5344CB8AC3E}">
        <p14:creationId xmlns:p14="http://schemas.microsoft.com/office/powerpoint/2010/main" val="21972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9C3-20AE-944B-BD08-05014DFFF32B}"/>
              </a:ext>
            </a:extLst>
          </p:cNvPr>
          <p:cNvSpPr>
            <a:spLocks noGrp="1"/>
          </p:cNvSpPr>
          <p:nvPr>
            <p:ph type="title"/>
            <p:custDataLst>
              <p:tags r:id="rId2"/>
            </p:custDataLst>
          </p:nvPr>
        </p:nvSpPr>
        <p:spPr>
          <a:xfrm>
            <a:off x="27082" y="358491"/>
            <a:ext cx="9540156" cy="782002"/>
          </a:xfrm>
        </p:spPr>
        <p:txBody>
          <a:bodyPr/>
          <a:lstStyle/>
          <a:p>
            <a:r>
              <a:rPr lang="en-GB" dirty="0"/>
              <a:t>Highlights</a:t>
            </a:r>
            <a:r>
              <a:rPr lang="en-GB" dirty="0">
                <a:solidFill>
                  <a:srgbClr val="96DE74"/>
                </a:solidFill>
              </a:rPr>
              <a:t>.</a:t>
            </a:r>
          </a:p>
        </p:txBody>
      </p:sp>
      <p:sp>
        <p:nvSpPr>
          <p:cNvPr id="4" name="Slide Number Placeholder 3">
            <a:extLst>
              <a:ext uri="{FF2B5EF4-FFF2-40B4-BE49-F238E27FC236}">
                <a16:creationId xmlns:a16="http://schemas.microsoft.com/office/drawing/2014/main" id="{8B6FF32B-4FCC-1841-8BB3-032378BAAEB8}"/>
              </a:ext>
            </a:extLst>
          </p:cNvPr>
          <p:cNvSpPr>
            <a:spLocks noGrp="1"/>
          </p:cNvSpPr>
          <p:nvPr>
            <p:ph type="sldNum" sz="quarter" idx="12"/>
          </p:nvPr>
        </p:nvSpPr>
        <p:spPr/>
        <p:txBody>
          <a:bodyPr/>
          <a:lstStyle/>
          <a:p>
            <a:fld id="{E0D85BF4-D5ED-4386-804C-9C53DAD53E85}" type="slidenum">
              <a:rPr lang="en-GB" smtClean="0"/>
              <a:pPr/>
              <a:t>5</a:t>
            </a:fld>
            <a:endParaRPr lang="en-GB" dirty="0"/>
          </a:p>
        </p:txBody>
      </p:sp>
      <p:sp>
        <p:nvSpPr>
          <p:cNvPr id="5" name="Rectangle 4">
            <a:extLst>
              <a:ext uri="{FF2B5EF4-FFF2-40B4-BE49-F238E27FC236}">
                <a16:creationId xmlns:a16="http://schemas.microsoft.com/office/drawing/2014/main" id="{00782CF2-46BF-421A-B4F2-ED8681790384}"/>
              </a:ext>
            </a:extLst>
          </p:cNvPr>
          <p:cNvSpPr/>
          <p:nvPr/>
        </p:nvSpPr>
        <p:spPr>
          <a:xfrm>
            <a:off x="0" y="-2"/>
            <a:ext cx="12190413" cy="376240"/>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26F59F1-CE27-4DB5-B51A-2124CDB62E9F}"/>
              </a:ext>
            </a:extLst>
          </p:cNvPr>
          <p:cNvSpPr>
            <a:spLocks noChangeArrowheads="1"/>
          </p:cNvSpPr>
          <p:nvPr/>
        </p:nvSpPr>
        <p:spPr bwMode="auto">
          <a:xfrm>
            <a:off x="6177034" y="1533282"/>
            <a:ext cx="5544616" cy="2236510"/>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M</a:t>
            </a:r>
            <a:r>
              <a:rPr lang="en-GB" sz="1400" b="1" dirty="0">
                <a:solidFill>
                  <a:srgbClr val="96DE74"/>
                </a:solidFill>
                <a:effectLst/>
                <a:latin typeface="Century Gothic" panose="020B0502020202020204" pitchFamily="34" charset="0"/>
                <a:ea typeface="Calibri" panose="020F0502020204030204" pitchFamily="34" charset="0"/>
                <a:cs typeface="Times New Roman" panose="02020603050405020304" pitchFamily="18" charset="0"/>
              </a:rPr>
              <a:t>aintenance vs Improvement:</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b="1" dirty="0">
              <a:solidFill>
                <a:srgbClr val="96DE74"/>
              </a:solidFill>
              <a:latin typeface="Century Gothic" panose="020B0502020202020204" pitchFamily="34" charset="0"/>
              <a:ea typeface="Verdana" panose="020B060403050404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effectLst/>
                <a:latin typeface="+mn-lt"/>
                <a:ea typeface="Verdana" panose="020B0604030504040204" pitchFamily="34" charset="0"/>
                <a:cs typeface="Verdana" panose="020B0604030504040204" pitchFamily="34" charset="0"/>
              </a:rPr>
              <a:t>Similar to the customer research, the developer believed that ultimately it will be a combination of maintenance and improvement.</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latin typeface="+mn-lt"/>
                <a:ea typeface="Verdana" panose="020B0604030504040204" pitchFamily="34" charset="0"/>
                <a:cs typeface="Verdana" panose="020B0604030504040204" pitchFamily="34" charset="0"/>
              </a:rPr>
              <a:t>If the infrastructure is struggling now, it won’t be fit for purpose for the future.</a:t>
            </a:r>
          </a:p>
          <a:p>
            <a:pPr marL="285750" lvl="0" indent="-285750" eaLnBrk="0" fontAlgn="base" hangingPunct="0">
              <a:spcBef>
                <a:spcPts val="200"/>
              </a:spcBef>
              <a:spcAft>
                <a:spcPts val="200"/>
              </a:spcAft>
              <a:buClr>
                <a:srgbClr val="96DE74"/>
              </a:buClr>
              <a:buFont typeface="Arial" panose="020B0604020202020204" pitchFamily="34" charset="0"/>
              <a:buChar char="•"/>
            </a:pPr>
            <a:r>
              <a:rPr lang="en-US" sz="1400" dirty="0">
                <a:solidFill>
                  <a:srgbClr val="595959"/>
                </a:solidFill>
                <a:latin typeface="+mn-lt"/>
                <a:ea typeface="Verdana" panose="020B0604030504040204" pitchFamily="34" charset="0"/>
                <a:cs typeface="Verdana" panose="020B0604030504040204" pitchFamily="34" charset="0"/>
              </a:rPr>
              <a:t>For developers, the focus is perhaps more about the </a:t>
            </a:r>
            <a:r>
              <a:rPr lang="en-US" sz="1400" i="1" dirty="0">
                <a:solidFill>
                  <a:srgbClr val="595959"/>
                </a:solidFill>
                <a:latin typeface="+mn-lt"/>
                <a:ea typeface="Verdana" panose="020B0604030504040204" pitchFamily="34" charset="0"/>
                <a:cs typeface="Verdana" panose="020B0604030504040204" pitchFamily="34" charset="0"/>
              </a:rPr>
              <a:t>‘here and now’ </a:t>
            </a:r>
            <a:r>
              <a:rPr lang="en-US" sz="1400" dirty="0">
                <a:solidFill>
                  <a:srgbClr val="595959"/>
                </a:solidFill>
                <a:latin typeface="+mn-lt"/>
                <a:ea typeface="Verdana" panose="020B0604030504040204" pitchFamily="34" charset="0"/>
                <a:cs typeface="Verdana" panose="020B0604030504040204" pitchFamily="34" charset="0"/>
              </a:rPr>
              <a:t>as that is what they are working with.</a:t>
            </a:r>
            <a:endParaRPr lang="en-GB" altLang="en-US" sz="1400" dirty="0">
              <a:solidFill>
                <a:srgbClr val="595959"/>
              </a:solidFill>
              <a:latin typeface="Century Gothic" panose="020B050202020202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593A36D2-9C61-42A3-9703-D96B18896A0E}"/>
              </a:ext>
            </a:extLst>
          </p:cNvPr>
          <p:cNvCxnSpPr/>
          <p:nvPr/>
        </p:nvCxnSpPr>
        <p:spPr>
          <a:xfrm>
            <a:off x="6095206" y="1196752"/>
            <a:ext cx="0" cy="446449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3" name="Footer Placeholder 20">
            <a:extLst>
              <a:ext uri="{FF2B5EF4-FFF2-40B4-BE49-F238E27FC236}">
                <a16:creationId xmlns:a16="http://schemas.microsoft.com/office/drawing/2014/main" id="{22F7CA70-B251-4838-8BA9-F76C586E18F4}"/>
              </a:ext>
            </a:extLst>
          </p:cNvPr>
          <p:cNvSpPr txBox="1">
            <a:spLocks/>
          </p:cNvSpPr>
          <p:nvPr/>
        </p:nvSpPr>
        <p:spPr>
          <a:xfrm>
            <a:off x="371475" y="6553770"/>
            <a:ext cx="4042839" cy="187598"/>
          </a:xfrm>
          <a:prstGeom prst="rect">
            <a:avLst/>
          </a:prstGeom>
        </p:spPr>
        <p:txBody>
          <a:bodyPr vert="horz" lIns="91440" tIns="45720" rIns="91440" bIns="45720" rtlCol="0" anchor="ctr" anchorCtr="0"/>
          <a:lstStyle>
            <a:defPPr>
              <a:defRPr lang="en-US"/>
            </a:defPPr>
            <a:lvl1pPr marL="0" algn="l" defTabSz="914400" rtl="0" eaLnBrk="1" latinLnBrk="0" hangingPunct="1">
              <a:defRPr sz="900" kern="1200">
                <a:solidFill>
                  <a:srgbClr val="29292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2022 Turquoise Thinking Ltd</a:t>
            </a:r>
          </a:p>
        </p:txBody>
      </p:sp>
      <p:cxnSp>
        <p:nvCxnSpPr>
          <p:cNvPr id="15" name="Straight Connector 14">
            <a:extLst>
              <a:ext uri="{FF2B5EF4-FFF2-40B4-BE49-F238E27FC236}">
                <a16:creationId xmlns:a16="http://schemas.microsoft.com/office/drawing/2014/main" id="{9028DA0E-BC83-49B1-B61C-C5642E0FB5CB}"/>
              </a:ext>
            </a:extLst>
          </p:cNvPr>
          <p:cNvCxnSpPr/>
          <p:nvPr/>
        </p:nvCxnSpPr>
        <p:spPr>
          <a:xfrm>
            <a:off x="648783" y="4062014"/>
            <a:ext cx="51845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128DB0D9-9C7F-481B-B90F-9ECEBF19D337}"/>
              </a:ext>
            </a:extLst>
          </p:cNvPr>
          <p:cNvCxnSpPr/>
          <p:nvPr/>
        </p:nvCxnSpPr>
        <p:spPr>
          <a:xfrm>
            <a:off x="6537074" y="3933056"/>
            <a:ext cx="5184576"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1C86246F-85F6-4A59-AED5-AD603C8A4843}"/>
              </a:ext>
            </a:extLst>
          </p:cNvPr>
          <p:cNvSpPr>
            <a:spLocks noChangeArrowheads="1"/>
          </p:cNvSpPr>
          <p:nvPr/>
        </p:nvSpPr>
        <p:spPr bwMode="auto">
          <a:xfrm>
            <a:off x="252740" y="1385015"/>
            <a:ext cx="5760639" cy="2451953"/>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Permeable Materials (tarmac / paving etc):</a:t>
            </a: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Ultimately it is a cost issue </a:t>
            </a:r>
            <a:r>
              <a:rPr lang="en-GB" sz="1400" i="1"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‘no one wants to pay for it’</a:t>
            </a: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 </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Felt it may work for some buyers i.e. the idea of ‘sustainable housing’ could be appealing, but not mass market.</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If one housing developer is using such materials but others aren’t, then their houses are going to be cheaper and thus more desirable </a:t>
            </a: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 unfair competition.</a:t>
            </a: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Perhaps requires more mandatory measures for developers?</a:t>
            </a:r>
            <a:endParaRPr lang="en-GB" altLang="en-US" sz="1400" dirty="0">
              <a:solidFill>
                <a:schemeClr val="tx1"/>
              </a:solidFill>
              <a:latin typeface="+mn-lt"/>
            </a:endParaRPr>
          </a:p>
        </p:txBody>
      </p:sp>
      <p:sp>
        <p:nvSpPr>
          <p:cNvPr id="12" name="Rectangle 11">
            <a:extLst>
              <a:ext uri="{FF2B5EF4-FFF2-40B4-BE49-F238E27FC236}">
                <a16:creationId xmlns:a16="http://schemas.microsoft.com/office/drawing/2014/main" id="{5057A7D2-C1B4-43C9-896C-E2ED4307E999}"/>
              </a:ext>
            </a:extLst>
          </p:cNvPr>
          <p:cNvSpPr>
            <a:spLocks noChangeArrowheads="1"/>
          </p:cNvSpPr>
          <p:nvPr/>
        </p:nvSpPr>
        <p:spPr bwMode="auto">
          <a:xfrm>
            <a:off x="334567" y="4287061"/>
            <a:ext cx="5596984" cy="574516"/>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YW Current Performance:</a:t>
            </a: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571500" lvl="1"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Generally felt that YW weren’t doing too badly.</a:t>
            </a:r>
            <a:endParaRPr lang="en-GB" altLang="en-US" sz="1400" dirty="0">
              <a:solidFill>
                <a:schemeClr val="tx1"/>
              </a:solidFill>
              <a:latin typeface="+mn-lt"/>
            </a:endParaRPr>
          </a:p>
        </p:txBody>
      </p:sp>
    </p:spTree>
    <p:custDataLst>
      <p:tags r:id="rId1"/>
    </p:custDataLst>
    <p:extLst>
      <p:ext uri="{BB962C8B-B14F-4D97-AF65-F5344CB8AC3E}">
        <p14:creationId xmlns:p14="http://schemas.microsoft.com/office/powerpoint/2010/main" val="232182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9C3-20AE-944B-BD08-05014DFFF32B}"/>
              </a:ext>
            </a:extLst>
          </p:cNvPr>
          <p:cNvSpPr>
            <a:spLocks noGrp="1"/>
          </p:cNvSpPr>
          <p:nvPr>
            <p:ph type="title"/>
            <p:custDataLst>
              <p:tags r:id="rId2"/>
            </p:custDataLst>
          </p:nvPr>
        </p:nvSpPr>
        <p:spPr>
          <a:xfrm>
            <a:off x="21372" y="382414"/>
            <a:ext cx="9540156" cy="782002"/>
          </a:xfrm>
        </p:spPr>
        <p:txBody>
          <a:bodyPr/>
          <a:lstStyle/>
          <a:p>
            <a:r>
              <a:rPr lang="en-GB" dirty="0"/>
              <a:t>Highlights</a:t>
            </a:r>
            <a:r>
              <a:rPr lang="en-GB" dirty="0">
                <a:solidFill>
                  <a:srgbClr val="96DE74"/>
                </a:solidFill>
              </a:rPr>
              <a:t>.</a:t>
            </a:r>
          </a:p>
        </p:txBody>
      </p:sp>
      <p:sp>
        <p:nvSpPr>
          <p:cNvPr id="4" name="Slide Number Placeholder 3">
            <a:extLst>
              <a:ext uri="{FF2B5EF4-FFF2-40B4-BE49-F238E27FC236}">
                <a16:creationId xmlns:a16="http://schemas.microsoft.com/office/drawing/2014/main" id="{8B6FF32B-4FCC-1841-8BB3-032378BAAEB8}"/>
              </a:ext>
            </a:extLst>
          </p:cNvPr>
          <p:cNvSpPr>
            <a:spLocks noGrp="1"/>
          </p:cNvSpPr>
          <p:nvPr>
            <p:ph type="sldNum" sz="quarter" idx="12"/>
          </p:nvPr>
        </p:nvSpPr>
        <p:spPr/>
        <p:txBody>
          <a:bodyPr/>
          <a:lstStyle/>
          <a:p>
            <a:fld id="{E0D85BF4-D5ED-4386-804C-9C53DAD53E85}" type="slidenum">
              <a:rPr lang="en-GB" smtClean="0"/>
              <a:pPr/>
              <a:t>6</a:t>
            </a:fld>
            <a:endParaRPr lang="en-GB" dirty="0"/>
          </a:p>
        </p:txBody>
      </p:sp>
      <p:sp>
        <p:nvSpPr>
          <p:cNvPr id="5" name="Rectangle 4">
            <a:extLst>
              <a:ext uri="{FF2B5EF4-FFF2-40B4-BE49-F238E27FC236}">
                <a16:creationId xmlns:a16="http://schemas.microsoft.com/office/drawing/2014/main" id="{00782CF2-46BF-421A-B4F2-ED8681790384}"/>
              </a:ext>
            </a:extLst>
          </p:cNvPr>
          <p:cNvSpPr/>
          <p:nvPr/>
        </p:nvSpPr>
        <p:spPr>
          <a:xfrm>
            <a:off x="0" y="-2"/>
            <a:ext cx="12190413" cy="376240"/>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5AED293-6AEA-4DAD-9321-A53B9CBE1076}"/>
              </a:ext>
            </a:extLst>
          </p:cNvPr>
          <p:cNvSpPr>
            <a:spLocks noChangeArrowheads="1"/>
          </p:cNvSpPr>
          <p:nvPr/>
        </p:nvSpPr>
        <p:spPr bwMode="auto">
          <a:xfrm>
            <a:off x="241672" y="1543146"/>
            <a:ext cx="5760641" cy="1641475"/>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Developer Priorities and Response to DWMP Measures </a:t>
            </a:r>
            <a:r>
              <a:rPr lang="en-GB" sz="1400" b="1"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 </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b="1"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Top and bottom rankings are similar to customer research. </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b="1"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Footer Placeholder 20">
            <a:extLst>
              <a:ext uri="{FF2B5EF4-FFF2-40B4-BE49-F238E27FC236}">
                <a16:creationId xmlns:a16="http://schemas.microsoft.com/office/drawing/2014/main" id="{E634B89D-C705-4850-B3E0-04EB05292B91}"/>
              </a:ext>
            </a:extLst>
          </p:cNvPr>
          <p:cNvSpPr txBox="1">
            <a:spLocks/>
          </p:cNvSpPr>
          <p:nvPr/>
        </p:nvSpPr>
        <p:spPr>
          <a:xfrm>
            <a:off x="371475" y="6553770"/>
            <a:ext cx="4042839" cy="187598"/>
          </a:xfrm>
          <a:prstGeom prst="rect">
            <a:avLst/>
          </a:prstGeom>
        </p:spPr>
        <p:txBody>
          <a:bodyPr vert="horz" lIns="91440" tIns="45720" rIns="91440" bIns="45720" rtlCol="0" anchor="ctr" anchorCtr="0"/>
          <a:lstStyle>
            <a:defPPr>
              <a:defRPr lang="en-US"/>
            </a:defPPr>
            <a:lvl1pPr marL="0" algn="l" defTabSz="914400" rtl="0" eaLnBrk="1" latinLnBrk="0" hangingPunct="1">
              <a:defRPr sz="900" kern="1200">
                <a:solidFill>
                  <a:srgbClr val="29292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2022 Turquoise Thinking Ltd</a:t>
            </a:r>
          </a:p>
        </p:txBody>
      </p:sp>
      <p:graphicFrame>
        <p:nvGraphicFramePr>
          <p:cNvPr id="11" name="Table 10">
            <a:extLst>
              <a:ext uri="{FF2B5EF4-FFF2-40B4-BE49-F238E27FC236}">
                <a16:creationId xmlns:a16="http://schemas.microsoft.com/office/drawing/2014/main" id="{AF10528C-DB3F-4EDB-9374-B5913A26C9FD}"/>
              </a:ext>
            </a:extLst>
          </p:cNvPr>
          <p:cNvGraphicFramePr>
            <a:graphicFrameLocks noGrp="1"/>
          </p:cNvGraphicFramePr>
          <p:nvPr>
            <p:extLst>
              <p:ext uri="{D42A27DB-BD31-4B8C-83A1-F6EECF244321}">
                <p14:modId xmlns:p14="http://schemas.microsoft.com/office/powerpoint/2010/main" val="3665262098"/>
              </p:ext>
            </p:extLst>
          </p:nvPr>
        </p:nvGraphicFramePr>
        <p:xfrm>
          <a:off x="205667" y="2452048"/>
          <a:ext cx="5832649" cy="3888434"/>
        </p:xfrm>
        <a:graphic>
          <a:graphicData uri="http://schemas.openxmlformats.org/drawingml/2006/table">
            <a:tbl>
              <a:tblPr firstRow="1" firstCol="1" bandRow="1">
                <a:tableStyleId>{5C22544A-7EE6-4342-B048-85BDC9FD1C3A}</a:tableStyleId>
              </a:tblPr>
              <a:tblGrid>
                <a:gridCol w="892243">
                  <a:extLst>
                    <a:ext uri="{9D8B030D-6E8A-4147-A177-3AD203B41FA5}">
                      <a16:colId xmlns:a16="http://schemas.microsoft.com/office/drawing/2014/main" val="1989553189"/>
                    </a:ext>
                  </a:extLst>
                </a:gridCol>
                <a:gridCol w="4940406">
                  <a:extLst>
                    <a:ext uri="{9D8B030D-6E8A-4147-A177-3AD203B41FA5}">
                      <a16:colId xmlns:a16="http://schemas.microsoft.com/office/drawing/2014/main" val="3176319547"/>
                    </a:ext>
                  </a:extLst>
                </a:gridCol>
              </a:tblGrid>
              <a:tr h="417712">
                <a:tc>
                  <a:txBody>
                    <a:bodyPr/>
                    <a:lstStyle/>
                    <a:p>
                      <a:pPr>
                        <a:lnSpc>
                          <a:spcPct val="115000"/>
                        </a:lnSpc>
                        <a:spcAft>
                          <a:spcPts val="1000"/>
                        </a:spcAft>
                      </a:pPr>
                      <a:r>
                        <a:rPr lang="en-GB" sz="1400" dirty="0">
                          <a:effectLst/>
                        </a:rPr>
                        <a:t>Ranking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dirty="0">
                          <a:effectLst/>
                        </a:rPr>
                        <a:t>DWMP Measures (overall)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200025"/>
                  </a:ext>
                </a:extLst>
              </a:tr>
              <a:tr h="537848">
                <a:tc>
                  <a:txBody>
                    <a:bodyPr/>
                    <a:lstStyle/>
                    <a:p>
                      <a:pPr>
                        <a:lnSpc>
                          <a:spcPct val="115000"/>
                        </a:lnSpc>
                        <a:spcAft>
                          <a:spcPts val="1000"/>
                        </a:spcAft>
                      </a:pP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solidFill>
                            <a:schemeClr val="tx1">
                              <a:lumMod val="65000"/>
                              <a:lumOff val="35000"/>
                            </a:schemeClr>
                          </a:solidFill>
                          <a:effectLst/>
                        </a:rPr>
                        <a:t>A. </a:t>
                      </a:r>
                      <a:r>
                        <a:rPr lang="en-US" sz="1200" dirty="0" err="1">
                          <a:solidFill>
                            <a:schemeClr val="tx1">
                              <a:lumMod val="65000"/>
                              <a:lumOff val="35000"/>
                            </a:schemeClr>
                          </a:solidFill>
                          <a:effectLst/>
                        </a:rPr>
                        <a:t>Minimising</a:t>
                      </a:r>
                      <a:r>
                        <a:rPr lang="en-US" sz="1200" dirty="0">
                          <a:solidFill>
                            <a:schemeClr val="tx1">
                              <a:lumMod val="65000"/>
                              <a:lumOff val="35000"/>
                            </a:schemeClr>
                          </a:solidFill>
                          <a:effectLst/>
                        </a:rPr>
                        <a:t> risk of internal flooding of properties due to incapacity of sewers during heavy rainfall</a:t>
                      </a:r>
                    </a:p>
                  </a:txBody>
                  <a:tcPr marL="68580" marR="68580" marT="0" marB="0"/>
                </a:tc>
                <a:extLst>
                  <a:ext uri="{0D108BD9-81ED-4DB2-BD59-A6C34878D82A}">
                    <a16:rowId xmlns:a16="http://schemas.microsoft.com/office/drawing/2014/main" val="613180771"/>
                  </a:ext>
                </a:extLst>
              </a:tr>
              <a:tr h="537848">
                <a:tc>
                  <a:txBody>
                    <a:bodyPr/>
                    <a:lstStyle/>
                    <a:p>
                      <a:pPr>
                        <a:lnSpc>
                          <a:spcPct val="115000"/>
                        </a:lnSpc>
                        <a:spcAft>
                          <a:spcPts val="100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solidFill>
                            <a:schemeClr val="tx1">
                              <a:lumMod val="65000"/>
                              <a:lumOff val="35000"/>
                            </a:schemeClr>
                          </a:solidFill>
                          <a:effectLst/>
                        </a:rPr>
                        <a:t>B. </a:t>
                      </a:r>
                      <a:r>
                        <a:rPr lang="en-US" sz="1200" dirty="0" err="1">
                          <a:solidFill>
                            <a:schemeClr val="tx1">
                              <a:lumMod val="65000"/>
                              <a:lumOff val="35000"/>
                            </a:schemeClr>
                          </a:solidFill>
                          <a:effectLst/>
                        </a:rPr>
                        <a:t>Minimising</a:t>
                      </a:r>
                      <a:r>
                        <a:rPr lang="en-US" sz="1200" dirty="0">
                          <a:solidFill>
                            <a:schemeClr val="tx1">
                              <a:lumMod val="65000"/>
                              <a:lumOff val="35000"/>
                            </a:schemeClr>
                          </a:solidFill>
                          <a:effectLst/>
                        </a:rPr>
                        <a:t> risk of external flooding of areas of land due to incapacity of sewers during heavy rainfall </a:t>
                      </a:r>
                    </a:p>
                  </a:txBody>
                  <a:tcPr marL="68580" marR="68580" marT="0" marB="0"/>
                </a:tc>
                <a:extLst>
                  <a:ext uri="{0D108BD9-81ED-4DB2-BD59-A6C34878D82A}">
                    <a16:rowId xmlns:a16="http://schemas.microsoft.com/office/drawing/2014/main" val="2336614828"/>
                  </a:ext>
                </a:extLst>
              </a:tr>
              <a:tr h="537848">
                <a:tc>
                  <a:txBody>
                    <a:bodyPr/>
                    <a:lstStyle/>
                    <a:p>
                      <a:pPr>
                        <a:lnSpc>
                          <a:spcPct val="115000"/>
                        </a:lnSpc>
                        <a:spcAft>
                          <a:spcPts val="1000"/>
                        </a:spcAft>
                      </a:pPr>
                      <a:r>
                        <a:rPr lang="en-GB"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solidFill>
                            <a:schemeClr val="tx1">
                              <a:lumMod val="65000"/>
                              <a:lumOff val="35000"/>
                            </a:schemeClr>
                          </a:solidFill>
                          <a:effectLst/>
                        </a:rPr>
                        <a:t>D. Improving the condition of the sewers e.g. by predicting blockages and / or collapses along the network</a:t>
                      </a:r>
                    </a:p>
                  </a:txBody>
                  <a:tcPr marL="68580" marR="68580" marT="0" marB="0"/>
                </a:tc>
                <a:extLst>
                  <a:ext uri="{0D108BD9-81ED-4DB2-BD59-A6C34878D82A}">
                    <a16:rowId xmlns:a16="http://schemas.microsoft.com/office/drawing/2014/main" val="1663676894"/>
                  </a:ext>
                </a:extLst>
              </a:tr>
              <a:tr h="659665">
                <a:tc>
                  <a:txBody>
                    <a:bodyPr/>
                    <a:lstStyle/>
                    <a:p>
                      <a:pPr>
                        <a:lnSpc>
                          <a:spcPct val="115000"/>
                        </a:lnSpc>
                        <a:spcAft>
                          <a:spcPts val="1000"/>
                        </a:spcAft>
                      </a:pPr>
                      <a:r>
                        <a:rPr lang="en-GB"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solidFill>
                            <a:schemeClr val="tx1">
                              <a:lumMod val="65000"/>
                              <a:lumOff val="35000"/>
                            </a:schemeClr>
                          </a:solidFill>
                          <a:effectLst/>
                        </a:rPr>
                        <a:t>E. Monitoring and improving wastewater flow and quality compliance to ensure treated water discharged to river / sea meet allowed standards</a:t>
                      </a:r>
                    </a:p>
                  </a:txBody>
                  <a:tcPr marL="68580" marR="68580" marT="0" marB="0"/>
                </a:tc>
                <a:extLst>
                  <a:ext uri="{0D108BD9-81ED-4DB2-BD59-A6C34878D82A}">
                    <a16:rowId xmlns:a16="http://schemas.microsoft.com/office/drawing/2014/main" val="3526926103"/>
                  </a:ext>
                </a:extLst>
              </a:tr>
              <a:tr h="537848">
                <a:tc>
                  <a:txBody>
                    <a:bodyPr/>
                    <a:lstStyle/>
                    <a:p>
                      <a:pPr>
                        <a:lnSpc>
                          <a:spcPct val="115000"/>
                        </a:lnSpc>
                        <a:spcAft>
                          <a:spcPts val="1000"/>
                        </a:spcAft>
                      </a:pPr>
                      <a:r>
                        <a:rPr lang="en-GB" sz="1200" dirty="0">
                          <a:effectLst/>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solidFill>
                            <a:schemeClr val="tx1">
                              <a:lumMod val="65000"/>
                              <a:lumOff val="35000"/>
                            </a:schemeClr>
                          </a:solidFill>
                          <a:effectLst/>
                        </a:rPr>
                        <a:t>C. Improving resilience of the wastewater and drainage system to extreme events</a:t>
                      </a:r>
                    </a:p>
                  </a:txBody>
                  <a:tcPr marL="68580" marR="68580" marT="0" marB="0"/>
                </a:tc>
                <a:extLst>
                  <a:ext uri="{0D108BD9-81ED-4DB2-BD59-A6C34878D82A}">
                    <a16:rowId xmlns:a16="http://schemas.microsoft.com/office/drawing/2014/main" val="2547228624"/>
                  </a:ext>
                </a:extLst>
              </a:tr>
              <a:tr h="659665">
                <a:tc>
                  <a:txBody>
                    <a:bodyPr/>
                    <a:lstStyle/>
                    <a:p>
                      <a:pPr>
                        <a:lnSpc>
                          <a:spcPct val="115000"/>
                        </a:lnSpc>
                        <a:spcAft>
                          <a:spcPts val="1000"/>
                        </a:spcAft>
                      </a:pPr>
                      <a:r>
                        <a:rPr lang="en-GB"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200" dirty="0">
                          <a:solidFill>
                            <a:schemeClr val="tx1">
                              <a:lumMod val="65000"/>
                              <a:lumOff val="35000"/>
                            </a:schemeClr>
                          </a:solidFill>
                          <a:effectLst/>
                        </a:rPr>
                        <a:t>F. Monitoring and improving storm overflows on how they are operating and the effect this may have on the river water / sea water they are entering</a:t>
                      </a:r>
                    </a:p>
                  </a:txBody>
                  <a:tcPr marL="68580" marR="68580" marT="0" marB="0"/>
                </a:tc>
                <a:extLst>
                  <a:ext uri="{0D108BD9-81ED-4DB2-BD59-A6C34878D82A}">
                    <a16:rowId xmlns:a16="http://schemas.microsoft.com/office/drawing/2014/main" val="3671296932"/>
                  </a:ext>
                </a:extLst>
              </a:tr>
            </a:tbl>
          </a:graphicData>
        </a:graphic>
      </p:graphicFrame>
      <p:sp>
        <p:nvSpPr>
          <p:cNvPr id="10" name="Rectangle 9">
            <a:extLst>
              <a:ext uri="{FF2B5EF4-FFF2-40B4-BE49-F238E27FC236}">
                <a16:creationId xmlns:a16="http://schemas.microsoft.com/office/drawing/2014/main" id="{386463F5-71FF-49C3-8737-EF3B472710DF}"/>
              </a:ext>
            </a:extLst>
          </p:cNvPr>
          <p:cNvSpPr>
            <a:spLocks noChangeArrowheads="1"/>
          </p:cNvSpPr>
          <p:nvPr/>
        </p:nvSpPr>
        <p:spPr bwMode="auto">
          <a:xfrm>
            <a:off x="6357054" y="1547027"/>
            <a:ext cx="5760641" cy="2872581"/>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Developer Priorities and Response to DWMP Metrics </a:t>
            </a:r>
            <a:r>
              <a:rPr lang="en-GB" sz="1400" b="1"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 </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Generally, the developer simplified the metrics into three core areas to tackle in order of priority – which ultimately wasn’t dissimilar to household and non household customers.</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eaLnBrk="0" fontAlgn="base" hangingPunct="0">
              <a:spcBef>
                <a:spcPts val="200"/>
              </a:spcBef>
              <a:spcAft>
                <a:spcPts val="200"/>
              </a:spcAft>
              <a:buClr>
                <a:srgbClr val="96DE74"/>
              </a:buClr>
              <a:buFont typeface="+mj-lt"/>
              <a:buAutoNum type="arabicPeriod"/>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Internal flooding</a:t>
            </a:r>
          </a:p>
          <a:p>
            <a:pPr marL="342900" lvl="0" indent="-342900" eaLnBrk="0" fontAlgn="base" hangingPunct="0">
              <a:spcBef>
                <a:spcPts val="200"/>
              </a:spcBef>
              <a:spcAft>
                <a:spcPts val="200"/>
              </a:spcAft>
              <a:buClr>
                <a:srgbClr val="96DE74"/>
              </a:buClr>
              <a:buFont typeface="+mj-lt"/>
              <a:buAutoNum type="arabicPeriod"/>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External flooding</a:t>
            </a:r>
          </a:p>
          <a:p>
            <a:pPr marL="342900" lvl="0" indent="-342900" eaLnBrk="0" fontAlgn="base" hangingPunct="0">
              <a:spcBef>
                <a:spcPts val="200"/>
              </a:spcBef>
              <a:spcAft>
                <a:spcPts val="200"/>
              </a:spcAft>
              <a:buClr>
                <a:srgbClr val="96DE74"/>
              </a:buClr>
              <a:buFont typeface="+mj-lt"/>
              <a:buAutoNum type="arabicPeriod"/>
            </a:pPr>
            <a:r>
              <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Discharge into water courses and rivers.</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238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79C3-20AE-944B-BD08-05014DFFF32B}"/>
              </a:ext>
            </a:extLst>
          </p:cNvPr>
          <p:cNvSpPr>
            <a:spLocks noGrp="1"/>
          </p:cNvSpPr>
          <p:nvPr>
            <p:ph type="title"/>
            <p:custDataLst>
              <p:tags r:id="rId2"/>
            </p:custDataLst>
          </p:nvPr>
        </p:nvSpPr>
        <p:spPr>
          <a:xfrm>
            <a:off x="27082" y="358491"/>
            <a:ext cx="9540156" cy="782002"/>
          </a:xfrm>
        </p:spPr>
        <p:txBody>
          <a:bodyPr/>
          <a:lstStyle/>
          <a:p>
            <a:r>
              <a:rPr lang="en-GB" dirty="0"/>
              <a:t>Highlights</a:t>
            </a:r>
            <a:r>
              <a:rPr lang="en-GB" dirty="0">
                <a:solidFill>
                  <a:srgbClr val="96DE74"/>
                </a:solidFill>
              </a:rPr>
              <a:t>.</a:t>
            </a:r>
          </a:p>
        </p:txBody>
      </p:sp>
      <p:sp>
        <p:nvSpPr>
          <p:cNvPr id="4" name="Slide Number Placeholder 3">
            <a:extLst>
              <a:ext uri="{FF2B5EF4-FFF2-40B4-BE49-F238E27FC236}">
                <a16:creationId xmlns:a16="http://schemas.microsoft.com/office/drawing/2014/main" id="{8B6FF32B-4FCC-1841-8BB3-032378BAAEB8}"/>
              </a:ext>
            </a:extLst>
          </p:cNvPr>
          <p:cNvSpPr>
            <a:spLocks noGrp="1"/>
          </p:cNvSpPr>
          <p:nvPr>
            <p:ph type="sldNum" sz="quarter" idx="12"/>
          </p:nvPr>
        </p:nvSpPr>
        <p:spPr/>
        <p:txBody>
          <a:bodyPr/>
          <a:lstStyle/>
          <a:p>
            <a:fld id="{E0D85BF4-D5ED-4386-804C-9C53DAD53E85}" type="slidenum">
              <a:rPr lang="en-GB" smtClean="0"/>
              <a:pPr/>
              <a:t>7</a:t>
            </a:fld>
            <a:endParaRPr lang="en-GB" dirty="0"/>
          </a:p>
        </p:txBody>
      </p:sp>
      <p:sp>
        <p:nvSpPr>
          <p:cNvPr id="5" name="Rectangle 4">
            <a:extLst>
              <a:ext uri="{FF2B5EF4-FFF2-40B4-BE49-F238E27FC236}">
                <a16:creationId xmlns:a16="http://schemas.microsoft.com/office/drawing/2014/main" id="{00782CF2-46BF-421A-B4F2-ED8681790384}"/>
              </a:ext>
            </a:extLst>
          </p:cNvPr>
          <p:cNvSpPr/>
          <p:nvPr/>
        </p:nvSpPr>
        <p:spPr>
          <a:xfrm>
            <a:off x="0" y="-2"/>
            <a:ext cx="12190413" cy="376240"/>
          </a:xfrm>
          <a:prstGeom prst="rect">
            <a:avLst/>
          </a:prstGeom>
          <a:solidFill>
            <a:srgbClr val="96D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126F59F1-CE27-4DB5-B51A-2124CDB62E9F}"/>
              </a:ext>
            </a:extLst>
          </p:cNvPr>
          <p:cNvSpPr>
            <a:spLocks noChangeArrowheads="1"/>
          </p:cNvSpPr>
          <p:nvPr/>
        </p:nvSpPr>
        <p:spPr bwMode="auto">
          <a:xfrm>
            <a:off x="313503" y="1511205"/>
            <a:ext cx="5544616" cy="574516"/>
          </a:xfrm>
          <a:prstGeom prst="rect">
            <a:avLst/>
          </a:prstGeom>
          <a:noFill/>
          <a:ln>
            <a:noFill/>
          </a:ln>
        </p:spPr>
        <p:txBody>
          <a:bodyPr wrap="square" anchor="t" anchorCtr="0">
            <a:spAutoFit/>
          </a:bodyPr>
          <a:lstStyle>
            <a:lvl1pPr marL="4572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742950" indent="-28575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11430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6002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2057400" indent="-228600">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5146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9718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4290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886200" indent="-228600" eaLnBrk="0" fontAlgn="base" hangingPunct="0">
              <a:spcBef>
                <a:spcPct val="0"/>
              </a:spcBef>
              <a:spcAft>
                <a:spcPct val="0"/>
              </a:spcAft>
              <a:defRPr>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marL="285750" lvl="0" indent="-285750" eaLnBrk="0" fontAlgn="base" hangingPunct="0">
              <a:spcBef>
                <a:spcPts val="200"/>
              </a:spcBef>
              <a:spcAft>
                <a:spcPts val="200"/>
              </a:spcAft>
              <a:buClr>
                <a:srgbClr val="96DE74"/>
              </a:buClr>
              <a:buFont typeface="Arial" panose="020B0604020202020204" pitchFamily="34" charset="0"/>
              <a:buChar char="•"/>
            </a:pPr>
            <a:r>
              <a:rPr lang="en-GB" sz="1400" b="1" dirty="0">
                <a:solidFill>
                  <a:srgbClr val="96DE74"/>
                </a:solidFill>
                <a:effectLst/>
                <a:latin typeface="Century Gothic" panose="020B0502020202020204" pitchFamily="34" charset="0"/>
                <a:ea typeface="Calibri" panose="020F0502020204030204" pitchFamily="34" charset="0"/>
                <a:cs typeface="Times New Roman" panose="02020603050405020304" pitchFamily="18" charset="0"/>
              </a:rPr>
              <a:t>BVP </a:t>
            </a:r>
            <a:r>
              <a:rPr lang="en-GB" sz="1400" b="1" dirty="0">
                <a:solidFill>
                  <a:srgbClr val="96DE74"/>
                </a:solidFill>
                <a:latin typeface="Century Gothic" panose="020B0502020202020204" pitchFamily="34" charset="0"/>
                <a:ea typeface="Calibri" panose="020F0502020204030204" pitchFamily="34" charset="0"/>
                <a:cs typeface="Times New Roman" panose="02020603050405020304" pitchFamily="18" charset="0"/>
              </a:rPr>
              <a:t>Plan</a:t>
            </a:r>
            <a:r>
              <a:rPr lang="en-GB" sz="14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a:t>
            </a:r>
          </a:p>
          <a:p>
            <a:pPr marL="285750" lvl="0" indent="-285750" eaLnBrk="0" fontAlgn="base" hangingPunct="0">
              <a:spcBef>
                <a:spcPts val="200"/>
              </a:spcBef>
              <a:spcAft>
                <a:spcPts val="200"/>
              </a:spcAft>
              <a:buClr>
                <a:srgbClr val="96DE74"/>
              </a:buClr>
              <a:buFont typeface="Arial" panose="020B0604020202020204" pitchFamily="34" charset="0"/>
              <a:buChar char="•"/>
            </a:pPr>
            <a:endParaRPr lang="en-GB" sz="14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3" name="Footer Placeholder 20">
            <a:extLst>
              <a:ext uri="{FF2B5EF4-FFF2-40B4-BE49-F238E27FC236}">
                <a16:creationId xmlns:a16="http://schemas.microsoft.com/office/drawing/2014/main" id="{22F7CA70-B251-4838-8BA9-F76C586E18F4}"/>
              </a:ext>
            </a:extLst>
          </p:cNvPr>
          <p:cNvSpPr txBox="1">
            <a:spLocks/>
          </p:cNvSpPr>
          <p:nvPr/>
        </p:nvSpPr>
        <p:spPr>
          <a:xfrm>
            <a:off x="371475" y="6553770"/>
            <a:ext cx="4042839" cy="187598"/>
          </a:xfrm>
          <a:prstGeom prst="rect">
            <a:avLst/>
          </a:prstGeom>
        </p:spPr>
        <p:txBody>
          <a:bodyPr vert="horz" lIns="91440" tIns="45720" rIns="91440" bIns="45720" rtlCol="0" anchor="ctr" anchorCtr="0"/>
          <a:lstStyle>
            <a:defPPr>
              <a:defRPr lang="en-US"/>
            </a:defPPr>
            <a:lvl1pPr marL="0" algn="l" defTabSz="914400" rtl="0" eaLnBrk="1" latinLnBrk="0" hangingPunct="1">
              <a:defRPr sz="900" kern="1200">
                <a:solidFill>
                  <a:srgbClr val="29292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2022 Turquoise Thinking Ltd</a:t>
            </a:r>
          </a:p>
        </p:txBody>
      </p:sp>
      <p:graphicFrame>
        <p:nvGraphicFramePr>
          <p:cNvPr id="14" name="Table 13">
            <a:extLst>
              <a:ext uri="{FF2B5EF4-FFF2-40B4-BE49-F238E27FC236}">
                <a16:creationId xmlns:a16="http://schemas.microsoft.com/office/drawing/2014/main" id="{23585BE2-6D1B-4F9C-9081-1889C14C612E}"/>
              </a:ext>
            </a:extLst>
          </p:cNvPr>
          <p:cNvGraphicFramePr>
            <a:graphicFrameLocks noGrp="1"/>
          </p:cNvGraphicFramePr>
          <p:nvPr>
            <p:extLst>
              <p:ext uri="{D42A27DB-BD31-4B8C-83A1-F6EECF244321}">
                <p14:modId xmlns:p14="http://schemas.microsoft.com/office/powerpoint/2010/main" val="3950621664"/>
              </p:ext>
            </p:extLst>
          </p:nvPr>
        </p:nvGraphicFramePr>
        <p:xfrm>
          <a:off x="1270670" y="2058941"/>
          <a:ext cx="8550210" cy="2665285"/>
        </p:xfrm>
        <a:graphic>
          <a:graphicData uri="http://schemas.openxmlformats.org/drawingml/2006/table">
            <a:tbl>
              <a:tblPr firstRow="1" firstCol="1" bandRow="1">
                <a:tableStyleId>{5C22544A-7EE6-4342-B048-85BDC9FD1C3A}</a:tableStyleId>
              </a:tblPr>
              <a:tblGrid>
                <a:gridCol w="8550210">
                  <a:extLst>
                    <a:ext uri="{9D8B030D-6E8A-4147-A177-3AD203B41FA5}">
                      <a16:colId xmlns:a16="http://schemas.microsoft.com/office/drawing/2014/main" val="3037747817"/>
                    </a:ext>
                  </a:extLst>
                </a:gridCol>
              </a:tblGrid>
              <a:tr h="287845">
                <a:tc>
                  <a:txBody>
                    <a:bodyPr/>
                    <a:lstStyle/>
                    <a:p>
                      <a:pPr algn="ctr">
                        <a:lnSpc>
                          <a:spcPct val="115000"/>
                        </a:lnSpc>
                        <a:spcAft>
                          <a:spcPts val="1000"/>
                        </a:spcAft>
                      </a:pPr>
                      <a:r>
                        <a:rPr lang="en-GB" sz="1400" dirty="0">
                          <a:effectLst/>
                        </a:rPr>
                        <a:t>Developer BVP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1187322"/>
                  </a:ext>
                </a:extLst>
              </a:tr>
              <a:tr h="287955">
                <a:tc>
                  <a:txBody>
                    <a:bodyPr/>
                    <a:lstStyle/>
                    <a:p>
                      <a:pPr marL="171450" lvl="0" indent="-171450">
                        <a:buFont typeface="Arial" panose="020B0604020202020204" pitchFamily="34" charset="0"/>
                        <a:buChar char="•"/>
                      </a:pPr>
                      <a:endParaRPr lang="en-GB" sz="1200" b="0" kern="1200" dirty="0">
                        <a:solidFill>
                          <a:schemeClr val="tx1">
                            <a:lumMod val="65000"/>
                            <a:lumOff val="35000"/>
                          </a:schemeClr>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lumMod val="65000"/>
                              <a:lumOff val="35000"/>
                            </a:schemeClr>
                          </a:solidFill>
                          <a:effectLst/>
                          <a:latin typeface="+mn-lt"/>
                          <a:ea typeface="+mn-ea"/>
                          <a:cs typeface="+mn-cs"/>
                        </a:rPr>
                        <a:t>Improving sewers and connections to new builds by ensuring infrastructure is adequate to cope.</a:t>
                      </a:r>
                    </a:p>
                    <a:p>
                      <a:pPr marL="171450" lvl="0" indent="-171450">
                        <a:buFont typeface="Arial" panose="020B0604020202020204" pitchFamily="34" charset="0"/>
                        <a:buChar char="•"/>
                      </a:pPr>
                      <a:endParaRPr lang="en-GB" sz="1200" b="0" kern="1200" dirty="0">
                        <a:solidFill>
                          <a:schemeClr val="tx1">
                            <a:lumMod val="65000"/>
                            <a:lumOff val="35000"/>
                          </a:schemeClr>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lumMod val="65000"/>
                              <a:lumOff val="35000"/>
                            </a:schemeClr>
                          </a:solidFill>
                          <a:effectLst/>
                          <a:latin typeface="+mn-lt"/>
                          <a:ea typeface="+mn-ea"/>
                          <a:cs typeface="+mn-cs"/>
                        </a:rPr>
                        <a:t>Using a combination of traditional and </a:t>
                      </a:r>
                      <a:r>
                        <a:rPr lang="en-GB" sz="1200" b="0" kern="1200" dirty="0" err="1">
                          <a:solidFill>
                            <a:schemeClr val="tx1">
                              <a:lumMod val="65000"/>
                              <a:lumOff val="35000"/>
                            </a:schemeClr>
                          </a:solidFill>
                          <a:effectLst/>
                          <a:latin typeface="+mn-lt"/>
                          <a:ea typeface="+mn-ea"/>
                          <a:cs typeface="+mn-cs"/>
                        </a:rPr>
                        <a:t>SuDS</a:t>
                      </a:r>
                      <a:r>
                        <a:rPr lang="en-GB" sz="1200" b="0" kern="1200" dirty="0">
                          <a:solidFill>
                            <a:schemeClr val="tx1">
                              <a:lumMod val="65000"/>
                              <a:lumOff val="35000"/>
                            </a:schemeClr>
                          </a:solidFill>
                          <a:effectLst/>
                          <a:latin typeface="+mn-lt"/>
                          <a:ea typeface="+mn-ea"/>
                          <a:cs typeface="+mn-cs"/>
                        </a:rPr>
                        <a:t> solutions </a:t>
                      </a:r>
                      <a:r>
                        <a:rPr lang="en-GB" sz="1200" b="0" kern="1200" dirty="0">
                          <a:solidFill>
                            <a:schemeClr val="tx1">
                              <a:lumMod val="65000"/>
                              <a:lumOff val="35000"/>
                            </a:schemeClr>
                          </a:solidFill>
                          <a:effectLst/>
                          <a:latin typeface="+mn-lt"/>
                          <a:ea typeface="+mn-ea"/>
                          <a:cs typeface="+mn-cs"/>
                          <a:sym typeface="Wingdings" panose="05000000000000000000" pitchFamily="2" charset="2"/>
                        </a:rPr>
                        <a:t> in the immediate short term future (next 5 years) use more traditional solutions to update infrastructure and meet current needs.</a:t>
                      </a:r>
                    </a:p>
                    <a:p>
                      <a:pPr marL="171450" lvl="0" indent="-171450">
                        <a:buFont typeface="Arial" panose="020B0604020202020204" pitchFamily="34" charset="0"/>
                        <a:buChar char="•"/>
                      </a:pPr>
                      <a:endParaRPr lang="en-GB" sz="1200" b="0" kern="1200" dirty="0">
                        <a:solidFill>
                          <a:schemeClr val="tx1">
                            <a:lumMod val="65000"/>
                            <a:lumOff val="35000"/>
                          </a:schemeClr>
                        </a:solidFill>
                        <a:effectLst/>
                        <a:latin typeface="+mn-lt"/>
                        <a:ea typeface="+mn-ea"/>
                        <a:cs typeface="+mn-cs"/>
                        <a:sym typeface="Wingdings" panose="05000000000000000000" pitchFamily="2" charset="2"/>
                      </a:endParaRPr>
                    </a:p>
                    <a:p>
                      <a:pPr marL="171450" lvl="0" indent="-171450">
                        <a:buFont typeface="Arial" panose="020B0604020202020204" pitchFamily="34" charset="0"/>
                        <a:buChar char="•"/>
                      </a:pPr>
                      <a:r>
                        <a:rPr lang="en-GB" sz="1200" b="0" kern="1200" dirty="0">
                          <a:solidFill>
                            <a:schemeClr val="tx1">
                              <a:lumMod val="65000"/>
                              <a:lumOff val="35000"/>
                            </a:schemeClr>
                          </a:solidFill>
                          <a:effectLst/>
                          <a:latin typeface="+mn-lt"/>
                          <a:ea typeface="+mn-ea"/>
                          <a:cs typeface="+mn-cs"/>
                          <a:sym typeface="Wingdings" panose="05000000000000000000" pitchFamily="2" charset="2"/>
                        </a:rPr>
                        <a:t>Mid to long term (next 0-15 years) look towards using </a:t>
                      </a:r>
                      <a:r>
                        <a:rPr lang="en-GB" sz="1200" b="0" kern="1200" dirty="0" err="1">
                          <a:solidFill>
                            <a:schemeClr val="tx1">
                              <a:lumMod val="65000"/>
                              <a:lumOff val="35000"/>
                            </a:schemeClr>
                          </a:solidFill>
                          <a:effectLst/>
                          <a:latin typeface="+mn-lt"/>
                          <a:ea typeface="+mn-ea"/>
                          <a:cs typeface="+mn-cs"/>
                          <a:sym typeface="Wingdings" panose="05000000000000000000" pitchFamily="2" charset="2"/>
                        </a:rPr>
                        <a:t>SuDS</a:t>
                      </a:r>
                      <a:r>
                        <a:rPr lang="en-GB" sz="1200" b="0" kern="1200" dirty="0">
                          <a:solidFill>
                            <a:schemeClr val="tx1">
                              <a:lumMod val="65000"/>
                              <a:lumOff val="35000"/>
                            </a:schemeClr>
                          </a:solidFill>
                          <a:effectLst/>
                          <a:latin typeface="+mn-lt"/>
                          <a:ea typeface="+mn-ea"/>
                          <a:cs typeface="+mn-cs"/>
                          <a:sym typeface="Wingdings" panose="05000000000000000000" pitchFamily="2" charset="2"/>
                        </a:rPr>
                        <a:t> for future needs.</a:t>
                      </a:r>
                    </a:p>
                    <a:p>
                      <a:pPr marL="171450" lvl="0" indent="-171450">
                        <a:buFont typeface="Arial" panose="020B0604020202020204" pitchFamily="34" charset="0"/>
                        <a:buChar char="•"/>
                      </a:pPr>
                      <a:endParaRPr lang="en-GB" sz="1200" b="0" kern="1200" dirty="0">
                        <a:solidFill>
                          <a:schemeClr val="tx1">
                            <a:lumMod val="65000"/>
                            <a:lumOff val="35000"/>
                          </a:schemeClr>
                        </a:solidFill>
                        <a:effectLst/>
                        <a:latin typeface="+mn-lt"/>
                        <a:ea typeface="+mn-ea"/>
                        <a:cs typeface="+mn-cs"/>
                        <a:sym typeface="Wingdings" panose="05000000000000000000" pitchFamily="2" charset="2"/>
                      </a:endParaRPr>
                    </a:p>
                    <a:p>
                      <a:pPr marL="171450" lvl="0" indent="-171450">
                        <a:buFont typeface="Arial" panose="020B0604020202020204" pitchFamily="34" charset="0"/>
                        <a:buChar char="•"/>
                      </a:pPr>
                      <a:r>
                        <a:rPr lang="en-GB" sz="1200" b="0" kern="1200" dirty="0">
                          <a:solidFill>
                            <a:schemeClr val="tx1">
                              <a:lumMod val="65000"/>
                              <a:lumOff val="35000"/>
                            </a:schemeClr>
                          </a:solidFill>
                          <a:effectLst/>
                          <a:latin typeface="+mn-lt"/>
                          <a:ea typeface="+mn-ea"/>
                          <a:cs typeface="+mn-cs"/>
                          <a:sym typeface="Wingdings" panose="05000000000000000000" pitchFamily="2" charset="2"/>
                        </a:rPr>
                        <a:t>Willingness to pay: currently, not prepared to pay more – feels they get charged enough by YW for connections for something that isn’t currently fulfilling their need.</a:t>
                      </a:r>
                    </a:p>
                    <a:p>
                      <a:pPr marL="171450" lvl="0" indent="-171450">
                        <a:buFont typeface="Arial" panose="020B0604020202020204" pitchFamily="34" charset="0"/>
                        <a:buChar char="•"/>
                      </a:pPr>
                      <a:endParaRPr lang="en-GB" sz="1200" b="0" kern="1200" dirty="0">
                        <a:solidFill>
                          <a:schemeClr val="tx1">
                            <a:lumMod val="65000"/>
                            <a:lumOff val="35000"/>
                          </a:schemeClr>
                        </a:solidFill>
                        <a:effectLst/>
                        <a:latin typeface="+mn-lt"/>
                        <a:ea typeface="+mn-ea"/>
                        <a:cs typeface="+mn-cs"/>
                        <a:sym typeface="Wingdings" panose="05000000000000000000" pitchFamily="2" charset="2"/>
                      </a:endParaRPr>
                    </a:p>
                    <a:p>
                      <a:pPr marL="171450" lvl="0" indent="-171450">
                        <a:buFont typeface="Arial" panose="020B0604020202020204" pitchFamily="34" charset="0"/>
                        <a:buChar char="•"/>
                      </a:pPr>
                      <a:r>
                        <a:rPr lang="en-GB" sz="1200" b="0" kern="1200" dirty="0">
                          <a:solidFill>
                            <a:schemeClr val="tx1">
                              <a:lumMod val="65000"/>
                              <a:lumOff val="35000"/>
                            </a:schemeClr>
                          </a:solidFill>
                          <a:effectLst/>
                          <a:latin typeface="+mn-lt"/>
                          <a:ea typeface="+mn-ea"/>
                          <a:cs typeface="+mn-cs"/>
                          <a:sym typeface="Wingdings" panose="05000000000000000000" pitchFamily="2" charset="2"/>
                        </a:rPr>
                        <a:t>Open to paying more for </a:t>
                      </a:r>
                      <a:r>
                        <a:rPr lang="en-GB" sz="1200" b="0" kern="1200" dirty="0" err="1">
                          <a:solidFill>
                            <a:schemeClr val="tx1">
                              <a:lumMod val="65000"/>
                              <a:lumOff val="35000"/>
                            </a:schemeClr>
                          </a:solidFill>
                          <a:effectLst/>
                          <a:latin typeface="+mn-lt"/>
                          <a:ea typeface="+mn-ea"/>
                          <a:cs typeface="+mn-cs"/>
                          <a:sym typeface="Wingdings" panose="05000000000000000000" pitchFamily="2" charset="2"/>
                        </a:rPr>
                        <a:t>SuDS</a:t>
                      </a:r>
                      <a:r>
                        <a:rPr lang="en-GB" sz="1200" b="0" kern="1200" dirty="0">
                          <a:solidFill>
                            <a:schemeClr val="tx1">
                              <a:lumMod val="65000"/>
                              <a:lumOff val="35000"/>
                            </a:schemeClr>
                          </a:solidFill>
                          <a:effectLst/>
                          <a:latin typeface="+mn-lt"/>
                          <a:ea typeface="+mn-ea"/>
                          <a:cs typeface="+mn-cs"/>
                          <a:sym typeface="Wingdings" panose="05000000000000000000" pitchFamily="2" charset="2"/>
                        </a:rPr>
                        <a:t> but would need to see the cost benefit of these solutions prior to commitment.</a:t>
                      </a:r>
                      <a:endParaRPr lang="en-GB" sz="1200" b="0" kern="1200" dirty="0">
                        <a:solidFill>
                          <a:schemeClr val="tx1">
                            <a:lumMod val="65000"/>
                            <a:lumOff val="35000"/>
                          </a:schemeClr>
                        </a:solidFill>
                        <a:effectLst/>
                        <a:latin typeface="+mn-lt"/>
                        <a:ea typeface="+mn-ea"/>
                        <a:cs typeface="+mn-cs"/>
                      </a:endParaRPr>
                    </a:p>
                    <a:p>
                      <a:pPr marL="171450" lvl="0" indent="-171450">
                        <a:buFont typeface="Arial" panose="020B0604020202020204" pitchFamily="34" charset="0"/>
                        <a:buChar char="•"/>
                      </a:pPr>
                      <a:endParaRPr lang="en-GB" sz="1200" b="0" kern="1200" dirty="0">
                        <a:solidFill>
                          <a:schemeClr val="dk1"/>
                        </a:solidFill>
                        <a:effectLst/>
                        <a:latin typeface="+mn-lt"/>
                        <a:ea typeface="+mn-ea"/>
                        <a:cs typeface="+mn-cs"/>
                      </a:endParaRPr>
                    </a:p>
                  </a:txBody>
                  <a:tcPr marL="68580" marR="68580" marT="0" marB="0">
                    <a:solidFill>
                      <a:srgbClr val="CDE1E8"/>
                    </a:solidFill>
                  </a:tcPr>
                </a:tc>
                <a:extLst>
                  <a:ext uri="{0D108BD9-81ED-4DB2-BD59-A6C34878D82A}">
                    <a16:rowId xmlns:a16="http://schemas.microsoft.com/office/drawing/2014/main" val="3700751235"/>
                  </a:ext>
                </a:extLst>
              </a:tr>
            </a:tbl>
          </a:graphicData>
        </a:graphic>
      </p:graphicFrame>
    </p:spTree>
    <p:custDataLst>
      <p:tags r:id="rId1"/>
    </p:custDataLst>
    <p:extLst>
      <p:ext uri="{BB962C8B-B14F-4D97-AF65-F5344CB8AC3E}">
        <p14:creationId xmlns:p14="http://schemas.microsoft.com/office/powerpoint/2010/main" val="333048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186" y="664725"/>
            <a:ext cx="10948830" cy="492443"/>
          </a:xfrm>
          <a:prstGeom prst="rect">
            <a:avLst/>
          </a:prstGeom>
          <a:noFill/>
        </p:spPr>
        <p:txBody>
          <a:bodyPr wrap="none" rtlCol="0">
            <a:spAutoFit/>
          </a:bodyPr>
          <a:lstStyle/>
          <a:p>
            <a:pPr algn="ctr"/>
            <a:r>
              <a:rPr lang="en-GB" sz="2600" dirty="0">
                <a:solidFill>
                  <a:schemeClr val="bg1"/>
                </a:solidFill>
              </a:rPr>
              <a:t>CHANGING THE WORLD THROUGH 30 YEARS OF MARKET RESEARCH</a:t>
            </a:r>
          </a:p>
        </p:txBody>
      </p:sp>
      <p:sp>
        <p:nvSpPr>
          <p:cNvPr id="23" name="Text Placeholder 3"/>
          <p:cNvSpPr txBox="1">
            <a:spLocks/>
          </p:cNvSpPr>
          <p:nvPr/>
        </p:nvSpPr>
        <p:spPr>
          <a:xfrm>
            <a:off x="0" y="0"/>
            <a:ext cx="4500691" cy="360040"/>
          </a:xfrm>
          <a:prstGeom prst="rect">
            <a:avLst/>
          </a:prstGeom>
        </p:spPr>
        <p:txBody>
          <a:bodyPr/>
          <a:lstStyle>
            <a:lvl1pPr marL="342900" indent="-342900" algn="l" defTabSz="914400" rtl="0" eaLnBrk="1" latinLnBrk="0" hangingPunct="1">
              <a:spcBef>
                <a:spcPct val="20000"/>
              </a:spcBef>
              <a:buClr>
                <a:srgbClr val="5ADEE0"/>
              </a:buClr>
              <a:buFont typeface="Wingdings" panose="05000000000000000000" pitchFamily="2" charset="2"/>
              <a:buChar char="§"/>
              <a:defRPr sz="1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ADEE0"/>
              </a:buClr>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ADEE0"/>
              </a:buClr>
              <a:buFont typeface="Wingdings" panose="05000000000000000000" pitchFamily="2" charset="2"/>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ADEE0"/>
              </a:buClr>
              <a:buFont typeface="Arial" panose="020B0604020202020204" pitchFamily="34" charset="0"/>
              <a:buChar char="–"/>
              <a:defRPr sz="12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ADEE0"/>
              </a:buClr>
              <a:buFont typeface="Wingdings" panose="05000000000000000000" pitchFamily="2" charset="2"/>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200" dirty="0">
              <a:solidFill>
                <a:srgbClr val="32A8BE"/>
              </a:solidFill>
            </a:endParaRPr>
          </a:p>
        </p:txBody>
      </p:sp>
      <p:sp>
        <p:nvSpPr>
          <p:cNvPr id="29" name="Rectangle 28"/>
          <p:cNvSpPr/>
          <p:nvPr/>
        </p:nvSpPr>
        <p:spPr>
          <a:xfrm>
            <a:off x="190550" y="5460250"/>
            <a:ext cx="11809312" cy="307777"/>
          </a:xfrm>
          <a:prstGeom prst="rect">
            <a:avLst/>
          </a:prstGeom>
        </p:spPr>
        <p:txBody>
          <a:bodyPr wrap="square">
            <a:spAutoFit/>
          </a:bodyPr>
          <a:lstStyle/>
          <a:p>
            <a:pPr algn="ctr"/>
            <a:r>
              <a:rPr lang="en-GB" sz="1400" dirty="0">
                <a:solidFill>
                  <a:schemeClr val="tx2"/>
                </a:solidFill>
              </a:rPr>
              <a:t>info@thinkturquoise.com | www.thinkturquoise.com</a:t>
            </a:r>
          </a:p>
        </p:txBody>
      </p:sp>
      <p:sp>
        <p:nvSpPr>
          <p:cNvPr id="36" name="TextBox 35"/>
          <p:cNvSpPr txBox="1"/>
          <p:nvPr/>
        </p:nvSpPr>
        <p:spPr>
          <a:xfrm>
            <a:off x="371475" y="5877272"/>
            <a:ext cx="11464925" cy="288032"/>
          </a:xfrm>
          <a:prstGeom prst="rect">
            <a:avLst/>
          </a:prstGeom>
          <a:noFill/>
        </p:spPr>
        <p:txBody>
          <a:bodyPr wrap="square" rtlCol="0">
            <a:spAutoFit/>
          </a:bodyPr>
          <a:lstStyle/>
          <a:p>
            <a:pPr algn="ctr"/>
            <a:r>
              <a:rPr lang="en-GB" sz="1200" dirty="0">
                <a:solidFill>
                  <a:schemeClr val="tx1">
                    <a:lumMod val="50000"/>
                    <a:lumOff val="50000"/>
                  </a:schemeClr>
                </a:solidFill>
              </a:rPr>
              <a:t>For our latest thoughts and insights, follow us on </a:t>
            </a:r>
            <a:r>
              <a:rPr lang="en-GB" sz="1200" dirty="0">
                <a:solidFill>
                  <a:schemeClr val="tx1">
                    <a:lumMod val="50000"/>
                    <a:lumOff val="50000"/>
                  </a:schemeClr>
                </a:solidFill>
                <a:hlinkClick r:id="rId4"/>
              </a:rPr>
              <a:t>LinkedIn</a:t>
            </a:r>
            <a:r>
              <a:rPr lang="en-GB" sz="1200" dirty="0">
                <a:solidFill>
                  <a:schemeClr val="tx1">
                    <a:lumMod val="50000"/>
                    <a:lumOff val="50000"/>
                  </a:schemeClr>
                </a:solidFill>
              </a:rPr>
              <a:t> | </a:t>
            </a:r>
            <a:r>
              <a:rPr lang="en-GB" sz="1200" dirty="0">
                <a:solidFill>
                  <a:schemeClr val="tx1">
                    <a:lumMod val="50000"/>
                    <a:lumOff val="50000"/>
                  </a:schemeClr>
                </a:solidFill>
                <a:hlinkClick r:id="rId5"/>
              </a:rPr>
              <a:t>Twitter</a:t>
            </a:r>
            <a:r>
              <a:rPr lang="en-GB" sz="1200" dirty="0">
                <a:solidFill>
                  <a:schemeClr val="tx1">
                    <a:lumMod val="50000"/>
                    <a:lumOff val="50000"/>
                  </a:schemeClr>
                </a:solidFill>
              </a:rPr>
              <a:t>| </a:t>
            </a:r>
            <a:r>
              <a:rPr lang="en-GB" sz="1200" dirty="0">
                <a:solidFill>
                  <a:schemeClr val="tx1">
                    <a:lumMod val="50000"/>
                    <a:lumOff val="50000"/>
                  </a:schemeClr>
                </a:solidFill>
                <a:hlinkClick r:id="rId6"/>
              </a:rPr>
              <a:t>Facebook</a:t>
            </a:r>
            <a:r>
              <a:rPr lang="en-GB" sz="1200" dirty="0">
                <a:solidFill>
                  <a:schemeClr val="tx1">
                    <a:lumMod val="50000"/>
                    <a:lumOff val="50000"/>
                  </a:schemeClr>
                </a:solidFill>
              </a:rPr>
              <a:t> and for all our news, blogs and case studies visit </a:t>
            </a:r>
            <a:r>
              <a:rPr lang="en-GB" sz="1200" dirty="0">
                <a:solidFill>
                  <a:schemeClr val="tx1">
                    <a:lumMod val="50000"/>
                    <a:lumOff val="50000"/>
                  </a:schemeClr>
                </a:solidFill>
                <a:hlinkClick r:id="rId7"/>
              </a:rPr>
              <a:t>thinkturquoise.com</a:t>
            </a:r>
            <a:endParaRPr lang="en-GB" sz="1200" dirty="0">
              <a:solidFill>
                <a:schemeClr val="tx1">
                  <a:lumMod val="50000"/>
                  <a:lumOff val="50000"/>
                </a:schemeClr>
              </a:solidFill>
            </a:endParaRPr>
          </a:p>
        </p:txBody>
      </p:sp>
      <p:sp>
        <p:nvSpPr>
          <p:cNvPr id="8" name="Rectangle 7">
            <a:extLst>
              <a:ext uri="{FF2B5EF4-FFF2-40B4-BE49-F238E27FC236}">
                <a16:creationId xmlns:a16="http://schemas.microsoft.com/office/drawing/2014/main" id="{EED878F6-300B-45B2-B8D8-49C1904BA5B2}"/>
              </a:ext>
            </a:extLst>
          </p:cNvPr>
          <p:cNvSpPr/>
          <p:nvPr/>
        </p:nvSpPr>
        <p:spPr>
          <a:xfrm>
            <a:off x="0" y="-2"/>
            <a:ext cx="12190413" cy="37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E8412DB0-F4D9-48BE-831E-D88B3DED8D8F}"/>
              </a:ext>
            </a:extLst>
          </p:cNvPr>
          <p:cNvSpPr>
            <a:spLocks noGrp="1"/>
          </p:cNvSpPr>
          <p:nvPr>
            <p:ph type="sldNum" sz="quarter" idx="12"/>
          </p:nvPr>
        </p:nvSpPr>
        <p:spPr/>
        <p:txBody>
          <a:bodyPr/>
          <a:lstStyle/>
          <a:p>
            <a:fld id="{ADEF0ED2-E485-4CE2-85B2-CF2B03F9F0F8}" type="slidenum">
              <a:rPr lang="en-GB" smtClean="0"/>
              <a:pPr/>
              <a:t>8</a:t>
            </a:fld>
            <a:endParaRPr lang="en-GB" dirty="0"/>
          </a:p>
        </p:txBody>
      </p:sp>
      <p:sp>
        <p:nvSpPr>
          <p:cNvPr id="13" name="Rectangle 12">
            <a:extLst>
              <a:ext uri="{FF2B5EF4-FFF2-40B4-BE49-F238E27FC236}">
                <a16:creationId xmlns:a16="http://schemas.microsoft.com/office/drawing/2014/main" id="{596F1299-88C2-41D1-B9B6-D66535D774A3}"/>
              </a:ext>
            </a:extLst>
          </p:cNvPr>
          <p:cNvSpPr/>
          <p:nvPr/>
        </p:nvSpPr>
        <p:spPr>
          <a:xfrm>
            <a:off x="371475" y="1530080"/>
            <a:ext cx="2800799" cy="259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F4C7DE5D-3CB7-492D-B9A2-0D4F67E29EE8}"/>
              </a:ext>
            </a:extLst>
          </p:cNvPr>
          <p:cNvSpPr/>
          <p:nvPr/>
        </p:nvSpPr>
        <p:spPr>
          <a:xfrm>
            <a:off x="3257880" y="1530080"/>
            <a:ext cx="2800799" cy="259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A0A6F0F-675F-4B92-9B4D-D1D2AB9CA317}"/>
              </a:ext>
            </a:extLst>
          </p:cNvPr>
          <p:cNvSpPr/>
          <p:nvPr/>
        </p:nvSpPr>
        <p:spPr>
          <a:xfrm>
            <a:off x="6141390" y="1530080"/>
            <a:ext cx="2800799" cy="259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C770D2C-8339-47E4-8FBF-AEE61A60EDE0}"/>
              </a:ext>
            </a:extLst>
          </p:cNvPr>
          <p:cNvSpPr/>
          <p:nvPr/>
        </p:nvSpPr>
        <p:spPr>
          <a:xfrm>
            <a:off x="9027794" y="1530080"/>
            <a:ext cx="2800799" cy="2592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CD3C3EA-2BA5-4121-BA6E-B0A84BE2A16D}"/>
              </a:ext>
            </a:extLst>
          </p:cNvPr>
          <p:cNvSpPr/>
          <p:nvPr/>
        </p:nvSpPr>
        <p:spPr>
          <a:xfrm>
            <a:off x="371475" y="2629188"/>
            <a:ext cx="2800799" cy="160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nchorCtr="0"/>
          <a:lstStyle/>
          <a:p>
            <a:pPr algn="ctr">
              <a:spcBef>
                <a:spcPts val="500"/>
              </a:spcBef>
              <a:spcAft>
                <a:spcPts val="500"/>
              </a:spcAft>
            </a:pPr>
            <a:r>
              <a:rPr lang="en-GB" b="1" dirty="0">
                <a:solidFill>
                  <a:schemeClr val="tx2"/>
                </a:solidFill>
              </a:rPr>
              <a:t>Years Colourful Experience</a:t>
            </a:r>
          </a:p>
          <a:p>
            <a:pPr algn="ctr"/>
            <a:r>
              <a:rPr lang="en-GB" sz="1400" dirty="0">
                <a:solidFill>
                  <a:schemeClr val="tx2"/>
                </a:solidFill>
              </a:rPr>
              <a:t>Helping clients around the world to think turquoise for 30 years.</a:t>
            </a:r>
          </a:p>
        </p:txBody>
      </p:sp>
      <p:sp>
        <p:nvSpPr>
          <p:cNvPr id="30" name="Rectangle 29">
            <a:extLst>
              <a:ext uri="{FF2B5EF4-FFF2-40B4-BE49-F238E27FC236}">
                <a16:creationId xmlns:a16="http://schemas.microsoft.com/office/drawing/2014/main" id="{6DDB1412-8D8A-4FC5-8E83-0D61666E3532}"/>
              </a:ext>
            </a:extLst>
          </p:cNvPr>
          <p:cNvSpPr/>
          <p:nvPr/>
        </p:nvSpPr>
        <p:spPr>
          <a:xfrm>
            <a:off x="3257880" y="2629188"/>
            <a:ext cx="2800799" cy="160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nchorCtr="0"/>
          <a:lstStyle/>
          <a:p>
            <a:pPr algn="ctr">
              <a:spcBef>
                <a:spcPts val="500"/>
              </a:spcBef>
              <a:spcAft>
                <a:spcPts val="500"/>
              </a:spcAft>
            </a:pPr>
            <a:r>
              <a:rPr lang="en-GB" b="1" dirty="0">
                <a:solidFill>
                  <a:schemeClr val="tx2"/>
                </a:solidFill>
              </a:rPr>
              <a:t>Taking a Holistic Approach</a:t>
            </a:r>
          </a:p>
          <a:p>
            <a:pPr algn="ctr"/>
            <a:r>
              <a:rPr lang="en-GB" sz="1400" dirty="0">
                <a:solidFill>
                  <a:schemeClr val="tx2"/>
                </a:solidFill>
              </a:rPr>
              <a:t>Turning black and white research into full colour understanding.</a:t>
            </a:r>
          </a:p>
        </p:txBody>
      </p:sp>
      <p:sp>
        <p:nvSpPr>
          <p:cNvPr id="31" name="Rectangle 30">
            <a:extLst>
              <a:ext uri="{FF2B5EF4-FFF2-40B4-BE49-F238E27FC236}">
                <a16:creationId xmlns:a16="http://schemas.microsoft.com/office/drawing/2014/main" id="{C96E3253-1975-4413-B2BF-A77E3DB73F99}"/>
              </a:ext>
            </a:extLst>
          </p:cNvPr>
          <p:cNvSpPr/>
          <p:nvPr/>
        </p:nvSpPr>
        <p:spPr>
          <a:xfrm>
            <a:off x="6141390" y="2629188"/>
            <a:ext cx="2800799" cy="160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nchorCtr="0"/>
          <a:lstStyle/>
          <a:p>
            <a:pPr algn="ctr">
              <a:spcBef>
                <a:spcPts val="500"/>
              </a:spcBef>
              <a:spcAft>
                <a:spcPts val="500"/>
              </a:spcAft>
            </a:pPr>
            <a:r>
              <a:rPr lang="en-GB" b="1" dirty="0">
                <a:solidFill>
                  <a:schemeClr val="tx2"/>
                </a:solidFill>
              </a:rPr>
              <a:t>Diverse Sector Coverage</a:t>
            </a:r>
          </a:p>
          <a:p>
            <a:pPr algn="ctr"/>
            <a:r>
              <a:rPr lang="en-GB" sz="1400" dirty="0">
                <a:solidFill>
                  <a:schemeClr val="tx2"/>
                </a:solidFill>
              </a:rPr>
              <a:t>Gathering unbeatable experience in every sector imaginable.</a:t>
            </a:r>
          </a:p>
        </p:txBody>
      </p:sp>
      <p:sp>
        <p:nvSpPr>
          <p:cNvPr id="32" name="Rectangle 31">
            <a:extLst>
              <a:ext uri="{FF2B5EF4-FFF2-40B4-BE49-F238E27FC236}">
                <a16:creationId xmlns:a16="http://schemas.microsoft.com/office/drawing/2014/main" id="{86AA08C1-BA1E-4AB4-B0CC-0F005C607713}"/>
              </a:ext>
            </a:extLst>
          </p:cNvPr>
          <p:cNvSpPr/>
          <p:nvPr/>
        </p:nvSpPr>
        <p:spPr>
          <a:xfrm>
            <a:off x="9027794" y="2629188"/>
            <a:ext cx="2800799" cy="160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nchorCtr="0"/>
          <a:lstStyle/>
          <a:p>
            <a:pPr algn="ctr">
              <a:spcBef>
                <a:spcPts val="500"/>
              </a:spcBef>
              <a:spcAft>
                <a:spcPts val="500"/>
              </a:spcAft>
            </a:pPr>
            <a:r>
              <a:rPr lang="en-GB" b="1" dirty="0">
                <a:solidFill>
                  <a:schemeClr val="tx2"/>
                </a:solidFill>
              </a:rPr>
              <a:t>Partnering not Dictating</a:t>
            </a:r>
          </a:p>
          <a:p>
            <a:pPr algn="ctr"/>
            <a:r>
              <a:rPr lang="en-GB" sz="1400" dirty="0">
                <a:solidFill>
                  <a:schemeClr val="tx2"/>
                </a:solidFill>
              </a:rPr>
              <a:t>Connecting on a level you won’t experience with any other agency.</a:t>
            </a:r>
          </a:p>
        </p:txBody>
      </p:sp>
      <p:pic>
        <p:nvPicPr>
          <p:cNvPr id="14" name="Graphic 13">
            <a:extLst>
              <a:ext uri="{FF2B5EF4-FFF2-40B4-BE49-F238E27FC236}">
                <a16:creationId xmlns:a16="http://schemas.microsoft.com/office/drawing/2014/main" id="{6CA9D771-6E82-4E48-9B9F-99E6007933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19673" y="1773503"/>
            <a:ext cx="644232" cy="644230"/>
          </a:xfrm>
          <a:prstGeom prst="rect">
            <a:avLst/>
          </a:prstGeom>
        </p:spPr>
      </p:pic>
      <p:pic>
        <p:nvPicPr>
          <p:cNvPr id="15" name="Graphic 14">
            <a:extLst>
              <a:ext uri="{FF2B5EF4-FFF2-40B4-BE49-F238E27FC236}">
                <a16:creationId xmlns:a16="http://schemas.microsoft.com/office/drawing/2014/main" id="{CB463425-061C-455A-B854-47248EB113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32828" y="1770168"/>
            <a:ext cx="650902" cy="650900"/>
          </a:xfrm>
          <a:prstGeom prst="rect">
            <a:avLst/>
          </a:prstGeom>
        </p:spPr>
      </p:pic>
      <p:pic>
        <p:nvPicPr>
          <p:cNvPr id="16" name="Graphic 15">
            <a:extLst>
              <a:ext uri="{FF2B5EF4-FFF2-40B4-BE49-F238E27FC236}">
                <a16:creationId xmlns:a16="http://schemas.microsoft.com/office/drawing/2014/main" id="{6B9CB07B-2403-4049-9D7C-C2E70DC8F3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00408" y="1817575"/>
            <a:ext cx="942932" cy="556086"/>
          </a:xfrm>
          <a:prstGeom prst="rect">
            <a:avLst/>
          </a:prstGeom>
        </p:spPr>
      </p:pic>
      <p:pic>
        <p:nvPicPr>
          <p:cNvPr id="17" name="Graphic 16">
            <a:extLst>
              <a:ext uri="{FF2B5EF4-FFF2-40B4-BE49-F238E27FC236}">
                <a16:creationId xmlns:a16="http://schemas.microsoft.com/office/drawing/2014/main" id="{DEDB8FDC-415D-46BF-A2F7-02F86EAE7D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032054" y="1794080"/>
            <a:ext cx="792278" cy="603076"/>
          </a:xfrm>
          <a:prstGeom prst="rect">
            <a:avLst/>
          </a:prstGeom>
        </p:spPr>
      </p:pic>
      <p:sp>
        <p:nvSpPr>
          <p:cNvPr id="24" name="Rectangle 23">
            <a:extLst>
              <a:ext uri="{FF2B5EF4-FFF2-40B4-BE49-F238E27FC236}">
                <a16:creationId xmlns:a16="http://schemas.microsoft.com/office/drawing/2014/main" id="{12D60A29-FF40-4268-B594-EC9AEB701BC5}"/>
              </a:ext>
            </a:extLst>
          </p:cNvPr>
          <p:cNvSpPr/>
          <p:nvPr/>
        </p:nvSpPr>
        <p:spPr>
          <a:xfrm>
            <a:off x="3257501" y="4409920"/>
            <a:ext cx="2782241" cy="830997"/>
          </a:xfrm>
          <a:prstGeom prst="rect">
            <a:avLst/>
          </a:prstGeom>
        </p:spPr>
        <p:txBody>
          <a:bodyPr wrap="square">
            <a:spAutoFit/>
          </a:bodyPr>
          <a:lstStyle/>
          <a:p>
            <a:pPr algn="ctr"/>
            <a:r>
              <a:rPr lang="en-GB" sz="1200" b="1" dirty="0">
                <a:solidFill>
                  <a:schemeClr val="tx2"/>
                </a:solidFill>
              </a:rPr>
              <a:t>London office</a:t>
            </a:r>
          </a:p>
          <a:p>
            <a:pPr algn="ctr"/>
            <a:r>
              <a:rPr lang="en-GB" sz="1200" dirty="0">
                <a:solidFill>
                  <a:schemeClr val="tx2"/>
                </a:solidFill>
              </a:rPr>
              <a:t>45 Fitzroy Street, Fitzrovia, </a:t>
            </a:r>
            <a:br>
              <a:rPr lang="en-GB" sz="1200" dirty="0">
                <a:solidFill>
                  <a:schemeClr val="tx2"/>
                </a:solidFill>
              </a:rPr>
            </a:br>
            <a:r>
              <a:rPr lang="en-GB" sz="1200" dirty="0">
                <a:solidFill>
                  <a:schemeClr val="tx2"/>
                </a:solidFill>
              </a:rPr>
              <a:t>London, W1T 6EB</a:t>
            </a:r>
          </a:p>
          <a:p>
            <a:pPr algn="ctr"/>
            <a:r>
              <a:rPr lang="en-GB" sz="1200" dirty="0">
                <a:solidFill>
                  <a:schemeClr val="tx2"/>
                </a:solidFill>
              </a:rPr>
              <a:t>+44 (0) 207 100 6977</a:t>
            </a:r>
          </a:p>
        </p:txBody>
      </p:sp>
      <p:sp>
        <p:nvSpPr>
          <p:cNvPr id="25" name="Rectangle 24">
            <a:extLst>
              <a:ext uri="{FF2B5EF4-FFF2-40B4-BE49-F238E27FC236}">
                <a16:creationId xmlns:a16="http://schemas.microsoft.com/office/drawing/2014/main" id="{0BECE9C6-49AE-4DF4-86F3-B703E0952709}"/>
              </a:ext>
            </a:extLst>
          </p:cNvPr>
          <p:cNvSpPr/>
          <p:nvPr/>
        </p:nvSpPr>
        <p:spPr>
          <a:xfrm>
            <a:off x="6150670" y="4409920"/>
            <a:ext cx="2791520" cy="830997"/>
          </a:xfrm>
          <a:prstGeom prst="rect">
            <a:avLst/>
          </a:prstGeom>
        </p:spPr>
        <p:txBody>
          <a:bodyPr wrap="square">
            <a:spAutoFit/>
          </a:bodyPr>
          <a:lstStyle/>
          <a:p>
            <a:pPr algn="ctr"/>
            <a:r>
              <a:rPr lang="en-GB" sz="1200" b="1" dirty="0">
                <a:solidFill>
                  <a:schemeClr val="tx2"/>
                </a:solidFill>
              </a:rPr>
              <a:t>Birmingham office</a:t>
            </a:r>
          </a:p>
          <a:p>
            <a:pPr algn="ctr"/>
            <a:r>
              <a:rPr lang="en-GB" sz="1200" dirty="0">
                <a:solidFill>
                  <a:schemeClr val="tx2"/>
                </a:solidFill>
              </a:rPr>
              <a:t>24–26 Regents Place, City Centre, </a:t>
            </a:r>
            <a:br>
              <a:rPr lang="en-GB" sz="1200" dirty="0">
                <a:solidFill>
                  <a:schemeClr val="tx2"/>
                </a:solidFill>
              </a:rPr>
            </a:br>
            <a:r>
              <a:rPr lang="en-GB" sz="1200" dirty="0">
                <a:solidFill>
                  <a:schemeClr val="tx2"/>
                </a:solidFill>
              </a:rPr>
              <a:t>Birmingham, B1 3NJ</a:t>
            </a:r>
          </a:p>
          <a:p>
            <a:pPr algn="ctr"/>
            <a:r>
              <a:rPr lang="en-GB" sz="1200" dirty="0">
                <a:solidFill>
                  <a:schemeClr val="tx2"/>
                </a:solidFill>
              </a:rPr>
              <a:t>+44 (0) 121 369 6100</a:t>
            </a:r>
          </a:p>
        </p:txBody>
      </p:sp>
      <p:sp>
        <p:nvSpPr>
          <p:cNvPr id="27" name="Rectangle 26">
            <a:extLst>
              <a:ext uri="{FF2B5EF4-FFF2-40B4-BE49-F238E27FC236}">
                <a16:creationId xmlns:a16="http://schemas.microsoft.com/office/drawing/2014/main" id="{07258393-4DCB-4112-872F-8699C656D0A0}"/>
              </a:ext>
            </a:extLst>
          </p:cNvPr>
          <p:cNvSpPr/>
          <p:nvPr/>
        </p:nvSpPr>
        <p:spPr>
          <a:xfrm>
            <a:off x="9027794" y="4409920"/>
            <a:ext cx="2791520" cy="830997"/>
          </a:xfrm>
          <a:prstGeom prst="rect">
            <a:avLst/>
          </a:prstGeom>
        </p:spPr>
        <p:txBody>
          <a:bodyPr wrap="square">
            <a:spAutoFit/>
          </a:bodyPr>
          <a:lstStyle/>
          <a:p>
            <a:pPr algn="ctr"/>
            <a:r>
              <a:rPr lang="en-GB" sz="1200" b="1" dirty="0">
                <a:solidFill>
                  <a:schemeClr val="tx2"/>
                </a:solidFill>
              </a:rPr>
              <a:t>Edinburgh office</a:t>
            </a:r>
          </a:p>
          <a:p>
            <a:pPr algn="ctr"/>
            <a:r>
              <a:rPr lang="en-GB" sz="1200" dirty="0">
                <a:solidFill>
                  <a:schemeClr val="tx2"/>
                </a:solidFill>
              </a:rPr>
              <a:t>64a Cumberland Street, </a:t>
            </a:r>
            <a:br>
              <a:rPr lang="en-GB" sz="1200" dirty="0">
                <a:solidFill>
                  <a:schemeClr val="tx2"/>
                </a:solidFill>
              </a:rPr>
            </a:br>
            <a:r>
              <a:rPr lang="en-GB" sz="1200" dirty="0">
                <a:solidFill>
                  <a:schemeClr val="tx2"/>
                </a:solidFill>
              </a:rPr>
              <a:t>Edinburgh, EH3 6RE</a:t>
            </a:r>
          </a:p>
          <a:p>
            <a:pPr algn="ctr"/>
            <a:r>
              <a:rPr lang="en-GB" sz="1200" dirty="0">
                <a:solidFill>
                  <a:schemeClr val="tx2"/>
                </a:solidFill>
              </a:rPr>
              <a:t>+44 (0) 131 6107 100</a:t>
            </a:r>
          </a:p>
        </p:txBody>
      </p:sp>
      <p:sp>
        <p:nvSpPr>
          <p:cNvPr id="28" name="Rectangle 27">
            <a:extLst>
              <a:ext uri="{FF2B5EF4-FFF2-40B4-BE49-F238E27FC236}">
                <a16:creationId xmlns:a16="http://schemas.microsoft.com/office/drawing/2014/main" id="{3DE7845C-5AB8-41F4-89F7-91C00D15331C}"/>
              </a:ext>
            </a:extLst>
          </p:cNvPr>
          <p:cNvSpPr/>
          <p:nvPr/>
        </p:nvSpPr>
        <p:spPr>
          <a:xfrm>
            <a:off x="371099" y="4409920"/>
            <a:ext cx="2800799" cy="830997"/>
          </a:xfrm>
          <a:prstGeom prst="rect">
            <a:avLst/>
          </a:prstGeom>
        </p:spPr>
        <p:txBody>
          <a:bodyPr wrap="square">
            <a:spAutoFit/>
          </a:bodyPr>
          <a:lstStyle/>
          <a:p>
            <a:pPr algn="ctr"/>
            <a:r>
              <a:rPr lang="en-GB" sz="1200" b="1" dirty="0">
                <a:solidFill>
                  <a:schemeClr val="tx2"/>
                </a:solidFill>
              </a:rPr>
              <a:t>Barnstaple office (HQ)</a:t>
            </a:r>
          </a:p>
          <a:p>
            <a:pPr algn="ctr"/>
            <a:r>
              <a:rPr lang="en-GB" sz="1200" dirty="0">
                <a:solidFill>
                  <a:schemeClr val="tx2"/>
                </a:solidFill>
              </a:rPr>
              <a:t>3 Liberty Court, Roundswell Business Park, Barnstaple, Devon, EX31 3FD </a:t>
            </a:r>
            <a:br>
              <a:rPr lang="en-GB" sz="1200" dirty="0">
                <a:solidFill>
                  <a:schemeClr val="tx2"/>
                </a:solidFill>
              </a:rPr>
            </a:br>
            <a:r>
              <a:rPr lang="en-GB" sz="1200" dirty="0">
                <a:solidFill>
                  <a:schemeClr val="tx2"/>
                </a:solidFill>
              </a:rPr>
              <a:t>+44 (0)1271 337100 </a:t>
            </a:r>
          </a:p>
        </p:txBody>
      </p:sp>
      <p:sp>
        <p:nvSpPr>
          <p:cNvPr id="26" name="Footer Placeholder 20">
            <a:extLst>
              <a:ext uri="{FF2B5EF4-FFF2-40B4-BE49-F238E27FC236}">
                <a16:creationId xmlns:a16="http://schemas.microsoft.com/office/drawing/2014/main" id="{5A6A3C07-802A-4317-A1F0-D9BADD688332}"/>
              </a:ext>
            </a:extLst>
          </p:cNvPr>
          <p:cNvSpPr txBox="1">
            <a:spLocks/>
          </p:cNvSpPr>
          <p:nvPr/>
        </p:nvSpPr>
        <p:spPr>
          <a:xfrm>
            <a:off x="372222" y="6553363"/>
            <a:ext cx="4042313" cy="187574"/>
          </a:xfrm>
          <a:prstGeom prst="rect">
            <a:avLst/>
          </a:prstGeom>
        </p:spPr>
        <p:txBody>
          <a:bodyPr vert="horz" lIns="91428" tIns="45714" rIns="91428" bIns="45714" rtlCol="0" anchor="ctr" anchorCtr="0"/>
          <a:lstStyle>
            <a:defPPr>
              <a:defRPr lang="en-US"/>
            </a:defPPr>
            <a:lvl1pPr marL="0" algn="l" defTabSz="914400" rtl="0" eaLnBrk="1" latinLnBrk="0" hangingPunct="1">
              <a:defRPr sz="900" kern="1200">
                <a:solidFill>
                  <a:srgbClr val="29292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595959"/>
                </a:solidFill>
                <a:latin typeface="Century Gothic" panose="020B0502020202020204" pitchFamily="34" charset="0"/>
              </a:rPr>
              <a:t>© 2022 Turquoise Thinking Ltd</a:t>
            </a:r>
          </a:p>
        </p:txBody>
      </p:sp>
    </p:spTree>
    <p:custDataLst>
      <p:tags r:id="rId1"/>
    </p:custDataLst>
    <p:extLst>
      <p:ext uri="{BB962C8B-B14F-4D97-AF65-F5344CB8AC3E}">
        <p14:creationId xmlns:p14="http://schemas.microsoft.com/office/powerpoint/2010/main" val="15142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Scottish Water Stakeholder Experience Measure August 2017[20171010104138432].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SLIDETITLE_AUTOSET" val="0"/>
</p:tagLst>
</file>

<file path=ppt/theme/theme1.xml><?xml version="1.0" encoding="utf-8"?>
<a:theme xmlns:a="http://schemas.openxmlformats.org/drawingml/2006/main" name="Office Theme">
  <a:themeElements>
    <a:clrScheme name="Custom 53">
      <a:dk1>
        <a:srgbClr val="000000"/>
      </a:dk1>
      <a:lt1>
        <a:srgbClr val="FFFFFF"/>
      </a:lt1>
      <a:dk2>
        <a:srgbClr val="292929"/>
      </a:dk2>
      <a:lt2>
        <a:srgbClr val="F5F2F2"/>
      </a:lt2>
      <a:accent1>
        <a:srgbClr val="32A8BE"/>
      </a:accent1>
      <a:accent2>
        <a:srgbClr val="F9CE3F"/>
      </a:accent2>
      <a:accent3>
        <a:srgbClr val="96DE74"/>
      </a:accent3>
      <a:accent4>
        <a:srgbClr val="E69DC4"/>
      </a:accent4>
      <a:accent5>
        <a:srgbClr val="E7765D"/>
      </a:accent5>
      <a:accent6>
        <a:srgbClr val="32A8BE"/>
      </a:accent6>
      <a:hlink>
        <a:srgbClr val="32A8BE"/>
      </a:hlink>
      <a:folHlink>
        <a:srgbClr val="32A8BE"/>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E7334913E574FB2BD7B5E1760FF07" ma:contentTypeVersion="14" ma:contentTypeDescription="Create a new document." ma:contentTypeScope="" ma:versionID="25fbe7a5f510624cb40448f5b8b4011b">
  <xsd:schema xmlns:xsd="http://www.w3.org/2001/XMLSchema" xmlns:xs="http://www.w3.org/2001/XMLSchema" xmlns:p="http://schemas.microsoft.com/office/2006/metadata/properties" xmlns:ns2="aec2934e-84d2-480f-b12a-f02a1795ba8e" xmlns:ns3="a5eebde4-f3ec-4afe-9fd4-0e6a161c30a1" targetNamespace="http://schemas.microsoft.com/office/2006/metadata/properties" ma:root="true" ma:fieldsID="5c9af4bb2ee27957cf747eece48b0377" ns2:_="" ns3:_="">
    <xsd:import namespace="aec2934e-84d2-480f-b12a-f02a1795ba8e"/>
    <xsd:import namespace="a5eebde4-f3ec-4afe-9fd4-0e6a161c30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2934e-84d2-480f-b12a-f02a1795b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0a85b-6d2a-4a39-8c39-bf0764a9fc85}" ma:internalName="TaxCatchAll" ma:showField="CatchAllData" ma:web="aec2934e-84d2-480f-b12a-f02a1795ba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ebde4-f3ec-4afe-9fd4-0e6a161c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278e36-c164-4658-892f-8adefa22e7b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ec2934e-84d2-480f-b12a-f02a1795ba8e" xsi:nil="true"/>
    <lcf76f155ced4ddcb4097134ff3c332f xmlns="a5eebde4-f3ec-4afe-9fd4-0e6a161c30a1">
      <Terms xmlns="http://schemas.microsoft.com/office/infopath/2007/PartnerControls"/>
    </lcf76f155ced4ddcb4097134ff3c332f>
    <SharedWithUsers xmlns="aec2934e-84d2-480f-b12a-f02a1795ba8e">
      <UserInfo>
        <DisplayName/>
        <AccountId xsi:nil="true"/>
        <AccountType/>
      </UserInfo>
    </SharedWithUsers>
    <MediaLengthInSeconds xmlns="a5eebde4-f3ec-4afe-9fd4-0e6a161c30a1" xsi:nil="true"/>
  </documentManagement>
</p:properties>
</file>

<file path=customXml/itemProps1.xml><?xml version="1.0" encoding="utf-8"?>
<ds:datastoreItem xmlns:ds="http://schemas.openxmlformats.org/officeDocument/2006/customXml" ds:itemID="{315EECBF-8E5B-4C97-A7FD-46AE3F4D91E6}"/>
</file>

<file path=customXml/itemProps2.xml><?xml version="1.0" encoding="utf-8"?>
<ds:datastoreItem xmlns:ds="http://schemas.openxmlformats.org/officeDocument/2006/customXml" ds:itemID="{486C8C2A-E9D2-4BFC-8114-C7E7AD5C0A01}">
  <ds:schemaRefs>
    <ds:schemaRef ds:uri="http://schemas.microsoft.com/sharepoint/v3/contenttype/forms"/>
  </ds:schemaRefs>
</ds:datastoreItem>
</file>

<file path=customXml/itemProps3.xml><?xml version="1.0" encoding="utf-8"?>
<ds:datastoreItem xmlns:ds="http://schemas.openxmlformats.org/officeDocument/2006/customXml" ds:itemID="{EFE15AD0-D4D7-4883-AE65-C029BC6480C1}">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6495a5a2-edc7-4235-bf7f-7f8899b8c305"/>
    <ds:schemaRef ds:uri="http://purl.org/dc/terms/"/>
    <ds:schemaRef ds:uri="http://schemas.microsoft.com/office/2006/metadata/properties"/>
    <ds:schemaRef ds:uri="9c22e697-42c9-483e-9a53-6471baba416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42856</TotalTime>
  <Words>1252</Words>
  <Application>Microsoft Office PowerPoint</Application>
  <PresentationFormat>Custom</PresentationFormat>
  <Paragraphs>135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vt:lpstr>
      <vt:lpstr>Office Theme</vt:lpstr>
      <vt:lpstr>PowerPoint Presentation</vt:lpstr>
      <vt:lpstr>PowerPoint Presentation</vt:lpstr>
      <vt:lpstr>Highlights.</vt:lpstr>
      <vt:lpstr>Highlights.</vt:lpstr>
      <vt:lpstr>Highlights.</vt:lpstr>
      <vt:lpstr>Highlights.</vt:lpstr>
      <vt:lpstr>Highlights.</vt:lpstr>
      <vt:lpstr>PowerPoint Presentation</vt:lpstr>
    </vt:vector>
  </TitlesOfParts>
  <Manager/>
  <Company>NBS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 Harvey (Turquoise Thinking)</dc:creator>
  <cp:keywords>Qualitative, SR21, Household, Non-household, Low Pressure</cp:keywords>
  <dc:description/>
  <cp:lastModifiedBy>Donna Hildreth</cp:lastModifiedBy>
  <cp:revision>2535</cp:revision>
  <cp:lastPrinted>2022-03-16T15:05:54Z</cp:lastPrinted>
  <dcterms:created xsi:type="dcterms:W3CDTF">2015-12-11T09:15:30Z</dcterms:created>
  <dcterms:modified xsi:type="dcterms:W3CDTF">2022-04-07T08:58:12Z</dcterms:modified>
  <cp:category>Utilities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dfc70-0289-4bbf-a1df-2e48919102f8_Enabled">
    <vt:lpwstr>true</vt:lpwstr>
  </property>
  <property fmtid="{D5CDD505-2E9C-101B-9397-08002B2CF9AE}" pid="3" name="MSIP_Label_d04dfc70-0289-4bbf-a1df-2e48919102f8_SetDate">
    <vt:lpwstr>2022-04-07T08:57:35Z</vt:lpwstr>
  </property>
  <property fmtid="{D5CDD505-2E9C-101B-9397-08002B2CF9AE}" pid="4" name="MSIP_Label_d04dfc70-0289-4bbf-a1df-2e48919102f8_Method">
    <vt:lpwstr>Standard</vt:lpwstr>
  </property>
  <property fmtid="{D5CDD505-2E9C-101B-9397-08002B2CF9AE}" pid="5" name="MSIP_Label_d04dfc70-0289-4bbf-a1df-2e48919102f8_Name">
    <vt:lpwstr>Private2</vt:lpwstr>
  </property>
  <property fmtid="{D5CDD505-2E9C-101B-9397-08002B2CF9AE}" pid="6" name="MSIP_Label_d04dfc70-0289-4bbf-a1df-2e48919102f8_SiteId">
    <vt:lpwstr>92ebd22d-0a9c-4516-a68f-ba966853a8f3</vt:lpwstr>
  </property>
  <property fmtid="{D5CDD505-2E9C-101B-9397-08002B2CF9AE}" pid="7" name="MSIP_Label_d04dfc70-0289-4bbf-a1df-2e48919102f8_ActionId">
    <vt:lpwstr>71ca8c4f-a2ff-4847-9652-d33d31248606</vt:lpwstr>
  </property>
  <property fmtid="{D5CDD505-2E9C-101B-9397-08002B2CF9AE}" pid="8" name="MSIP_Label_d04dfc70-0289-4bbf-a1df-2e48919102f8_ContentBits">
    <vt:lpwstr>0</vt:lpwstr>
  </property>
  <property fmtid="{D5CDD505-2E9C-101B-9397-08002B2CF9AE}" pid="9" name="ContentTypeId">
    <vt:lpwstr>0x010100669E7334913E574FB2BD7B5E1760FF07</vt:lpwstr>
  </property>
  <property fmtid="{D5CDD505-2E9C-101B-9397-08002B2CF9AE}" pid="10" name="MediaServiceImageTags">
    <vt:lpwstr/>
  </property>
  <property fmtid="{D5CDD505-2E9C-101B-9397-08002B2CF9AE}" pid="11" name="Order">
    <vt:r8>3422700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