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13" r:id="rId5"/>
  </p:sldMasterIdLst>
  <p:notesMasterIdLst>
    <p:notesMasterId r:id="rId12"/>
  </p:notesMasterIdLst>
  <p:sldIdLst>
    <p:sldId id="425" r:id="rId6"/>
    <p:sldId id="426" r:id="rId7"/>
    <p:sldId id="427" r:id="rId8"/>
    <p:sldId id="431" r:id="rId9"/>
    <p:sldId id="429" r:id="rId10"/>
    <p:sldId id="430" r:id="rId11"/>
  </p:sldIdLst>
  <p:sldSz cx="12192000" cy="10439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E895933-0800-DC7E-22E3-57ECF46077EF}" name="Paige Blake" initials="PB" userId="S::PaigeB@wearehuman8.com::21f60c2e-3ade-4c3f-8826-2ee8fd7ece80" providerId="AD"/>
  <p188:author id="{95F9C13E-6F10-2304-32CE-88B9D8702C67}" name="Donna Hildreth" initials="DH" userId="S::hildretd@yw.co.uk::b808cbb9-75da-4ac8-b983-fc8cf7f174bf" providerId="AD"/>
  <p188:author id="{714C54CB-3686-6BCB-F63C-0302F34A581C}" name="Lucille Hutty" initials="LH" userId="S::paltrigl@yw.co.uk::b717c3fb-9be8-42e1-9cff-9359bf957a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1EF"/>
    <a:srgbClr val="F7F7F7"/>
    <a:srgbClr val="FFFFFF"/>
    <a:srgbClr val="D1ECF3"/>
    <a:srgbClr val="E0EED6"/>
    <a:srgbClr val="FFF3D1"/>
    <a:srgbClr val="FFEBB3"/>
    <a:srgbClr val="FFE69F"/>
    <a:srgbClr val="E7F5F9"/>
    <a:srgbClr val="EFF6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1604"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51210-0141-440C-BD16-57008EC707F7}" type="datetimeFigureOut">
              <a:rPr lang="en-GB" smtClean="0"/>
              <a:t>22/09/2023</a:t>
            </a:fld>
            <a:endParaRPr lang="en-GB" dirty="0"/>
          </a:p>
        </p:txBody>
      </p:sp>
      <p:sp>
        <p:nvSpPr>
          <p:cNvPr id="4" name="Slide Image Placeholder 3"/>
          <p:cNvSpPr>
            <a:spLocks noGrp="1" noRot="1" noChangeAspect="1"/>
          </p:cNvSpPr>
          <p:nvPr>
            <p:ph type="sldImg" idx="2"/>
          </p:nvPr>
        </p:nvSpPr>
        <p:spPr>
          <a:xfrm>
            <a:off x="1627188" y="1143000"/>
            <a:ext cx="36036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4580B7-9F7A-4921-BFD9-DD858921DB5D}" type="slidenum">
              <a:rPr lang="en-GB" smtClean="0"/>
              <a:t>‹#›</a:t>
            </a:fld>
            <a:endParaRPr lang="en-GB" dirty="0"/>
          </a:p>
        </p:txBody>
      </p:sp>
    </p:spTree>
    <p:extLst>
      <p:ext uri="{BB962C8B-B14F-4D97-AF65-F5344CB8AC3E}">
        <p14:creationId xmlns:p14="http://schemas.microsoft.com/office/powerpoint/2010/main" val="4037146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27188" y="1143000"/>
            <a:ext cx="360362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4580B7-9F7A-4921-BFD9-DD858921DB5D}" type="slidenum">
              <a:rPr lang="en-GB" smtClean="0"/>
              <a:t>6</a:t>
            </a:fld>
            <a:endParaRPr lang="en-GB" dirty="0"/>
          </a:p>
        </p:txBody>
      </p:sp>
    </p:spTree>
    <p:extLst>
      <p:ext uri="{BB962C8B-B14F-4D97-AF65-F5344CB8AC3E}">
        <p14:creationId xmlns:p14="http://schemas.microsoft.com/office/powerpoint/2010/main" val="594161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line heading">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9724972"/>
            <a:ext cx="10777678" cy="187403"/>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
        <p:nvSpPr>
          <p:cNvPr id="11" name="Title 6"/>
          <p:cNvSpPr>
            <a:spLocks noGrp="1"/>
          </p:cNvSpPr>
          <p:nvPr>
            <p:ph type="title" hasCustomPrompt="1"/>
          </p:nvPr>
        </p:nvSpPr>
        <p:spPr>
          <a:xfrm>
            <a:off x="520718" y="946967"/>
            <a:ext cx="10147282" cy="446223"/>
          </a:xfrm>
          <a:prstGeom prst="rect">
            <a:avLst/>
          </a:prstGeom>
        </p:spPr>
        <p:txBody>
          <a:bodyPr vert="horz" wrap="square" lIns="0" tIns="0" rIns="0" bIns="0" anchor="t" anchorCtr="0">
            <a:spAutoFit/>
          </a:bodyPr>
          <a:lstStyle>
            <a:lvl1pPr>
              <a:defRPr baseline="0"/>
            </a:lvl1pPr>
          </a:lstStyle>
          <a:p>
            <a:r>
              <a:rPr lang="en-US"/>
              <a:t>Heading, one line example, set at 28pt</a:t>
            </a:r>
            <a:endParaRPr lang="en-GB"/>
          </a:p>
        </p:txBody>
      </p:sp>
      <p:sp>
        <p:nvSpPr>
          <p:cNvPr id="12" name="Text Placeholder 9"/>
          <p:cNvSpPr>
            <a:spLocks noGrp="1"/>
          </p:cNvSpPr>
          <p:nvPr>
            <p:ph type="body" sz="quarter" idx="13" hasCustomPrompt="1"/>
          </p:nvPr>
        </p:nvSpPr>
        <p:spPr>
          <a:xfrm>
            <a:off x="521942" y="3636903"/>
            <a:ext cx="5321646" cy="3123559"/>
          </a:xfrm>
          <a:prstGeom prst="rect">
            <a:avLst/>
          </a:prstGeom>
        </p:spPr>
        <p:txBody>
          <a:bodyPr vert="horz" wrap="square" lIns="0" tIns="0" rIns="0" bIns="0" anchor="t" anchorCtr="0">
            <a:spAutoFit/>
          </a:bodyPr>
          <a:lstStyle>
            <a:lvl1pPr marL="0" marR="0" indent="0" algn="l" defTabSz="914463"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31"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Body copy here, set at 14pt. Setting for body text (which should be pre-set within the template:</a:t>
            </a:r>
            <a:br>
              <a:rPr lang="en-US"/>
            </a:br>
            <a:r>
              <a:rPr lang="en-US"/>
              <a:t>Paragraph &gt; Idents &amp; Spacing &gt; General alignment: Left. Paragraph &gt; Idents &amp; Spacing &gt; Indentation &gt; Before text 0cm </a:t>
            </a:r>
            <a:br>
              <a:rPr lang="en-US"/>
            </a:br>
            <a:r>
              <a:rPr lang="en-US"/>
              <a:t>Paragraph &gt; Idents &amp; Spacing &gt; Spacing &gt; Before &gt; 10pt Paragraph &gt; Idents &amp; Spacing &gt; Spacing &gt; After &gt; 0pt Paragraph &gt; Idents &amp; Spacing &gt; Line Spacing &gt; Single</a:t>
            </a:r>
            <a:br>
              <a:rPr lang="en-US"/>
            </a:br>
            <a:r>
              <a:rPr lang="en-US"/>
              <a:t>Be careful when copying text over from other sources as these setting could be lost. To copy text into this template correctly, you will need to either Insert &gt; Textbox (and draw one) to maintain the correct settings OR copy it straight into one of the textboxes generated from a master Layout, such as this one. </a:t>
            </a:r>
          </a:p>
        </p:txBody>
      </p:sp>
      <p:sp>
        <p:nvSpPr>
          <p:cNvPr id="13" name="Text Placeholder 9"/>
          <p:cNvSpPr>
            <a:spLocks noGrp="1"/>
          </p:cNvSpPr>
          <p:nvPr>
            <p:ph type="body" sz="quarter" idx="14" hasCustomPrompt="1"/>
          </p:nvPr>
        </p:nvSpPr>
        <p:spPr>
          <a:xfrm>
            <a:off x="6355565" y="3633746"/>
            <a:ext cx="5320498" cy="2008002"/>
          </a:xfrm>
          <a:prstGeom prst="rect">
            <a:avLst/>
          </a:prstGeom>
        </p:spPr>
        <p:txBody>
          <a:bodyPr vert="horz" wrap="square" lIns="0" tIns="0" rIns="0" bIns="0" anchor="t" anchorCtr="0">
            <a:spAutoFit/>
          </a:bodyPr>
          <a:lstStyle>
            <a:lvl1pPr marL="0" marR="0" indent="0" algn="l" defTabSz="914463"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31"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Format Shape &gt; TEXT OPTIONS &gt; Textbox &gt; Vertical alignment: Top </a:t>
            </a:r>
            <a:br>
              <a:rPr lang="en-US"/>
            </a:br>
            <a:r>
              <a:rPr lang="en-US"/>
              <a:t>Format Shape &gt; TEXT OPTIONS &gt; Textbox &gt; Text direction: Horizontal </a:t>
            </a:r>
            <a:br>
              <a:rPr lang="en-US"/>
            </a:br>
            <a:r>
              <a:rPr lang="en-US"/>
              <a:t>Format Shape &gt; TEXT OPTIONS &gt; Textbox &gt; Resize shape to fit text</a:t>
            </a:r>
            <a:br>
              <a:rPr lang="en-US"/>
            </a:br>
            <a:r>
              <a:rPr lang="en-US"/>
              <a:t>Format Shape &gt; TEXT OPTIONS &gt; Textbox &gt; Left/Right/Top/Bottom margins: 0cm</a:t>
            </a:r>
            <a:br>
              <a:rPr lang="en-US"/>
            </a:br>
            <a:r>
              <a:rPr lang="en-US"/>
              <a:t>TICK: Wrap text in shape</a:t>
            </a:r>
          </a:p>
        </p:txBody>
      </p:sp>
      <p:sp>
        <p:nvSpPr>
          <p:cNvPr id="9" name="Text Placeholder 8"/>
          <p:cNvSpPr>
            <a:spLocks noGrp="1"/>
          </p:cNvSpPr>
          <p:nvPr>
            <p:ph type="body" sz="quarter" idx="15" hasCustomPrompt="1"/>
          </p:nvPr>
        </p:nvSpPr>
        <p:spPr>
          <a:xfrm>
            <a:off x="521380" y="1932434"/>
            <a:ext cx="10146620" cy="892445"/>
          </a:xfrm>
          <a:prstGeom prst="rect">
            <a:avLst/>
          </a:prstGeom>
        </p:spPr>
        <p:txBody>
          <a:bodyPr wrap="square" lIns="0" tIns="0" rIns="0" bIns="0">
            <a:spAutoFit/>
          </a:bodyPr>
          <a:lstStyle>
            <a:lvl1pPr marL="0" indent="0">
              <a:lnSpc>
                <a:spcPct val="100000"/>
              </a:lnSpc>
              <a:buNone/>
              <a:defRPr sz="1400"/>
            </a:lvl1pPr>
          </a:lstStyle>
          <a:p>
            <a:pPr lvl="0"/>
            <a:r>
              <a:rPr lang="en-GB"/>
              <a:t>Subtitle, two lines preference, four lines maximum, set at 14pt. Do not extent the width of this text box. Subtitles that are one or two lines of text – below text boxes align to the top guide line. Subtitles that are three lines of text – below text boxes align to the middle guide line. Subtitles that are four lines of text – below text boxes align to the bottom guide line.</a:t>
            </a:r>
          </a:p>
        </p:txBody>
      </p:sp>
    </p:spTree>
    <p:extLst>
      <p:ext uri="{BB962C8B-B14F-4D97-AF65-F5344CB8AC3E}">
        <p14:creationId xmlns:p14="http://schemas.microsoft.com/office/powerpoint/2010/main" val="3049443512"/>
      </p:ext>
    </p:extLst>
  </p:cSld>
  <p:clrMapOvr>
    <a:masterClrMapping/>
  </p:clrMapOvr>
  <p:extLst>
    <p:ext uri="{DCECCB84-F9BA-43D5-87BE-67443E8EF086}">
      <p15:sldGuideLst xmlns:p15="http://schemas.microsoft.com/office/powerpoint/2012/main">
        <p15:guide id="1" orient="horz" pos="1217" userDrawn="1">
          <p15:clr>
            <a:srgbClr val="FBAE40"/>
          </p15:clr>
        </p15:guide>
        <p15:guide id="2" orient="horz" pos="2286" userDrawn="1">
          <p15:clr>
            <a:srgbClr val="FBAE40"/>
          </p15:clr>
        </p15:guide>
        <p15:guide id="3" orient="horz" pos="1908" userDrawn="1">
          <p15:clr>
            <a:srgbClr val="FBAE40"/>
          </p15:clr>
        </p15:guide>
        <p15:guide id="4" orient="horz" pos="207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69551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295592929"/>
      </p:ext>
    </p:extLst>
  </p:cSld>
  <p:clrMapOvr>
    <a:masterClrMapping/>
  </p:clrMapOvr>
  <p:extLst>
    <p:ext uri="{DCECCB84-F9BA-43D5-87BE-67443E8EF086}">
      <p15:sldGuideLst xmlns:p15="http://schemas.microsoft.com/office/powerpoint/2012/main">
        <p15:guide id="1" orient="horz" pos="3289"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95960"/>
            <a:ext cx="3932237" cy="2435860"/>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1503083"/>
            <a:ext cx="6172200" cy="741874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3131820"/>
            <a:ext cx="3932237" cy="5802084"/>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2579770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95960"/>
            <a:ext cx="3932237" cy="2435860"/>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503083"/>
            <a:ext cx="6172200" cy="7418740"/>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3131820"/>
            <a:ext cx="3932237" cy="5802084"/>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2561517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709779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55801"/>
            <a:ext cx="2628900" cy="884690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555801"/>
            <a:ext cx="7734300" cy="88469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2478981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line heading">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519239" y="950409"/>
            <a:ext cx="10148769" cy="892445"/>
          </a:xfrm>
          <a:prstGeom prst="rect">
            <a:avLst/>
          </a:prstGeom>
        </p:spPr>
        <p:txBody>
          <a:bodyPr vert="horz" wrap="square" lIns="0" tIns="0" rIns="0" bIns="0" anchor="t" anchorCtr="0">
            <a:spAutoFit/>
          </a:bodyPr>
          <a:lstStyle/>
          <a:p>
            <a:r>
              <a:rPr lang="en-US"/>
              <a:t>Heading, two lines maximum, set at 28pt further information should feature in the subtitle</a:t>
            </a:r>
            <a:endParaRPr lang="en-GB"/>
          </a:p>
        </p:txBody>
      </p:sp>
      <p:sp>
        <p:nvSpPr>
          <p:cNvPr id="10" name="Text Placeholder 9"/>
          <p:cNvSpPr>
            <a:spLocks noGrp="1"/>
          </p:cNvSpPr>
          <p:nvPr>
            <p:ph type="body" sz="quarter" idx="13" hasCustomPrompt="1"/>
          </p:nvPr>
        </p:nvSpPr>
        <p:spPr>
          <a:xfrm>
            <a:off x="520680" y="4234572"/>
            <a:ext cx="5322908" cy="3123559"/>
          </a:xfrm>
          <a:prstGeom prst="rect">
            <a:avLst/>
          </a:prstGeom>
        </p:spPr>
        <p:txBody>
          <a:bodyPr vert="horz" wrap="square" lIns="0" tIns="0" rIns="0" bIns="0" anchor="t" anchorCtr="0">
            <a:spAutoFit/>
          </a:bodyPr>
          <a:lstStyle>
            <a:lvl1pPr marL="0" marR="0" indent="0" algn="l" defTabSz="914463"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31"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Body copy here, set at 14pt. Setting for body text (which should be preset within the template:</a:t>
            </a:r>
            <a:br>
              <a:rPr lang="en-US"/>
            </a:br>
            <a:r>
              <a:rPr lang="en-US"/>
              <a:t>Paragraph &gt; Idents &amp; Spacing &gt; General alignment: Left. Paragraph &gt; Idents &amp; Spacing &gt; Indentation &gt; Before text 0cm </a:t>
            </a:r>
            <a:br>
              <a:rPr lang="en-US"/>
            </a:br>
            <a:r>
              <a:rPr lang="en-US"/>
              <a:t>Paragraph &gt; Idents &amp; Spacing &gt; Spacing &gt; Before &gt; 10pt Paragraph &gt; Idents &amp; Spacing &gt; Spacing &gt; After &gt; 0pt Paragraph &gt; Idents &amp; Spacing &gt; Line Spacing &gt; Single</a:t>
            </a:r>
            <a:br>
              <a:rPr lang="en-US"/>
            </a:br>
            <a:r>
              <a:rPr lang="en-US"/>
              <a:t>Be careful when copying text over from other sources as these setting could be lost. To copy text into this template correctly, you will need to either Insert &gt; Textbox (and draw one) to maintain the correct settings OR copy it straight into one of the textboxes generated from a master Layout, such as this one. </a:t>
            </a:r>
          </a:p>
        </p:txBody>
      </p:sp>
      <p:sp>
        <p:nvSpPr>
          <p:cNvPr id="11" name="Text Placeholder 9"/>
          <p:cNvSpPr>
            <a:spLocks noGrp="1"/>
          </p:cNvSpPr>
          <p:nvPr>
            <p:ph type="body" sz="quarter" idx="14" hasCustomPrompt="1"/>
          </p:nvPr>
        </p:nvSpPr>
        <p:spPr>
          <a:xfrm>
            <a:off x="6351334" y="4240115"/>
            <a:ext cx="5324737" cy="2008002"/>
          </a:xfrm>
          <a:prstGeom prst="rect">
            <a:avLst/>
          </a:prstGeom>
        </p:spPr>
        <p:txBody>
          <a:bodyPr vert="horz" wrap="square" lIns="0" tIns="0" rIns="0" bIns="0" anchor="t" anchorCtr="0">
            <a:spAutoFit/>
          </a:bodyPr>
          <a:lstStyle>
            <a:lvl1pPr marL="0" marR="0" indent="0" algn="l" defTabSz="914463" rtl="0" eaLnBrk="1" fontAlgn="auto" latinLnBrk="0" hangingPunct="1">
              <a:lnSpc>
                <a:spcPct val="100000"/>
              </a:lnSpc>
              <a:spcBef>
                <a:spcPts val="1000"/>
              </a:spcBef>
              <a:spcAft>
                <a:spcPts val="0"/>
              </a:spcAft>
              <a:buClrTx/>
              <a:buSzTx/>
              <a:buFont typeface="Arial" panose="020B0604020202020204" pitchFamily="34" charset="0"/>
              <a:buNone/>
              <a:tabLst/>
              <a:defRPr sz="1400" baseline="0">
                <a:solidFill>
                  <a:schemeClr val="accent1"/>
                </a:solidFill>
              </a:defRPr>
            </a:lvl1pPr>
            <a:lvl2pPr marL="457231" indent="0">
              <a:buNone/>
              <a:defRPr sz="1400">
                <a:solidFill>
                  <a:schemeClr val="accent1"/>
                </a:solidFill>
              </a:defRPr>
            </a:lvl2pPr>
            <a:lvl3pPr>
              <a:defRPr sz="1400">
                <a:solidFill>
                  <a:schemeClr val="accent1"/>
                </a:solidFill>
              </a:defRPr>
            </a:lvl3pPr>
            <a:lvl4pPr>
              <a:defRPr sz="1400">
                <a:solidFill>
                  <a:schemeClr val="accent1"/>
                </a:solidFill>
              </a:defRPr>
            </a:lvl4pPr>
            <a:lvl5pPr>
              <a:defRPr sz="1400">
                <a:solidFill>
                  <a:schemeClr val="accent1"/>
                </a:solidFill>
              </a:defRPr>
            </a:lvl5pPr>
          </a:lstStyle>
          <a:p>
            <a:pPr lvl="0"/>
            <a:r>
              <a:rPr lang="en-US"/>
              <a:t>Format Shape &gt; TEXT OPTIONS &gt; Textbox &gt; Vertical alignment: Top </a:t>
            </a:r>
            <a:br>
              <a:rPr lang="en-US"/>
            </a:br>
            <a:r>
              <a:rPr lang="en-US"/>
              <a:t>Format Shape &gt; TEXT OPTIONS &gt; Textbox &gt; Text direction: Horizontal </a:t>
            </a:r>
            <a:br>
              <a:rPr lang="en-US"/>
            </a:br>
            <a:r>
              <a:rPr lang="en-US"/>
              <a:t>Format Shape &gt; TEXT OPTIONS &gt; Textbox &gt; Resize shape to fit text</a:t>
            </a:r>
            <a:br>
              <a:rPr lang="en-US"/>
            </a:br>
            <a:r>
              <a:rPr lang="en-US"/>
              <a:t>Format Shape &gt; TEXT OPTIONS &gt; Textbox &gt; Left/Right/Top/Bottom margins: 0cm</a:t>
            </a:r>
            <a:br>
              <a:rPr lang="en-US"/>
            </a:br>
            <a:r>
              <a:rPr lang="en-US"/>
              <a:t>TICK: Wrap text in shape</a:t>
            </a:r>
          </a:p>
        </p:txBody>
      </p:sp>
      <p:sp>
        <p:nvSpPr>
          <p:cNvPr id="13" name="Text Placeholder 8"/>
          <p:cNvSpPr>
            <a:spLocks noGrp="1"/>
          </p:cNvSpPr>
          <p:nvPr>
            <p:ph type="body" sz="quarter" idx="15" hasCustomPrompt="1"/>
          </p:nvPr>
        </p:nvSpPr>
        <p:spPr>
          <a:xfrm>
            <a:off x="520629" y="2593651"/>
            <a:ext cx="10147379" cy="892445"/>
          </a:xfrm>
          <a:prstGeom prst="rect">
            <a:avLst/>
          </a:prstGeom>
        </p:spPr>
        <p:txBody>
          <a:bodyPr wrap="square" lIns="0" tIns="0" rIns="0" bIns="0">
            <a:spAutoFit/>
          </a:bodyPr>
          <a:lstStyle>
            <a:lvl1pPr marL="0" indent="0">
              <a:lnSpc>
                <a:spcPct val="100000"/>
              </a:lnSpc>
              <a:buNone/>
              <a:defRPr sz="1400"/>
            </a:lvl1pPr>
          </a:lstStyle>
          <a:p>
            <a:pPr lvl="0"/>
            <a:r>
              <a:rPr lang="en-GB"/>
              <a:t>Subtitle, two lines preference, four lines maximum, set at 14pt. Do not extent the width of this text box. Subtitles that are one or two lines of text – below text boxes align to the top guide line. Subtitles that are three lines of text – below text boxes align to the middle guide line. Subtitles that are four lines of text – below text boxes align to the bottom guide line.</a:t>
            </a:r>
          </a:p>
        </p:txBody>
      </p:sp>
      <p:sp>
        <p:nvSpPr>
          <p:cNvPr id="9"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9724972"/>
            <a:ext cx="10777678" cy="187403"/>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3775319578"/>
      </p:ext>
    </p:extLst>
  </p:cSld>
  <p:clrMapOvr>
    <a:masterClrMapping/>
  </p:clrMapOvr>
  <p:extLst>
    <p:ext uri="{DCECCB84-F9BA-43D5-87BE-67443E8EF086}">
      <p15:sldGuideLst xmlns:p15="http://schemas.microsoft.com/office/powerpoint/2012/main">
        <p15:guide id="1" orient="horz" pos="1629" userDrawn="1">
          <p15:clr>
            <a:srgbClr val="FBAE40"/>
          </p15:clr>
        </p15:guide>
        <p15:guide id="2" orient="horz" pos="2321" userDrawn="1">
          <p15:clr>
            <a:srgbClr val="FBAE40"/>
          </p15:clr>
        </p15:guide>
        <p15:guide id="3" orient="horz" pos="2494" userDrawn="1">
          <p15:clr>
            <a:srgbClr val="FBAE40"/>
          </p15:clr>
        </p15:guide>
        <p15:guide id="4" orient="horz" pos="266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4 lines ONLY">
    <p:spTree>
      <p:nvGrpSpPr>
        <p:cNvPr id="1" name=""/>
        <p:cNvGrpSpPr/>
        <p:nvPr/>
      </p:nvGrpSpPr>
      <p:grpSpPr>
        <a:xfrm>
          <a:off x="0" y="0"/>
          <a:ext cx="0" cy="0"/>
          <a:chOff x="0" y="0"/>
          <a:chExt cx="0" cy="0"/>
        </a:xfrm>
      </p:grpSpPr>
      <p:sp>
        <p:nvSpPr>
          <p:cNvPr id="11" name="Title 6"/>
          <p:cNvSpPr>
            <a:spLocks noGrp="1"/>
          </p:cNvSpPr>
          <p:nvPr>
            <p:ph type="title" hasCustomPrompt="1"/>
          </p:nvPr>
        </p:nvSpPr>
        <p:spPr>
          <a:xfrm>
            <a:off x="518478" y="949481"/>
            <a:ext cx="10149522" cy="1784891"/>
          </a:xfrm>
          <a:prstGeom prst="rect">
            <a:avLst/>
          </a:prstGeom>
        </p:spPr>
        <p:txBody>
          <a:bodyPr wrap="square" lIns="0" tIns="0" rIns="0" bIns="0" anchor="t" anchorCtr="0">
            <a:spAutoFit/>
          </a:bodyPr>
          <a:lstStyle>
            <a:lvl1pPr>
              <a:defRPr baseline="0"/>
            </a:lvl1pPr>
          </a:lstStyle>
          <a:p>
            <a:r>
              <a:rPr lang="en-US"/>
              <a:t>Title only example without subtitle text, heading two lines preference here, but up to four lines as it’s without the subtitle, set at 28pt, see other layout options for more choice</a:t>
            </a:r>
            <a:endParaRPr lang="en-GB"/>
          </a:p>
        </p:txBody>
      </p:sp>
      <p:sp>
        <p:nvSpPr>
          <p:cNvPr id="3" name="Text Placeholder 2"/>
          <p:cNvSpPr>
            <a:spLocks noGrp="1"/>
          </p:cNvSpPr>
          <p:nvPr>
            <p:ph type="body" sz="quarter" idx="14"/>
          </p:nvPr>
        </p:nvSpPr>
        <p:spPr>
          <a:xfrm>
            <a:off x="518481" y="4180134"/>
            <a:ext cx="5322357" cy="1381165"/>
          </a:xfrm>
          <a:prstGeom prst="rect">
            <a:avLst/>
          </a:prstGeom>
        </p:spPr>
        <p:txBody>
          <a:bodyPr wrap="square" lIns="0" tIns="0" rIns="0" bIns="0">
            <a:spAutoFit/>
          </a:bodyPr>
          <a:lstStyle>
            <a:lvl1pPr marL="0" indent="-108008">
              <a:lnSpc>
                <a:spcPct val="100000"/>
              </a:lnSpc>
              <a:defRPr sz="1400"/>
            </a:lvl1pPr>
            <a:lvl2pPr marL="360024" indent="-108008">
              <a:lnSpc>
                <a:spcPct val="100000"/>
              </a:lnSpc>
              <a:defRPr sz="1400"/>
            </a:lvl2pPr>
            <a:lvl3pPr marL="540038" indent="-108008">
              <a:lnSpc>
                <a:spcPct val="100000"/>
              </a:lnSpc>
              <a:defRPr sz="1400"/>
            </a:lvl3pPr>
            <a:lvl4pPr marL="720050" indent="-108008">
              <a:lnSpc>
                <a:spcPct val="100000"/>
              </a:lnSpc>
              <a:defRPr sz="1400"/>
            </a:lvl4pPr>
            <a:lvl5pPr marL="900062" indent="-108008">
              <a:lnSpc>
                <a:spcPct val="100000"/>
              </a:lnSpc>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9724972"/>
            <a:ext cx="10777678" cy="187403"/>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3263894834"/>
      </p:ext>
    </p:extLst>
  </p:cSld>
  <p:clrMapOvr>
    <a:masterClrMapping/>
  </p:clrMapOvr>
  <p:hf hdr="0" dt="0"/>
  <p:extLst>
    <p:ext uri="{DCECCB84-F9BA-43D5-87BE-67443E8EF086}">
      <p15:sldGuideLst xmlns:p15="http://schemas.microsoft.com/office/powerpoint/2012/main">
        <p15:guide id="1" orient="horz" pos="263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ront cover ONLY">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898843F0-2059-FB4B-B97B-CBF2F71FE129}"/>
              </a:ext>
            </a:extLst>
          </p:cNvPr>
          <p:cNvSpPr>
            <a:spLocks noGrp="1"/>
          </p:cNvSpPr>
          <p:nvPr>
            <p:ph type="ftr" sz="quarter" idx="3"/>
          </p:nvPr>
        </p:nvSpPr>
        <p:spPr>
          <a:xfrm>
            <a:off x="518465" y="9724972"/>
            <a:ext cx="10777678" cy="187403"/>
          </a:xfrm>
          <a:prstGeom prst="rect">
            <a:avLst/>
          </a:prstGeom>
        </p:spPr>
        <p:txBody>
          <a:bodyPr vert="horz" lIns="0" tIns="0" rIns="0" bIns="0" rtlCol="0" anchor="b" anchorCtr="0"/>
          <a:lstStyle>
            <a:lvl1pPr algn="l">
              <a:defRPr sz="80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en-US" b="1" dirty="0"/>
              <a:t>Base: </a:t>
            </a:r>
            <a:r>
              <a:rPr lang="en-US" dirty="0"/>
              <a:t>text before colon bold, text after first letter shouldn’t be a capital, set at 8pt, vertical alignment set to ‘Bottom’. All footer info to go here including * notes – just start a new sentence.</a:t>
            </a:r>
          </a:p>
        </p:txBody>
      </p:sp>
    </p:spTree>
    <p:extLst>
      <p:ext uri="{BB962C8B-B14F-4D97-AF65-F5344CB8AC3E}">
        <p14:creationId xmlns:p14="http://schemas.microsoft.com/office/powerpoint/2010/main" val="1505750340"/>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08486"/>
            <a:ext cx="10363200" cy="3634458"/>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5483102"/>
            <a:ext cx="9144000" cy="2520438"/>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252329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299875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2602603"/>
            <a:ext cx="10515600" cy="4342500"/>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6986185"/>
            <a:ext cx="10515600" cy="2283618"/>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357799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779007"/>
            <a:ext cx="5181600" cy="66237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779007"/>
            <a:ext cx="5181600" cy="66237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946561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555804"/>
            <a:ext cx="10515600" cy="2017801"/>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2559104"/>
            <a:ext cx="5157787" cy="12541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3813281"/>
            <a:ext cx="5157787" cy="560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2559104"/>
            <a:ext cx="5183188" cy="12541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3813281"/>
            <a:ext cx="5183188" cy="560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B01C3C-F7C2-2E4D-9EBB-A73EA4CC357D}" type="datetimeFigureOut">
              <a:rPr lang="en-US" smtClean="0"/>
              <a:t>9/22/2023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BC2062-C527-E24D-98CB-EC1F1065AF95}" type="slidenum">
              <a:rPr lang="en-US" smtClean="0"/>
              <a:t>‹#›</a:t>
            </a:fld>
            <a:endParaRPr lang="en-US" dirty="0"/>
          </a:p>
        </p:txBody>
      </p:sp>
    </p:spTree>
    <p:extLst>
      <p:ext uri="{BB962C8B-B14F-4D97-AF65-F5344CB8AC3E}">
        <p14:creationId xmlns:p14="http://schemas.microsoft.com/office/powerpoint/2010/main" val="1095018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9" name="Picture 18"/>
          <p:cNvPicPr>
            <a:picLocks noChangeAspect="1"/>
          </p:cNvPicPr>
          <p:nvPr userDrawn="1"/>
        </p:nvPicPr>
        <p:blipFill rotWithShape="1">
          <a:blip r:embed="rId6" cstate="screen">
            <a:extLst>
              <a:ext uri="{28A0092B-C50C-407E-A947-70E740481C1C}">
                <a14:useLocalDpi xmlns:a14="http://schemas.microsoft.com/office/drawing/2010/main"/>
              </a:ext>
            </a:extLst>
          </a:blip>
          <a:srcRect l="113" t="5380" r="274"/>
          <a:stretch/>
        </p:blipFill>
        <p:spPr>
          <a:xfrm>
            <a:off x="-4596" y="225"/>
            <a:ext cx="12196595" cy="1040233"/>
          </a:xfrm>
          <a:prstGeom prst="rect">
            <a:avLst/>
          </a:prstGeom>
        </p:spPr>
      </p:pic>
      <p:sp>
        <p:nvSpPr>
          <p:cNvPr id="2" name="Rectangle 1"/>
          <p:cNvSpPr/>
          <p:nvPr userDrawn="1"/>
        </p:nvSpPr>
        <p:spPr>
          <a:xfrm>
            <a:off x="11321143" y="9788138"/>
            <a:ext cx="354920" cy="127493"/>
          </a:xfrm>
          <a:prstGeom prst="rect">
            <a:avLst/>
          </a:prstGeom>
        </p:spPr>
        <p:txBody>
          <a:bodyPr wrap="square" lIns="0" tIns="0" rIns="0" bIns="0" anchor="b" anchorCtr="0">
            <a:spAutoFit/>
          </a:bodyPr>
          <a:lstStyle/>
          <a:p>
            <a:pPr algn="r"/>
            <a:fld id="{C5283808-45C9-A34F-A585-CE10DC679CA9}" type="slidenum">
              <a:rPr lang="en-GB" sz="800" smtClean="0"/>
              <a:pPr algn="r"/>
              <a:t>‹#›</a:t>
            </a:fld>
            <a:endParaRPr lang="en-GB" sz="800" dirty="0"/>
          </a:p>
        </p:txBody>
      </p:sp>
    </p:spTree>
    <p:extLst>
      <p:ext uri="{BB962C8B-B14F-4D97-AF65-F5344CB8AC3E}">
        <p14:creationId xmlns:p14="http://schemas.microsoft.com/office/powerpoint/2010/main" val="29964210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dt="0"/>
  <p:txStyles>
    <p:titleStyle>
      <a:lvl1pPr marL="0" indent="0" algn="l" defTabSz="914463" rtl="0" eaLnBrk="1" latinLnBrk="0" hangingPunct="1">
        <a:lnSpc>
          <a:spcPct val="100000"/>
        </a:lnSpc>
        <a:spcBef>
          <a:spcPct val="0"/>
        </a:spcBef>
        <a:buNone/>
        <a:tabLst>
          <a:tab pos="4043642" algn="l"/>
        </a:tabLst>
        <a:defRPr sz="2800" b="1" kern="1200" baseline="0">
          <a:solidFill>
            <a:schemeClr val="accent1"/>
          </a:solidFill>
          <a:latin typeface="+mj-lt"/>
          <a:ea typeface="SimSun" panose="02010600030101010101" pitchFamily="2" charset="-122"/>
          <a:cs typeface="+mj-cs"/>
        </a:defRPr>
      </a:lvl1pPr>
    </p:titleStyle>
    <p:bodyStyle>
      <a:lvl1pPr marL="228617" indent="-228617" algn="l" defTabSz="91446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47" indent="-228617" algn="l" defTabSz="91446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79" indent="-228617" algn="l" defTabSz="91446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10" indent="-228617" algn="l" defTabSz="9144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42" indent="-228617" algn="l" defTabSz="9144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74" indent="-228617" algn="l" defTabSz="9144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05" indent="-228617" algn="l" defTabSz="9144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36" indent="-228617" algn="l" defTabSz="9144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469" indent="-228617" algn="l" defTabSz="9144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63" rtl="0" eaLnBrk="1" latinLnBrk="0" hangingPunct="1">
        <a:defRPr sz="1800" kern="1200">
          <a:solidFill>
            <a:schemeClr val="tx1"/>
          </a:solidFill>
          <a:latin typeface="+mn-lt"/>
          <a:ea typeface="+mn-ea"/>
          <a:cs typeface="+mn-cs"/>
        </a:defRPr>
      </a:lvl1pPr>
      <a:lvl2pPr marL="457231" algn="l" defTabSz="914463" rtl="0" eaLnBrk="1" latinLnBrk="0" hangingPunct="1">
        <a:defRPr sz="1800" kern="1200">
          <a:solidFill>
            <a:schemeClr val="tx1"/>
          </a:solidFill>
          <a:latin typeface="+mn-lt"/>
          <a:ea typeface="+mn-ea"/>
          <a:cs typeface="+mn-cs"/>
        </a:defRPr>
      </a:lvl2pPr>
      <a:lvl3pPr marL="914463" algn="l" defTabSz="914463" rtl="0" eaLnBrk="1" latinLnBrk="0" hangingPunct="1">
        <a:defRPr sz="1800" kern="1200">
          <a:solidFill>
            <a:schemeClr val="tx1"/>
          </a:solidFill>
          <a:latin typeface="+mn-lt"/>
          <a:ea typeface="+mn-ea"/>
          <a:cs typeface="+mn-cs"/>
        </a:defRPr>
      </a:lvl3pPr>
      <a:lvl4pPr marL="1371695" algn="l" defTabSz="914463" rtl="0" eaLnBrk="1" latinLnBrk="0" hangingPunct="1">
        <a:defRPr sz="1800" kern="1200">
          <a:solidFill>
            <a:schemeClr val="tx1"/>
          </a:solidFill>
          <a:latin typeface="+mn-lt"/>
          <a:ea typeface="+mn-ea"/>
          <a:cs typeface="+mn-cs"/>
        </a:defRPr>
      </a:lvl4pPr>
      <a:lvl5pPr marL="1828926" algn="l" defTabSz="914463" rtl="0" eaLnBrk="1" latinLnBrk="0" hangingPunct="1">
        <a:defRPr sz="1800" kern="1200">
          <a:solidFill>
            <a:schemeClr val="tx1"/>
          </a:solidFill>
          <a:latin typeface="+mn-lt"/>
          <a:ea typeface="+mn-ea"/>
          <a:cs typeface="+mn-cs"/>
        </a:defRPr>
      </a:lvl5pPr>
      <a:lvl6pPr marL="2286157" algn="l" defTabSz="914463" rtl="0" eaLnBrk="1" latinLnBrk="0" hangingPunct="1">
        <a:defRPr sz="1800" kern="1200">
          <a:solidFill>
            <a:schemeClr val="tx1"/>
          </a:solidFill>
          <a:latin typeface="+mn-lt"/>
          <a:ea typeface="+mn-ea"/>
          <a:cs typeface="+mn-cs"/>
        </a:defRPr>
      </a:lvl6pPr>
      <a:lvl7pPr marL="2743389" algn="l" defTabSz="914463" rtl="0" eaLnBrk="1" latinLnBrk="0" hangingPunct="1">
        <a:defRPr sz="1800" kern="1200">
          <a:solidFill>
            <a:schemeClr val="tx1"/>
          </a:solidFill>
          <a:latin typeface="+mn-lt"/>
          <a:ea typeface="+mn-ea"/>
          <a:cs typeface="+mn-cs"/>
        </a:defRPr>
      </a:lvl7pPr>
      <a:lvl8pPr marL="3200621" algn="l" defTabSz="914463" rtl="0" eaLnBrk="1" latinLnBrk="0" hangingPunct="1">
        <a:defRPr sz="1800" kern="1200">
          <a:solidFill>
            <a:schemeClr val="tx1"/>
          </a:solidFill>
          <a:latin typeface="+mn-lt"/>
          <a:ea typeface="+mn-ea"/>
          <a:cs typeface="+mn-cs"/>
        </a:defRPr>
      </a:lvl8pPr>
      <a:lvl9pPr marL="3657852" algn="l" defTabSz="91446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224" userDrawn="1">
          <p15:clr>
            <a:srgbClr val="F26B43"/>
          </p15:clr>
        </p15:guide>
        <p15:guide id="2" pos="325" userDrawn="1">
          <p15:clr>
            <a:srgbClr val="F26B43"/>
          </p15:clr>
        </p15:guide>
        <p15:guide id="3" pos="7355" userDrawn="1">
          <p15:clr>
            <a:srgbClr val="F26B43"/>
          </p15:clr>
        </p15:guide>
        <p15:guide id="4" orient="horz" pos="595" userDrawn="1">
          <p15:clr>
            <a:srgbClr val="F26B43"/>
          </p15:clr>
        </p15:guide>
        <p15:guide id="5" pos="3681" userDrawn="1">
          <p15:clr>
            <a:srgbClr val="F26B43"/>
          </p15:clr>
        </p15:guide>
        <p15:guide id="6" orient="horz" pos="6050" userDrawn="1">
          <p15:clr>
            <a:srgbClr val="F26B43"/>
          </p15:clr>
        </p15:guide>
        <p15:guide id="7" pos="3999" userDrawn="1">
          <p15:clr>
            <a:srgbClr val="F26B43"/>
          </p15:clr>
        </p15:guide>
        <p15:guide id="8" orient="horz" pos="767" userDrawn="1">
          <p15:clr>
            <a:srgbClr val="F26B43"/>
          </p15:clr>
        </p15:guide>
        <p15:guide id="9" pos="2457" userDrawn="1">
          <p15:clr>
            <a:srgbClr val="F26B43"/>
          </p15:clr>
        </p15:guide>
        <p15:guide id="10" pos="2774" userDrawn="1">
          <p15:clr>
            <a:srgbClr val="F26B43"/>
          </p15:clr>
        </p15:guide>
        <p15:guide id="11" pos="4906" userDrawn="1">
          <p15:clr>
            <a:srgbClr val="F26B43"/>
          </p15:clr>
        </p15:guide>
        <p15:guide id="12" pos="522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555804"/>
            <a:ext cx="10515600" cy="20178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2779007"/>
            <a:ext cx="10515600" cy="66237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9675780"/>
            <a:ext cx="2743200" cy="555801"/>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dirty="0"/>
              <a:t>9/22/2023</a:t>
            </a:fld>
            <a:endParaRPr lang="en-US" dirty="0"/>
          </a:p>
        </p:txBody>
      </p:sp>
      <p:sp>
        <p:nvSpPr>
          <p:cNvPr id="5" name="Footer Placeholder 4"/>
          <p:cNvSpPr>
            <a:spLocks noGrp="1"/>
          </p:cNvSpPr>
          <p:nvPr>
            <p:ph type="ftr" sz="quarter" idx="3"/>
          </p:nvPr>
        </p:nvSpPr>
        <p:spPr>
          <a:xfrm>
            <a:off x="4038600" y="9675780"/>
            <a:ext cx="4114800" cy="55580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9675780"/>
            <a:ext cx="2743200" cy="555801"/>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51365846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3019542999"/>
              </p:ext>
            </p:extLst>
          </p:nvPr>
        </p:nvGraphicFramePr>
        <p:xfrm>
          <a:off x="153557" y="1042471"/>
          <a:ext cx="11859491" cy="5456176"/>
        </p:xfrm>
        <a:graphic>
          <a:graphicData uri="http://schemas.openxmlformats.org/drawingml/2006/table">
            <a:tbl>
              <a:tblPr firstRow="1" bandRow="1">
                <a:tableStyleId>{5C22544A-7EE6-4342-B048-85BDC9FD1C3A}</a:tableStyleId>
              </a:tblPr>
              <a:tblGrid>
                <a:gridCol w="2291196">
                  <a:extLst>
                    <a:ext uri="{9D8B030D-6E8A-4147-A177-3AD203B41FA5}">
                      <a16:colId xmlns:a16="http://schemas.microsoft.com/office/drawing/2014/main" val="578171938"/>
                    </a:ext>
                  </a:extLst>
                </a:gridCol>
                <a:gridCol w="3619500">
                  <a:extLst>
                    <a:ext uri="{9D8B030D-6E8A-4147-A177-3AD203B41FA5}">
                      <a16:colId xmlns:a16="http://schemas.microsoft.com/office/drawing/2014/main" val="3476390052"/>
                    </a:ext>
                  </a:extLst>
                </a:gridCol>
                <a:gridCol w="5948795">
                  <a:extLst>
                    <a:ext uri="{9D8B030D-6E8A-4147-A177-3AD203B41FA5}">
                      <a16:colId xmlns:a16="http://schemas.microsoft.com/office/drawing/2014/main" val="126395683"/>
                    </a:ext>
                  </a:extLst>
                </a:gridCol>
              </a:tblGrid>
              <a:tr h="288000">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Summary </a:t>
                      </a:r>
                    </a:p>
                  </a:txBody>
                  <a:tcPr marL="0" marR="0" marT="0" marB="0" anchor="ctr">
                    <a:solidFill>
                      <a:srgbClr val="58B5D2"/>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Plan activities include: </a:t>
                      </a:r>
                    </a:p>
                  </a:txBody>
                  <a:tcPr marL="0" marR="0" marT="0" marB="0" anchor="ctr">
                    <a:solidFill>
                      <a:srgbClr val="58B5D2"/>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We’ll track performance by: </a:t>
                      </a:r>
                    </a:p>
                  </a:txBody>
                  <a:tcPr marL="0" marR="0" marT="0" marB="0" anchor="ctr">
                    <a:solidFill>
                      <a:srgbClr val="58B5D2"/>
                    </a:solidFill>
                  </a:tcPr>
                </a:tc>
                <a:extLst>
                  <a:ext uri="{0D108BD9-81ED-4DB2-BD59-A6C34878D82A}">
                    <a16:rowId xmlns:a16="http://schemas.microsoft.com/office/drawing/2014/main" val="3698301953"/>
                  </a:ext>
                </a:extLst>
              </a:tr>
              <a:tr h="855835">
                <a:tc>
                  <a:txBody>
                    <a:bodyPr/>
                    <a:lstStyle/>
                    <a:p>
                      <a:pPr fontAlgn="base">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Water supply interruptions </a:t>
                      </a:r>
                      <a:r>
                        <a:rPr lang="en-GB" sz="1100" b="0" kern="1200" dirty="0">
                          <a:solidFill>
                            <a:schemeClr val="tx1"/>
                          </a:solidFill>
                          <a:latin typeface="Poppins" panose="00000500000000000000" pitchFamily="2" charset="0"/>
                          <a:ea typeface="+mn-ea"/>
                          <a:cs typeface="Poppins" panose="00000500000000000000" pitchFamily="2" charset="0"/>
                        </a:rPr>
                        <a:t>- to reduce the frequency and length of time that customers are without a water supply </a:t>
                      </a:r>
                    </a:p>
                  </a:txBody>
                  <a:tcPr marL="72000" marR="72000" marT="72000" marB="72000">
                    <a:solidFill>
                      <a:srgbClr val="E7F5F9"/>
                    </a:solidFill>
                  </a:tcPr>
                </a:tc>
                <a:tc>
                  <a:txBody>
                    <a:bodyPr/>
                    <a:lstStyle/>
                    <a:p>
                      <a:pPr fontAlgn="base">
                        <a:lnSpc>
                          <a:spcPct val="107000"/>
                        </a:lnSpc>
                        <a:spcAft>
                          <a:spcPts val="800"/>
                        </a:spcAft>
                      </a:pPr>
                      <a:r>
                        <a:rPr lang="en-GB" sz="1100" b="0" kern="1200">
                          <a:solidFill>
                            <a:schemeClr val="tx1"/>
                          </a:solidFill>
                          <a:latin typeface="Poppins" panose="00000500000000000000" pitchFamily="2" charset="0"/>
                          <a:ea typeface="+mn-ea"/>
                          <a:cs typeface="Poppins" panose="00000500000000000000" pitchFamily="2" charset="0"/>
                        </a:rPr>
                        <a:t>Improve our assets through mains renewals and repair, earlier identification of issues through online monitoring and logging and improve response times </a:t>
                      </a:r>
                    </a:p>
                  </a:txBody>
                  <a:tcPr marL="72000" marR="72000" marT="72000" marB="72000">
                    <a:solidFill>
                      <a:srgbClr val="E7F5F9"/>
                    </a:solidFill>
                  </a:tcPr>
                </a:tc>
                <a:tc>
                  <a:txBody>
                    <a:bodyPr/>
                    <a:lstStyle/>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Minutes lost per customer (without supply)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to improve time without water interruption from 7.25 minutes to 5.34 minutes – a 26% reduction </a:t>
                      </a:r>
                    </a:p>
                  </a:txBody>
                  <a:tcPr marL="72000" marR="72000" marT="72000" marB="72000">
                    <a:solidFill>
                      <a:srgbClr val="E7F5F9"/>
                    </a:solidFill>
                  </a:tcPr>
                </a:tc>
                <a:extLst>
                  <a:ext uri="{0D108BD9-81ED-4DB2-BD59-A6C34878D82A}">
                    <a16:rowId xmlns:a16="http://schemas.microsoft.com/office/drawing/2014/main" val="3032348327"/>
                  </a:ext>
                </a:extLst>
              </a:tr>
              <a:tr h="1416223">
                <a:tc>
                  <a:txBody>
                    <a:bodyPr/>
                    <a:lstStyle/>
                    <a:p>
                      <a:pPr fontAlgn="base">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Water quality </a:t>
                      </a:r>
                      <a:r>
                        <a:rPr lang="en-GB" sz="1100" b="0" kern="1200" dirty="0">
                          <a:solidFill>
                            <a:schemeClr val="tx1"/>
                          </a:solidFill>
                          <a:latin typeface="Poppins" panose="00000500000000000000" pitchFamily="2" charset="0"/>
                          <a:ea typeface="+mn-ea"/>
                          <a:cs typeface="Poppins" panose="00000500000000000000" pitchFamily="2" charset="0"/>
                        </a:rPr>
                        <a:t>– to reduce the risk of discoloured water and reduce the number of contacts about water quality </a:t>
                      </a:r>
                    </a:p>
                    <a:p>
                      <a:pPr fontAlgn="base">
                        <a:lnSpc>
                          <a:spcPct val="107000"/>
                        </a:lnSpc>
                        <a:spcAft>
                          <a:spcPts val="800"/>
                        </a:spcAft>
                      </a:pPr>
                      <a:r>
                        <a:rPr lang="en-GB" sz="1100" b="0" kern="1200" dirty="0">
                          <a:solidFill>
                            <a:schemeClr val="tx1"/>
                          </a:solidFill>
                          <a:latin typeface="Poppins" panose="00000500000000000000" pitchFamily="2" charset="0"/>
                          <a:ea typeface="+mn-ea"/>
                          <a:cs typeface="Poppins" panose="00000500000000000000" pitchFamily="2" charset="0"/>
                        </a:rPr>
                        <a:t> </a:t>
                      </a:r>
                    </a:p>
                  </a:txBody>
                  <a:tcPr marL="72000" marR="72000" marT="72000" marB="72000">
                    <a:solidFill>
                      <a:srgbClr val="D1ECF3"/>
                    </a:solidFill>
                  </a:tcPr>
                </a:tc>
                <a:tc>
                  <a:txBody>
                    <a:bodyPr/>
                    <a:lstStyle/>
                    <a:p>
                      <a:pPr fontAlgn="base">
                        <a:lnSpc>
                          <a:spcPct val="107000"/>
                        </a:lnSpc>
                        <a:spcAft>
                          <a:spcPts val="800"/>
                        </a:spcAft>
                      </a:pPr>
                      <a:r>
                        <a:rPr lang="en-GB" sz="1100" b="0" kern="1200" dirty="0">
                          <a:solidFill>
                            <a:schemeClr val="tx1"/>
                          </a:solidFill>
                          <a:latin typeface="Poppins" panose="00000500000000000000" pitchFamily="2" charset="0"/>
                          <a:ea typeface="+mn-ea"/>
                          <a:cs typeface="Poppins" panose="00000500000000000000" pitchFamily="2" charset="0"/>
                        </a:rPr>
                        <a:t>Improve water treatment processes at five water treatment works, targeted water mains rehabilitation activities, through mains replacement, mains rehabilitation and targeted removal of lead from water supplies </a:t>
                      </a:r>
                    </a:p>
                  </a:txBody>
                  <a:tcPr marL="72000" marR="72000" marT="72000" marB="72000">
                    <a:solidFill>
                      <a:srgbClr val="D1ECF3"/>
                    </a:solidFill>
                  </a:tcPr>
                </a:tc>
                <a:tc>
                  <a:txBody>
                    <a:bodyPr/>
                    <a:lstStyle/>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Compliance Risk Index - is a measure of water quality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to move the score from 3.5 to 2.51 - a 28% improvement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number of customer contacts per 1,000 population about water quality (taste/odour/colour)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 to decrease contact rates from 0.97 to 0.37 – a 62% improvement </a:t>
                      </a:r>
                    </a:p>
                  </a:txBody>
                  <a:tcPr marL="72000" marR="72000" marT="72000" marB="72000">
                    <a:solidFill>
                      <a:srgbClr val="D1ECF3"/>
                    </a:solidFill>
                  </a:tcPr>
                </a:tc>
                <a:extLst>
                  <a:ext uri="{0D108BD9-81ED-4DB2-BD59-A6C34878D82A}">
                    <a16:rowId xmlns:a16="http://schemas.microsoft.com/office/drawing/2014/main" val="2012115034"/>
                  </a:ext>
                </a:extLst>
              </a:tr>
              <a:tr h="855835">
                <a:tc>
                  <a:txBody>
                    <a:bodyPr/>
                    <a:lstStyle/>
                    <a:p>
                      <a:pPr fontAlgn="base">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Per capita consumption </a:t>
                      </a:r>
                      <a:r>
                        <a:rPr lang="en-GB" sz="1100" b="0" kern="1200" dirty="0">
                          <a:solidFill>
                            <a:schemeClr val="tx1"/>
                          </a:solidFill>
                          <a:latin typeface="Poppins" panose="00000500000000000000" pitchFamily="2" charset="0"/>
                          <a:ea typeface="+mn-ea"/>
                          <a:cs typeface="Poppins" panose="00000500000000000000" pitchFamily="2" charset="0"/>
                        </a:rPr>
                        <a:t>– to reduce people’s water use. It refers to the number of litres, per person, per day </a:t>
                      </a:r>
                    </a:p>
                  </a:txBody>
                  <a:tcPr marL="72000" marR="72000" marT="72000" marB="72000">
                    <a:solidFill>
                      <a:srgbClr val="E7F5F9"/>
                    </a:solidFill>
                  </a:tcPr>
                </a:tc>
                <a:tc>
                  <a:txBody>
                    <a:bodyPr/>
                    <a:lstStyle/>
                    <a:p>
                      <a:pPr fontAlgn="base">
                        <a:lnSpc>
                          <a:spcPct val="107000"/>
                        </a:lnSpc>
                        <a:spcAft>
                          <a:spcPts val="800"/>
                        </a:spcAft>
                      </a:pPr>
                      <a:r>
                        <a:rPr lang="en-GB" sz="1100" b="0" kern="1200" dirty="0">
                          <a:solidFill>
                            <a:schemeClr val="tx1"/>
                          </a:solidFill>
                          <a:latin typeface="Poppins" panose="00000500000000000000" pitchFamily="2" charset="0"/>
                          <a:ea typeface="+mn-ea"/>
                          <a:cs typeface="Poppins" panose="00000500000000000000" pitchFamily="2" charset="0"/>
                        </a:rPr>
                        <a:t>Replacing old existing meters with smart meters , accelerating the roll out smart meters, customer engagement plans on water efficiency </a:t>
                      </a:r>
                    </a:p>
                  </a:txBody>
                  <a:tcPr marL="72000" marR="72000" marT="72000" marB="72000">
                    <a:solidFill>
                      <a:srgbClr val="E7F5F9"/>
                    </a:solidFill>
                  </a:tcPr>
                </a:tc>
                <a:tc>
                  <a:txBody>
                    <a:bodyPr/>
                    <a:lstStyle/>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number of litres, per person, per day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to reduce water use figure from 128 to 119 litres per day – a 6.8% improvement </a:t>
                      </a:r>
                    </a:p>
                  </a:txBody>
                  <a:tcPr marL="72000" marR="72000" marT="72000" marB="72000">
                    <a:solidFill>
                      <a:srgbClr val="E7F5F9"/>
                    </a:solidFill>
                  </a:tcPr>
                </a:tc>
                <a:extLst>
                  <a:ext uri="{0D108BD9-81ED-4DB2-BD59-A6C34878D82A}">
                    <a16:rowId xmlns:a16="http://schemas.microsoft.com/office/drawing/2014/main" val="2645575223"/>
                  </a:ext>
                </a:extLst>
              </a:tr>
              <a:tr h="930448">
                <a:tc>
                  <a:txBody>
                    <a:bodyPr/>
                    <a:lstStyle/>
                    <a:p>
                      <a:pPr fontAlgn="base">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Leakage</a:t>
                      </a:r>
                      <a:r>
                        <a:rPr lang="en-GB" sz="1100" b="0" kern="1200" dirty="0">
                          <a:solidFill>
                            <a:schemeClr val="tx1"/>
                          </a:solidFill>
                          <a:latin typeface="Poppins" panose="00000500000000000000" pitchFamily="2" charset="0"/>
                          <a:ea typeface="+mn-ea"/>
                          <a:cs typeface="Poppins" panose="00000500000000000000" pitchFamily="2" charset="0"/>
                        </a:rPr>
                        <a:t> – to reduce leakage rates to address the supply demand deficit </a:t>
                      </a:r>
                    </a:p>
                  </a:txBody>
                  <a:tcPr marL="72000" marR="72000" marT="72000" marB="72000">
                    <a:solidFill>
                      <a:srgbClr val="D1ECF3"/>
                    </a:solidFill>
                  </a:tcPr>
                </a:tc>
                <a:tc>
                  <a:txBody>
                    <a:bodyPr/>
                    <a:lstStyle/>
                    <a:p>
                      <a:pPr fontAlgn="base">
                        <a:lnSpc>
                          <a:spcPct val="107000"/>
                        </a:lnSpc>
                        <a:spcAft>
                          <a:spcPts val="800"/>
                        </a:spcAft>
                      </a:pPr>
                      <a:r>
                        <a:rPr lang="en-GB" sz="1100" b="0" kern="1200" dirty="0">
                          <a:solidFill>
                            <a:schemeClr val="tx1"/>
                          </a:solidFill>
                          <a:latin typeface="Poppins" panose="00000500000000000000" pitchFamily="2" charset="0"/>
                          <a:ea typeface="+mn-ea"/>
                          <a:cs typeface="Poppins" panose="00000500000000000000" pitchFamily="2" charset="0"/>
                        </a:rPr>
                        <a:t>Activities in the Water Resources Management Plan include smart metering, pressure management and active leakage control (find and fix).   </a:t>
                      </a:r>
                    </a:p>
                  </a:txBody>
                  <a:tcPr marL="72000" marR="72000" marT="72000" marB="72000">
                    <a:solidFill>
                      <a:srgbClr val="D1ECF3"/>
                    </a:solidFill>
                  </a:tcPr>
                </a:tc>
                <a:tc>
                  <a:txBody>
                    <a:bodyPr/>
                    <a:lstStyle/>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megalitres (million litres) per day *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to reduce leakage from 281 to 229 megalitres a day - an 18% improvement </a:t>
                      </a:r>
                    </a:p>
                    <a:p>
                      <a:pPr fontAlgn="base">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 Rolling three-year average </a:t>
                      </a:r>
                    </a:p>
                  </a:txBody>
                  <a:tcPr marL="72000" marR="72000" marT="72000" marB="72000">
                    <a:solidFill>
                      <a:srgbClr val="D1ECF3"/>
                    </a:solidFill>
                  </a:tcPr>
                </a:tc>
                <a:extLst>
                  <a:ext uri="{0D108BD9-81ED-4DB2-BD59-A6C34878D82A}">
                    <a16:rowId xmlns:a16="http://schemas.microsoft.com/office/drawing/2014/main" val="2932070436"/>
                  </a:ext>
                </a:extLst>
              </a:tr>
              <a:tr h="1109835">
                <a:tc>
                  <a:txBody>
                    <a:bodyPr/>
                    <a:lstStyle/>
                    <a:p>
                      <a:pPr fontAlgn="base">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Business demand </a:t>
                      </a:r>
                      <a:r>
                        <a:rPr lang="en-GB" sz="1100" b="0" kern="1200" dirty="0">
                          <a:solidFill>
                            <a:schemeClr val="tx1"/>
                          </a:solidFill>
                          <a:latin typeface="Poppins" panose="00000500000000000000" pitchFamily="2" charset="0"/>
                          <a:ea typeface="+mn-ea"/>
                          <a:cs typeface="Poppins" panose="00000500000000000000" pitchFamily="2" charset="0"/>
                        </a:rPr>
                        <a:t>– to reduce water use in business to address the supply demand deficit </a:t>
                      </a:r>
                    </a:p>
                  </a:txBody>
                  <a:tcPr marL="72000" marR="72000" marT="72000" marB="72000">
                    <a:solidFill>
                      <a:srgbClr val="E7F5F9"/>
                    </a:solidFill>
                  </a:tcPr>
                </a:tc>
                <a:tc>
                  <a:txBody>
                    <a:bodyPr/>
                    <a:lstStyle/>
                    <a:p>
                      <a:pPr fontAlgn="base">
                        <a:lnSpc>
                          <a:spcPct val="107000"/>
                        </a:lnSpc>
                        <a:spcAft>
                          <a:spcPts val="800"/>
                        </a:spcAft>
                      </a:pPr>
                      <a:r>
                        <a:rPr lang="en-GB" sz="1100" b="0" kern="1200">
                          <a:solidFill>
                            <a:schemeClr val="tx1"/>
                          </a:solidFill>
                          <a:latin typeface="Poppins" panose="00000500000000000000" pitchFamily="2" charset="0"/>
                          <a:ea typeface="+mn-ea"/>
                          <a:cs typeface="Poppins" panose="00000500000000000000" pitchFamily="2" charset="0"/>
                        </a:rPr>
                        <a:t>Smart metering, business customer water efficiency audits and communication campaigns. </a:t>
                      </a:r>
                    </a:p>
                  </a:txBody>
                  <a:tcPr marL="72000" marR="72000" marT="72000" marB="72000">
                    <a:solidFill>
                      <a:srgbClr val="E7F5F9"/>
                    </a:solidFill>
                  </a:tcPr>
                </a:tc>
                <a:tc>
                  <a:txBody>
                    <a:bodyPr/>
                    <a:lstStyle/>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megalitres (million litres) per day* </a:t>
                      </a:r>
                    </a:p>
                    <a:p>
                      <a:pPr fontAlgn="base">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to reduce business water use from 272 to 262 megalitres per day – a 3.7% improvement </a:t>
                      </a:r>
                    </a:p>
                    <a:p>
                      <a:pPr fontAlgn="base">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 Rolling three-year average </a:t>
                      </a:r>
                    </a:p>
                  </a:txBody>
                  <a:tcPr marL="72000" marR="72000" marT="72000" marB="72000">
                    <a:solidFill>
                      <a:srgbClr val="E7F5F9"/>
                    </a:solidFill>
                  </a:tcPr>
                </a:tc>
                <a:extLst>
                  <a:ext uri="{0D108BD9-81ED-4DB2-BD59-A6C34878D82A}">
                    <a16:rowId xmlns:a16="http://schemas.microsoft.com/office/drawing/2014/main" val="1093446272"/>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906911" y="219929"/>
            <a:ext cx="8798756" cy="689761"/>
          </a:xfrm>
          <a:prstGeom prst="roundRect">
            <a:avLst/>
          </a:prstGeom>
          <a:solidFill>
            <a:srgbClr val="58B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dirty="0">
                <a:solidFill>
                  <a:schemeClr val="bg1"/>
                </a:solidFill>
                <a:latin typeface="Poppins" panose="00000500000000000000" pitchFamily="2" charset="0"/>
                <a:cs typeface="Poppins" panose="00000500000000000000" pitchFamily="2" charset="0"/>
              </a:rPr>
              <a:t>Secure, safe clean water supplies</a:t>
            </a:r>
            <a:r>
              <a:rPr lang="en-GB" sz="1200" dirty="0">
                <a:solidFill>
                  <a:schemeClr val="bg1"/>
                </a:solidFill>
                <a:latin typeface="Poppins" panose="00000500000000000000" pitchFamily="2" charset="0"/>
                <a:cs typeface="Poppins" panose="00000500000000000000" pitchFamily="2" charset="0"/>
              </a:rPr>
              <a:t> </a:t>
            </a:r>
            <a:endParaRPr lang="en-GB" sz="32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42272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2713901736"/>
              </p:ext>
            </p:extLst>
          </p:nvPr>
        </p:nvGraphicFramePr>
        <p:xfrm>
          <a:off x="412174" y="1194873"/>
          <a:ext cx="11545455" cy="4621264"/>
        </p:xfrm>
        <a:graphic>
          <a:graphicData uri="http://schemas.openxmlformats.org/drawingml/2006/table">
            <a:tbl>
              <a:tblPr firstRow="1" bandRow="1">
                <a:tableStyleId>{5C22544A-7EE6-4342-B048-85BDC9FD1C3A}</a:tableStyleId>
              </a:tblPr>
              <a:tblGrid>
                <a:gridCol w="2660074">
                  <a:extLst>
                    <a:ext uri="{9D8B030D-6E8A-4147-A177-3AD203B41FA5}">
                      <a16:colId xmlns:a16="http://schemas.microsoft.com/office/drawing/2014/main" val="578171938"/>
                    </a:ext>
                  </a:extLst>
                </a:gridCol>
                <a:gridCol w="4821382">
                  <a:extLst>
                    <a:ext uri="{9D8B030D-6E8A-4147-A177-3AD203B41FA5}">
                      <a16:colId xmlns:a16="http://schemas.microsoft.com/office/drawing/2014/main" val="3476390052"/>
                    </a:ext>
                  </a:extLst>
                </a:gridCol>
                <a:gridCol w="4063999">
                  <a:extLst>
                    <a:ext uri="{9D8B030D-6E8A-4147-A177-3AD203B41FA5}">
                      <a16:colId xmlns:a16="http://schemas.microsoft.com/office/drawing/2014/main" val="126395683"/>
                    </a:ext>
                  </a:extLst>
                </a:gridCol>
              </a:tblGrid>
              <a:tr h="333484">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Summary </a:t>
                      </a:r>
                    </a:p>
                  </a:txBody>
                  <a:tcPr marL="72000" marR="72000" marT="72000" marB="72000" anchor="ctr">
                    <a:solidFill>
                      <a:srgbClr val="548235"/>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Plan activities include: </a:t>
                      </a:r>
                    </a:p>
                  </a:txBody>
                  <a:tcPr marL="72000" marR="72000" marT="72000" marB="72000" anchor="ctr">
                    <a:solidFill>
                      <a:srgbClr val="548235"/>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We’ll track performance by: </a:t>
                      </a:r>
                    </a:p>
                  </a:txBody>
                  <a:tcPr marL="72000" marR="72000" marT="72000" marB="72000" anchor="ctr">
                    <a:solidFill>
                      <a:srgbClr val="548235"/>
                    </a:solidFill>
                  </a:tcPr>
                </a:tc>
                <a:extLst>
                  <a:ext uri="{0D108BD9-81ED-4DB2-BD59-A6C34878D82A}">
                    <a16:rowId xmlns:a16="http://schemas.microsoft.com/office/drawing/2014/main" val="3698301953"/>
                  </a:ext>
                </a:extLst>
              </a:tr>
              <a:tr h="1044172">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Improved customer experience  </a:t>
                      </a:r>
                      <a:r>
                        <a:rPr lang="en-GB" sz="1100" b="0" kern="1200" dirty="0">
                          <a:solidFill>
                            <a:schemeClr val="tx1"/>
                          </a:solidFill>
                          <a:latin typeface="Poppins" panose="00000500000000000000" pitchFamily="2" charset="0"/>
                          <a:ea typeface="+mn-ea"/>
                          <a:cs typeface="Poppins" panose="00000500000000000000" pitchFamily="2" charset="0"/>
                        </a:rPr>
                        <a:t>- to provide an easy and simple way to interact with us and resolve their issues  </a:t>
                      </a:r>
                    </a:p>
                  </a:txBody>
                  <a:tcPr marL="72000" marR="72000" marT="72000" marB="72000">
                    <a:solidFill>
                      <a:srgbClr val="EFF6EA"/>
                    </a:solidFill>
                  </a:tcPr>
                </a:tc>
                <a:tc>
                  <a:txBody>
                    <a:bodyPr/>
                    <a:lstStyle/>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Development of customer systems and channels to enhance customer journeys e.g. in paying their bills, submitting meter reading, and improvements in water and wastewater services, particularly response times and resolution outcomes for key operational issues, such as sewer flooding </a:t>
                      </a:r>
                    </a:p>
                  </a:txBody>
                  <a:tcPr marL="72000" marR="72000" marT="72000" marB="72000">
                    <a:solidFill>
                      <a:srgbClr val="EFF6EA"/>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C-</a:t>
                      </a:r>
                      <a:r>
                        <a:rPr lang="en-GB" sz="1100" b="0" kern="1200" dirty="0" err="1">
                          <a:solidFill>
                            <a:schemeClr val="tx1"/>
                          </a:solidFill>
                          <a:latin typeface="Poppins" panose="00000500000000000000" pitchFamily="2" charset="0"/>
                          <a:ea typeface="+mn-ea"/>
                          <a:cs typeface="Poppins" panose="00000500000000000000" pitchFamily="2" charset="0"/>
                        </a:rPr>
                        <a:t>MeX</a:t>
                      </a:r>
                      <a:r>
                        <a:rPr lang="en-GB" sz="1100" b="0" kern="1200" dirty="0">
                          <a:solidFill>
                            <a:schemeClr val="tx1"/>
                          </a:solidFill>
                          <a:latin typeface="Poppins" panose="00000500000000000000" pitchFamily="2" charset="0"/>
                          <a:ea typeface="+mn-ea"/>
                          <a:cs typeface="Poppins" panose="00000500000000000000" pitchFamily="2" charset="0"/>
                        </a:rPr>
                        <a:t>- residential (household) customer measure of experience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to move up the industry ranking table from position 8 to position 4 (out of 17) </a:t>
                      </a:r>
                    </a:p>
                  </a:txBody>
                  <a:tcPr marL="72000" marR="72000" marT="72000" marB="72000">
                    <a:solidFill>
                      <a:srgbClr val="EFF6EA"/>
                    </a:solidFill>
                  </a:tcPr>
                </a:tc>
                <a:extLst>
                  <a:ext uri="{0D108BD9-81ED-4DB2-BD59-A6C34878D82A}">
                    <a16:rowId xmlns:a16="http://schemas.microsoft.com/office/drawing/2014/main" val="3032348327"/>
                  </a:ext>
                </a:extLst>
              </a:tr>
              <a:tr h="1468610">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Improved retailer and business customer experience </a:t>
                      </a:r>
                      <a:r>
                        <a:rPr lang="en-GB" sz="1100" b="0" kern="1200" dirty="0">
                          <a:solidFill>
                            <a:schemeClr val="tx1"/>
                          </a:solidFill>
                          <a:latin typeface="Poppins" panose="00000500000000000000" pitchFamily="2" charset="0"/>
                          <a:ea typeface="+mn-ea"/>
                          <a:cs typeface="Poppins" panose="00000500000000000000" pitchFamily="2" charset="0"/>
                        </a:rPr>
                        <a:t>- to provide a timely and quality service that meets the needs of retailers and business customers </a:t>
                      </a:r>
                    </a:p>
                    <a:p>
                      <a:pPr marL="0" algn="l" defTabSz="914400" rtl="0" eaLnBrk="1" fontAlgn="base" latinLnBrk="0" hangingPunct="1">
                        <a:lnSpc>
                          <a:spcPct val="107000"/>
                        </a:lnSpc>
                        <a:spcAft>
                          <a:spcPts val="800"/>
                        </a:spcAft>
                      </a:pPr>
                      <a:r>
                        <a:rPr lang="en-GB" sz="1100" b="0" kern="1200" dirty="0">
                          <a:solidFill>
                            <a:schemeClr val="tx1"/>
                          </a:solidFill>
                          <a:latin typeface="Poppins" panose="00000500000000000000" pitchFamily="2" charset="0"/>
                          <a:ea typeface="+mn-ea"/>
                          <a:cs typeface="Poppins" panose="00000500000000000000" pitchFamily="2" charset="0"/>
                        </a:rPr>
                        <a:t> </a:t>
                      </a:r>
                    </a:p>
                  </a:txBody>
                  <a:tcPr marL="72000" marR="72000" marT="72000" marB="72000">
                    <a:solidFill>
                      <a:srgbClr val="E0EED6"/>
                    </a:solidFill>
                  </a:tcPr>
                </a:tc>
                <a:tc>
                  <a:txBody>
                    <a:bodyPr/>
                    <a:lstStyle/>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Continuous improvement of retailer and business customer services, e.g. improvements in water and wastewater (including Trade Effluent) services, improved market data accuracy,  improved settlement, and play our part in supporting MOSL and the Strategic Panel with industry market improvement.  Establish new collaborative services, e.g. water efficiency and smart meters. </a:t>
                      </a:r>
                    </a:p>
                  </a:txBody>
                  <a:tcPr marL="72000" marR="72000" marT="72000" marB="72000">
                    <a:solidFill>
                      <a:srgbClr val="E0EED6"/>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BR-Mex – business (non-household) customer and retailer measure of experience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This is a new measure which has not yet been defined and no target has been set. Aspirational target to achieve raking position of 4. </a:t>
                      </a:r>
                    </a:p>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Final specification of measure December 2024. </a:t>
                      </a:r>
                    </a:p>
                  </a:txBody>
                  <a:tcPr marL="72000" marR="72000" marT="72000" marB="72000">
                    <a:solidFill>
                      <a:srgbClr val="E0EED6"/>
                    </a:solidFill>
                  </a:tcPr>
                </a:tc>
                <a:extLst>
                  <a:ext uri="{0D108BD9-81ED-4DB2-BD59-A6C34878D82A}">
                    <a16:rowId xmlns:a16="http://schemas.microsoft.com/office/drawing/2014/main" val="2012115034"/>
                  </a:ext>
                </a:extLst>
              </a:tr>
              <a:tr h="1774998">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Improved Developer Services offering </a:t>
                      </a:r>
                      <a:r>
                        <a:rPr lang="en-GB" sz="1100" b="0" kern="1200" dirty="0">
                          <a:solidFill>
                            <a:schemeClr val="tx1"/>
                          </a:solidFill>
                          <a:latin typeface="Poppins" panose="00000500000000000000" pitchFamily="2" charset="0"/>
                          <a:ea typeface="+mn-ea"/>
                          <a:cs typeface="Poppins" panose="00000500000000000000" pitchFamily="2" charset="0"/>
                        </a:rPr>
                        <a:t>- to create an operational business that is aligned to developer needs which is robust and resilient to volatile market conditions </a:t>
                      </a:r>
                    </a:p>
                  </a:txBody>
                  <a:tcPr marL="72000" marR="72000" marT="72000" marB="72000">
                    <a:solidFill>
                      <a:srgbClr val="EFF6EA"/>
                    </a:solidFill>
                  </a:tcPr>
                </a:tc>
                <a:tc>
                  <a:txBody>
                    <a:bodyPr/>
                    <a:lstStyle/>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Creating a customer-first organisation</a:t>
                      </a:r>
                      <a:r>
                        <a:rPr lang="en-US" sz="1100" b="0" kern="1200" dirty="0">
                          <a:solidFill>
                            <a:schemeClr val="tx1"/>
                          </a:solidFill>
                          <a:latin typeface="Poppins" panose="00000500000000000000" pitchFamily="2" charset="0"/>
                          <a:ea typeface="+mn-ea"/>
                          <a:cs typeface="Poppins" panose="00000500000000000000" pitchFamily="2" charset="0"/>
                        </a:rPr>
                        <a:t> </a:t>
                      </a:r>
                      <a:r>
                        <a:rPr lang="en-GB" sz="1100" b="0" kern="1200" dirty="0">
                          <a:solidFill>
                            <a:schemeClr val="tx1"/>
                          </a:solidFill>
                          <a:latin typeface="Poppins" panose="00000500000000000000" pitchFamily="2" charset="0"/>
                          <a:ea typeface="+mn-ea"/>
                          <a:cs typeface="Poppins" panose="00000500000000000000" pitchFamily="2" charset="0"/>
                        </a:rPr>
                        <a:t> </a:t>
                      </a:r>
                    </a:p>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Optimising processes, upskilling colleagues to deliver right first time service </a:t>
                      </a:r>
                    </a:p>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Greater customer insight and improved performance management</a:t>
                      </a:r>
                      <a:r>
                        <a:rPr lang="en-US" sz="1100" b="0" kern="1200" dirty="0">
                          <a:solidFill>
                            <a:schemeClr val="tx1"/>
                          </a:solidFill>
                          <a:latin typeface="Poppins" panose="00000500000000000000" pitchFamily="2" charset="0"/>
                          <a:ea typeface="+mn-ea"/>
                          <a:cs typeface="Poppins" panose="00000500000000000000" pitchFamily="2" charset="0"/>
                        </a:rPr>
                        <a:t> </a:t>
                      </a:r>
                      <a:r>
                        <a:rPr lang="en-GB" sz="1100" b="0" kern="1200" dirty="0">
                          <a:solidFill>
                            <a:schemeClr val="tx1"/>
                          </a:solidFill>
                          <a:latin typeface="Poppins" panose="00000500000000000000" pitchFamily="2" charset="0"/>
                          <a:ea typeface="+mn-ea"/>
                          <a:cs typeface="Poppins" panose="00000500000000000000" pitchFamily="2" charset="0"/>
                        </a:rPr>
                        <a:t> </a:t>
                      </a:r>
                    </a:p>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Digital enablement and self-serve first delivering effective and efficient operations </a:t>
                      </a:r>
                    </a:p>
                  </a:txBody>
                  <a:tcPr marL="72000" marR="72000" marT="72000" marB="72000">
                    <a:solidFill>
                      <a:srgbClr val="EFF6EA"/>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b="0" kern="1200" dirty="0">
                          <a:solidFill>
                            <a:schemeClr val="tx1"/>
                          </a:solidFill>
                          <a:latin typeface="Poppins" panose="00000500000000000000" pitchFamily="2" charset="0"/>
                          <a:ea typeface="+mn-ea"/>
                          <a:cs typeface="Poppins" panose="00000500000000000000" pitchFamily="2" charset="0"/>
                        </a:rPr>
                        <a:t>: D-</a:t>
                      </a:r>
                      <a:r>
                        <a:rPr lang="en-GB" sz="1100" b="0" kern="1200" dirty="0" err="1">
                          <a:solidFill>
                            <a:schemeClr val="tx1"/>
                          </a:solidFill>
                          <a:latin typeface="Poppins" panose="00000500000000000000" pitchFamily="2" charset="0"/>
                          <a:ea typeface="+mn-ea"/>
                          <a:cs typeface="Poppins" panose="00000500000000000000" pitchFamily="2" charset="0"/>
                        </a:rPr>
                        <a:t>MeX</a:t>
                      </a:r>
                      <a:r>
                        <a:rPr lang="en-GB" sz="1100" b="0" kern="1200" dirty="0">
                          <a:solidFill>
                            <a:schemeClr val="tx1"/>
                          </a:solidFill>
                          <a:latin typeface="Poppins" panose="00000500000000000000" pitchFamily="2" charset="0"/>
                          <a:ea typeface="+mn-ea"/>
                          <a:cs typeface="Poppins" panose="00000500000000000000" pitchFamily="2" charset="0"/>
                        </a:rPr>
                        <a:t> (developer services measure of experience)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b="0" kern="1200" dirty="0">
                          <a:solidFill>
                            <a:schemeClr val="tx1"/>
                          </a:solidFill>
                          <a:latin typeface="Poppins" panose="00000500000000000000" pitchFamily="2" charset="0"/>
                          <a:ea typeface="+mn-ea"/>
                          <a:cs typeface="Poppins" panose="00000500000000000000" pitchFamily="2" charset="0"/>
                        </a:rPr>
                        <a:t>: Achieve sector Median performance </a:t>
                      </a:r>
                    </a:p>
                    <a:p>
                      <a:pPr marL="0" algn="l" defTabSz="914400" rtl="0" eaLnBrk="1" fontAlgn="base" latinLnBrk="0" hangingPunct="1">
                        <a:lnSpc>
                          <a:spcPct val="107000"/>
                        </a:lnSpc>
                        <a:spcAft>
                          <a:spcPts val="1000"/>
                        </a:spcAft>
                      </a:pPr>
                      <a:r>
                        <a:rPr lang="en-GB" sz="1100" b="0" kern="1200" dirty="0">
                          <a:solidFill>
                            <a:schemeClr val="tx1"/>
                          </a:solidFill>
                          <a:latin typeface="Poppins" panose="00000500000000000000" pitchFamily="2" charset="0"/>
                          <a:ea typeface="+mn-ea"/>
                          <a:cs typeface="Poppins" panose="00000500000000000000" pitchFamily="2" charset="0"/>
                        </a:rPr>
                        <a:t> </a:t>
                      </a:r>
                    </a:p>
                  </a:txBody>
                  <a:tcPr marL="72000" marR="72000" marT="72000" marB="72000">
                    <a:solidFill>
                      <a:srgbClr val="EFF6EA"/>
                    </a:solidFill>
                  </a:tcPr>
                </a:tc>
                <a:extLst>
                  <a:ext uri="{0D108BD9-81ED-4DB2-BD59-A6C34878D82A}">
                    <a16:rowId xmlns:a16="http://schemas.microsoft.com/office/drawing/2014/main" val="2645575223"/>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785522" y="277945"/>
            <a:ext cx="8798756" cy="689761"/>
          </a:xfrm>
          <a:prstGeom prst="round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dirty="0">
                <a:solidFill>
                  <a:schemeClr val="bg1"/>
                </a:solidFill>
                <a:latin typeface="Poppins" panose="00000500000000000000" pitchFamily="2" charset="0"/>
                <a:cs typeface="Poppins" panose="00000500000000000000" pitchFamily="2" charset="0"/>
              </a:rPr>
              <a:t>First-Class Customer Service</a:t>
            </a:r>
            <a:endParaRPr lang="en-GB" sz="32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40580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2312628337"/>
              </p:ext>
            </p:extLst>
          </p:nvPr>
        </p:nvGraphicFramePr>
        <p:xfrm>
          <a:off x="267855" y="1271071"/>
          <a:ext cx="11610108" cy="3363506"/>
        </p:xfrm>
        <a:graphic>
          <a:graphicData uri="http://schemas.openxmlformats.org/drawingml/2006/table">
            <a:tbl>
              <a:tblPr firstRow="1" bandRow="1">
                <a:tableStyleId>{5C22544A-7EE6-4342-B048-85BDC9FD1C3A}</a:tableStyleId>
              </a:tblPr>
              <a:tblGrid>
                <a:gridCol w="3870036">
                  <a:extLst>
                    <a:ext uri="{9D8B030D-6E8A-4147-A177-3AD203B41FA5}">
                      <a16:colId xmlns:a16="http://schemas.microsoft.com/office/drawing/2014/main" val="578171938"/>
                    </a:ext>
                  </a:extLst>
                </a:gridCol>
                <a:gridCol w="3870036">
                  <a:extLst>
                    <a:ext uri="{9D8B030D-6E8A-4147-A177-3AD203B41FA5}">
                      <a16:colId xmlns:a16="http://schemas.microsoft.com/office/drawing/2014/main" val="3476390052"/>
                    </a:ext>
                  </a:extLst>
                </a:gridCol>
                <a:gridCol w="3870036">
                  <a:extLst>
                    <a:ext uri="{9D8B030D-6E8A-4147-A177-3AD203B41FA5}">
                      <a16:colId xmlns:a16="http://schemas.microsoft.com/office/drawing/2014/main" val="126395683"/>
                    </a:ext>
                  </a:extLst>
                </a:gridCol>
              </a:tblGrid>
              <a:tr h="288000">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Summary </a:t>
                      </a:r>
                    </a:p>
                  </a:txBody>
                  <a:tcPr marL="0" marR="0" marT="0" marB="0" anchor="ctr">
                    <a:solidFill>
                      <a:srgbClr val="BF9000"/>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Plan activities include: </a:t>
                      </a:r>
                    </a:p>
                  </a:txBody>
                  <a:tcPr marL="0" marR="0" marT="0" marB="0" anchor="ctr">
                    <a:solidFill>
                      <a:srgbClr val="BF9000"/>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We’ll track performance by: </a:t>
                      </a:r>
                    </a:p>
                  </a:txBody>
                  <a:tcPr marL="0" marR="0" marT="0" marB="0" anchor="ctr">
                    <a:solidFill>
                      <a:srgbClr val="BF9000"/>
                    </a:solidFill>
                  </a:tcPr>
                </a:tc>
                <a:extLst>
                  <a:ext uri="{0D108BD9-81ED-4DB2-BD59-A6C34878D82A}">
                    <a16:rowId xmlns:a16="http://schemas.microsoft.com/office/drawing/2014/main" val="3698301953"/>
                  </a:ext>
                </a:extLst>
              </a:tr>
              <a:tr h="803448">
                <a:tc>
                  <a:txBody>
                    <a:bodyPr/>
                    <a:lstStyle/>
                    <a:p>
                      <a:pPr fontAlgn="base">
                        <a:lnSpc>
                          <a:spcPct val="107000"/>
                        </a:lnSpc>
                        <a:spcAft>
                          <a:spcPts val="8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Mains repairs </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proactive and reactive repairs to and replacement of our network of clean water pipes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BEF"/>
                    </a:solidFill>
                  </a:tcPr>
                </a:tc>
                <a:tc>
                  <a:txBody>
                    <a:bodyPr/>
                    <a:lstStyle/>
                    <a:p>
                      <a:pPr fontAlgn="base">
                        <a:lnSpc>
                          <a:spcPct val="107000"/>
                        </a:lnSpc>
                        <a:spcAft>
                          <a:spcPts val="800"/>
                        </a:spcAft>
                      </a:pP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Renewing and replacing a larger proportion of the network year on year to mitigate network deterioration rates.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BEF"/>
                    </a:solidFill>
                  </a:tcPr>
                </a:tc>
                <a:tc>
                  <a:txBody>
                    <a:bodyPr/>
                    <a:lstStyle/>
                    <a:p>
                      <a:pPr fontAlgn="base">
                        <a:lnSpc>
                          <a:spcPct val="107000"/>
                        </a:lnSpc>
                        <a:spcAft>
                          <a:spcPts val="10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Measure: </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number of mains repairs per 1,000km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p>
                      <a:pPr fontAlgn="base">
                        <a:lnSpc>
                          <a:spcPct val="107000"/>
                        </a:lnSpc>
                        <a:spcAft>
                          <a:spcPts val="10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Target: </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To reduce number of reactive repairs from 211.6 to 208.97 – a reduction of 1.24%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BEF"/>
                    </a:solidFill>
                  </a:tcPr>
                </a:tc>
                <a:extLst>
                  <a:ext uri="{0D108BD9-81ED-4DB2-BD59-A6C34878D82A}">
                    <a16:rowId xmlns:a16="http://schemas.microsoft.com/office/drawing/2014/main" val="3032348327"/>
                  </a:ext>
                </a:extLst>
              </a:tr>
              <a:tr h="1289223">
                <a:tc>
                  <a:txBody>
                    <a:bodyPr/>
                    <a:lstStyle/>
                    <a:p>
                      <a:pPr fontAlgn="base">
                        <a:lnSpc>
                          <a:spcPct val="107000"/>
                        </a:lnSpc>
                        <a:spcAft>
                          <a:spcPts val="8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Unplanned outage </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to reduce the amount of time that water treatment works are out of operation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3D1"/>
                    </a:solidFill>
                  </a:tcPr>
                </a:tc>
                <a:tc>
                  <a:txBody>
                    <a:bodyPr/>
                    <a:lstStyle/>
                    <a:p>
                      <a:pPr fontAlgn="base">
                        <a:lnSpc>
                          <a:spcPct val="107000"/>
                        </a:lnSpc>
                        <a:spcAft>
                          <a:spcPts val="800"/>
                        </a:spcAft>
                      </a:pPr>
                      <a:r>
                        <a:rPr lang="en-GB" sz="110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Maintenance programmes focusing on specific components of the treatment process and replacement of instrumentation, automation and control equipment, power backup </a:t>
                      </a:r>
                      <a:endParaRPr lang="en-GB" sz="110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3D1"/>
                    </a:solidFill>
                  </a:tcPr>
                </a:tc>
                <a:tc>
                  <a:txBody>
                    <a:bodyPr/>
                    <a:lstStyle/>
                    <a:p>
                      <a:pPr fontAlgn="base">
                        <a:lnSpc>
                          <a:spcPct val="107000"/>
                        </a:lnSpc>
                        <a:spcAft>
                          <a:spcPts val="10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Measure:</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 of peak week production*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p>
                      <a:pPr fontAlgn="base">
                        <a:lnSpc>
                          <a:spcPct val="107000"/>
                        </a:lnSpc>
                        <a:spcAft>
                          <a:spcPts val="10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Target:</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To reduce unplanned water outage from 2.5% to 0.9% – a 61.86% improvement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p>
                      <a:pPr fontAlgn="base">
                        <a:lnSpc>
                          <a:spcPct val="107000"/>
                        </a:lnSpc>
                        <a:spcAft>
                          <a:spcPts val="1000"/>
                        </a:spcAft>
                      </a:pP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The week during the year when water demand is at its highest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3D1"/>
                    </a:solidFill>
                  </a:tcPr>
                </a:tc>
                <a:extLst>
                  <a:ext uri="{0D108BD9-81ED-4DB2-BD59-A6C34878D82A}">
                    <a16:rowId xmlns:a16="http://schemas.microsoft.com/office/drawing/2014/main" val="3129527504"/>
                  </a:ext>
                </a:extLst>
              </a:tr>
              <a:tr h="982835">
                <a:tc>
                  <a:txBody>
                    <a:bodyPr/>
                    <a:lstStyle/>
                    <a:p>
                      <a:pPr fontAlgn="base">
                        <a:lnSpc>
                          <a:spcPct val="107000"/>
                        </a:lnSpc>
                        <a:spcAft>
                          <a:spcPts val="800"/>
                        </a:spcAft>
                      </a:pPr>
                      <a:r>
                        <a:rPr lang="en-GB" sz="1100" b="1">
                          <a:solidFill>
                            <a:srgbClr val="000000"/>
                          </a:solidFill>
                          <a:effectLst/>
                          <a:latin typeface="Poppins" panose="00000500000000000000" pitchFamily="2" charset="0"/>
                          <a:ea typeface="Times New Roman" panose="02020603050405020304" pitchFamily="18" charset="0"/>
                          <a:cs typeface="Poppins" panose="00000500000000000000" pitchFamily="2" charset="0"/>
                        </a:rPr>
                        <a:t>Sewer collapses</a:t>
                      </a:r>
                      <a:r>
                        <a:rPr lang="en-GB" sz="110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 to improve the sewer network health to prevent sewer collapses </a:t>
                      </a:r>
                      <a:endParaRPr lang="en-GB" sz="110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BEF"/>
                    </a:solidFill>
                  </a:tcPr>
                </a:tc>
                <a:tc>
                  <a:txBody>
                    <a:bodyPr/>
                    <a:lstStyle/>
                    <a:p>
                      <a:pPr fontAlgn="base">
                        <a:lnSpc>
                          <a:spcPct val="107000"/>
                        </a:lnSpc>
                        <a:spcAft>
                          <a:spcPts val="800"/>
                        </a:spcAft>
                      </a:pP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Proactive sewer network rehabilitation programme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BEF"/>
                    </a:solidFill>
                  </a:tcPr>
                </a:tc>
                <a:tc>
                  <a:txBody>
                    <a:bodyPr/>
                    <a:lstStyle/>
                    <a:p>
                      <a:pPr fontAlgn="base">
                        <a:lnSpc>
                          <a:spcPct val="107000"/>
                        </a:lnSpc>
                        <a:spcAft>
                          <a:spcPts val="10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Measure:</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Number of sewer collapses per 1,000km of sewer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p>
                      <a:pPr fontAlgn="base">
                        <a:lnSpc>
                          <a:spcPct val="107000"/>
                        </a:lnSpc>
                        <a:spcAft>
                          <a:spcPts val="1000"/>
                        </a:spcAft>
                      </a:pPr>
                      <a:r>
                        <a:rPr lang="en-GB" sz="1100" b="1"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Target:</a:t>
                      </a:r>
                      <a:r>
                        <a:rPr lang="en-GB" sz="1100" dirty="0">
                          <a:solidFill>
                            <a:srgbClr val="000000"/>
                          </a:solidFill>
                          <a:effectLst/>
                          <a:latin typeface="Poppins" panose="00000500000000000000" pitchFamily="2" charset="0"/>
                          <a:ea typeface="Times New Roman" panose="02020603050405020304" pitchFamily="18" charset="0"/>
                          <a:cs typeface="Poppins" panose="00000500000000000000" pitchFamily="2" charset="0"/>
                        </a:rPr>
                        <a:t> To reduce the number of collapses per 1,000km sewer from 10.6 to 8.85 – a 16.5% reduction </a:t>
                      </a:r>
                      <a:endParaRPr lang="en-GB" sz="1100" dirty="0">
                        <a:effectLst/>
                        <a:latin typeface="Poppins" panose="00000500000000000000" pitchFamily="2" charset="0"/>
                        <a:ea typeface="Calibri" panose="020F0502020204030204" pitchFamily="34" charset="0"/>
                        <a:cs typeface="Poppins" panose="00000500000000000000" pitchFamily="2" charset="0"/>
                      </a:endParaRPr>
                    </a:p>
                  </a:txBody>
                  <a:tcPr marL="72000" marR="72000" marT="72000" marB="72000">
                    <a:solidFill>
                      <a:srgbClr val="FFFBEF"/>
                    </a:solidFill>
                  </a:tcPr>
                </a:tc>
                <a:extLst>
                  <a:ext uri="{0D108BD9-81ED-4DB2-BD59-A6C34878D82A}">
                    <a16:rowId xmlns:a16="http://schemas.microsoft.com/office/drawing/2014/main" val="188052374"/>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696622" y="276790"/>
            <a:ext cx="8798756" cy="689761"/>
          </a:xfrm>
          <a:prstGeom prst="roundRect">
            <a:avLst/>
          </a:prstGeom>
          <a:solidFill>
            <a:srgbClr val="B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dirty="0">
                <a:solidFill>
                  <a:schemeClr val="bg1"/>
                </a:solidFill>
                <a:latin typeface="Poppins" panose="00000500000000000000" pitchFamily="2" charset="0"/>
                <a:cs typeface="Poppins" panose="00000500000000000000" pitchFamily="2" charset="0"/>
              </a:rPr>
              <a:t>Modern &amp; Sustainable Infrastructure </a:t>
            </a:r>
            <a:endParaRPr lang="en-GB" sz="32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601335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3790086468"/>
              </p:ext>
            </p:extLst>
          </p:nvPr>
        </p:nvGraphicFramePr>
        <p:xfrm>
          <a:off x="363683" y="1321872"/>
          <a:ext cx="11591637" cy="1885198"/>
        </p:xfrm>
        <a:graphic>
          <a:graphicData uri="http://schemas.openxmlformats.org/drawingml/2006/table">
            <a:tbl>
              <a:tblPr firstRow="1" bandRow="1">
                <a:tableStyleId>{5C22544A-7EE6-4342-B048-85BDC9FD1C3A}</a:tableStyleId>
              </a:tblPr>
              <a:tblGrid>
                <a:gridCol w="2490273">
                  <a:extLst>
                    <a:ext uri="{9D8B030D-6E8A-4147-A177-3AD203B41FA5}">
                      <a16:colId xmlns:a16="http://schemas.microsoft.com/office/drawing/2014/main" val="578171938"/>
                    </a:ext>
                  </a:extLst>
                </a:gridCol>
                <a:gridCol w="5401044">
                  <a:extLst>
                    <a:ext uri="{9D8B030D-6E8A-4147-A177-3AD203B41FA5}">
                      <a16:colId xmlns:a16="http://schemas.microsoft.com/office/drawing/2014/main" val="3476390052"/>
                    </a:ext>
                  </a:extLst>
                </a:gridCol>
                <a:gridCol w="3700320">
                  <a:extLst>
                    <a:ext uri="{9D8B030D-6E8A-4147-A177-3AD203B41FA5}">
                      <a16:colId xmlns:a16="http://schemas.microsoft.com/office/drawing/2014/main" val="126395683"/>
                    </a:ext>
                  </a:extLst>
                </a:gridCol>
              </a:tblGrid>
              <a:tr h="288000">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Summary </a:t>
                      </a:r>
                    </a:p>
                  </a:txBody>
                  <a:tcPr marL="0" marR="0" marT="0" marB="0" anchor="ctr">
                    <a:solidFill>
                      <a:srgbClr val="7030A0"/>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Plan activities include: </a:t>
                      </a:r>
                    </a:p>
                  </a:txBody>
                  <a:tcPr marL="0" marR="0" marT="0" marB="0" anchor="ctr">
                    <a:solidFill>
                      <a:srgbClr val="7030A0"/>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We’ll track performance by: </a:t>
                      </a:r>
                    </a:p>
                  </a:txBody>
                  <a:tcPr marL="0" marR="0" marT="0" marB="0" anchor="ctr">
                    <a:solidFill>
                      <a:srgbClr val="7030A0"/>
                    </a:solidFill>
                  </a:tcPr>
                </a:tc>
                <a:extLst>
                  <a:ext uri="{0D108BD9-81ED-4DB2-BD59-A6C34878D82A}">
                    <a16:rowId xmlns:a16="http://schemas.microsoft.com/office/drawing/2014/main" val="3698301953"/>
                  </a:ext>
                </a:extLst>
              </a:tr>
              <a:tr h="1488928">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Water poverty </a:t>
                      </a:r>
                      <a:r>
                        <a:rPr lang="en-GB" sz="1100" b="0" kern="1200" dirty="0">
                          <a:solidFill>
                            <a:schemeClr val="tx1"/>
                          </a:solidFill>
                          <a:latin typeface="Poppins" panose="00000500000000000000" pitchFamily="2" charset="0"/>
                          <a:ea typeface="+mn-ea"/>
                          <a:cs typeface="Poppins" panose="00000500000000000000" pitchFamily="2" charset="0"/>
                        </a:rPr>
                        <a:t> - To help as many customers as possible to pay their bill </a:t>
                      </a:r>
                      <a:endParaRPr lang="en-GB" sz="1100" kern="1200" dirty="0">
                        <a:solidFill>
                          <a:schemeClr val="tx1"/>
                        </a:solidFill>
                        <a:latin typeface="Poppins" panose="00000500000000000000" pitchFamily="2" charset="0"/>
                        <a:ea typeface="+mn-ea"/>
                        <a:cs typeface="Poppins" panose="00000500000000000000" pitchFamily="2" charset="0"/>
                      </a:endParaRPr>
                    </a:p>
                  </a:txBody>
                  <a:tcPr marL="72000" marR="72000" marT="72000" marB="72000">
                    <a:solidFill>
                      <a:srgbClr val="EAE1EF">
                        <a:alpha val="26000"/>
                      </a:srgbClr>
                    </a:solidFill>
                  </a:tcPr>
                </a:tc>
                <a:tc>
                  <a:txBody>
                    <a:bodyPr/>
                    <a:lstStyle/>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 - Continue with £2m company funds we pledge every year </a:t>
                      </a:r>
                      <a:r>
                        <a:rPr lang="en-GB" sz="1100" kern="1200">
                          <a:solidFill>
                            <a:schemeClr val="tx1"/>
                          </a:solidFill>
                          <a:latin typeface="Poppins" panose="00000500000000000000" pitchFamily="2" charset="0"/>
                          <a:ea typeface="+mn-ea"/>
                          <a:cs typeface="Poppins" panose="00000500000000000000" pitchFamily="2" charset="0"/>
                        </a:rPr>
                        <a:t>to support </a:t>
                      </a:r>
                      <a:r>
                        <a:rPr lang="en-GB" sz="1100" kern="1200" dirty="0">
                          <a:solidFill>
                            <a:schemeClr val="tx1"/>
                          </a:solidFill>
                          <a:latin typeface="Poppins" panose="00000500000000000000" pitchFamily="2" charset="0"/>
                          <a:ea typeface="+mn-ea"/>
                          <a:cs typeface="Poppins" panose="00000500000000000000" pitchFamily="2" charset="0"/>
                        </a:rPr>
                        <a:t>those struggling to pay bills</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-Increase the number of customers we help to pay their bills from 90,000 to 145,000 by 2030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-Reduce the number of customers under the water affordability threshold (where customers spend more than 5% of their disposable income on their water bill) by approximately 50% by 2030 </a:t>
                      </a:r>
                    </a:p>
                  </a:txBody>
                  <a:tcPr marL="72000" marR="72000" marT="72000" marB="72000">
                    <a:solidFill>
                      <a:srgbClr val="EAE1EF">
                        <a:alpha val="26000"/>
                      </a:srgbClr>
                    </a:solidFill>
                  </a:tcPr>
                </a:tc>
                <a:tc>
                  <a:txBody>
                    <a:bodyPr/>
                    <a:lstStyle/>
                    <a:p>
                      <a:pPr marL="0" algn="l" defTabSz="914400" rtl="0" eaLnBrk="1" fontAlgn="base" latinLnBrk="0" hangingPunct="1">
                        <a:lnSpc>
                          <a:spcPct val="107000"/>
                        </a:lnSpc>
                        <a:spcAft>
                          <a:spcPts val="800"/>
                        </a:spcAft>
                      </a:pPr>
                      <a:r>
                        <a:rPr lang="en-GB" sz="1100" b="0" kern="1200" dirty="0">
                          <a:solidFill>
                            <a:schemeClr val="tx1"/>
                          </a:solidFill>
                          <a:latin typeface="Poppins" panose="00000500000000000000" pitchFamily="2" charset="0"/>
                          <a:ea typeface="+mn-ea"/>
                          <a:cs typeface="Poppins" panose="00000500000000000000" pitchFamily="2" charset="0"/>
                        </a:rPr>
                        <a:t>Tracking the number of customers on our financial support schemes </a:t>
                      </a:r>
                      <a:endParaRPr lang="en-GB" sz="1100" b="1" kern="1200" dirty="0">
                        <a:solidFill>
                          <a:schemeClr val="tx1"/>
                        </a:solidFill>
                        <a:latin typeface="Poppins" panose="00000500000000000000" pitchFamily="2" charset="0"/>
                        <a:ea typeface="+mn-ea"/>
                        <a:cs typeface="Poppins" panose="00000500000000000000" pitchFamily="2" charset="0"/>
                      </a:endParaRPr>
                    </a:p>
                  </a:txBody>
                  <a:tcPr marL="72000" marR="72000" marT="72000" marB="72000">
                    <a:solidFill>
                      <a:srgbClr val="EAE1EF">
                        <a:alpha val="26000"/>
                      </a:srgbClr>
                    </a:solidFill>
                  </a:tcPr>
                </a:tc>
                <a:extLst>
                  <a:ext uri="{0D108BD9-81ED-4DB2-BD59-A6C34878D82A}">
                    <a16:rowId xmlns:a16="http://schemas.microsoft.com/office/drawing/2014/main" val="3032348327"/>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2021049" y="359917"/>
            <a:ext cx="8798756" cy="689761"/>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dirty="0">
                <a:solidFill>
                  <a:schemeClr val="bg1"/>
                </a:solidFill>
                <a:latin typeface="Poppins" panose="00000500000000000000" pitchFamily="2" charset="0"/>
                <a:cs typeface="Poppins" panose="00000500000000000000" pitchFamily="2" charset="0"/>
              </a:rPr>
              <a:t>Bills everyone can afford</a:t>
            </a:r>
            <a:endParaRPr lang="en-GB" sz="32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67563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1036656010"/>
              </p:ext>
            </p:extLst>
          </p:nvPr>
        </p:nvGraphicFramePr>
        <p:xfrm>
          <a:off x="363683" y="1321872"/>
          <a:ext cx="11591637" cy="1807410"/>
        </p:xfrm>
        <a:graphic>
          <a:graphicData uri="http://schemas.openxmlformats.org/drawingml/2006/table">
            <a:tbl>
              <a:tblPr firstRow="1" bandRow="1">
                <a:tableStyleId>{5C22544A-7EE6-4342-B048-85BDC9FD1C3A}</a:tableStyleId>
              </a:tblPr>
              <a:tblGrid>
                <a:gridCol w="2490273">
                  <a:extLst>
                    <a:ext uri="{9D8B030D-6E8A-4147-A177-3AD203B41FA5}">
                      <a16:colId xmlns:a16="http://schemas.microsoft.com/office/drawing/2014/main" val="578171938"/>
                    </a:ext>
                  </a:extLst>
                </a:gridCol>
                <a:gridCol w="4417144">
                  <a:extLst>
                    <a:ext uri="{9D8B030D-6E8A-4147-A177-3AD203B41FA5}">
                      <a16:colId xmlns:a16="http://schemas.microsoft.com/office/drawing/2014/main" val="3476390052"/>
                    </a:ext>
                  </a:extLst>
                </a:gridCol>
                <a:gridCol w="4684220">
                  <a:extLst>
                    <a:ext uri="{9D8B030D-6E8A-4147-A177-3AD203B41FA5}">
                      <a16:colId xmlns:a16="http://schemas.microsoft.com/office/drawing/2014/main" val="126395683"/>
                    </a:ext>
                  </a:extLst>
                </a:gridCol>
              </a:tblGrid>
              <a:tr h="288000">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Summary </a:t>
                      </a:r>
                    </a:p>
                  </a:txBody>
                  <a:tcPr marL="0" marR="0" marT="0" marB="0" anchor="ctr">
                    <a:solidFill>
                      <a:srgbClr val="595959"/>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Plan activities include: </a:t>
                      </a:r>
                    </a:p>
                  </a:txBody>
                  <a:tcPr marL="0" marR="0" marT="0" marB="0" anchor="ctr">
                    <a:solidFill>
                      <a:srgbClr val="595959"/>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We’ll track performance by: </a:t>
                      </a:r>
                    </a:p>
                  </a:txBody>
                  <a:tcPr marL="0" marR="0" marT="0" marB="0" anchor="ctr">
                    <a:solidFill>
                      <a:srgbClr val="595959"/>
                    </a:solidFill>
                  </a:tcPr>
                </a:tc>
                <a:extLst>
                  <a:ext uri="{0D108BD9-81ED-4DB2-BD59-A6C34878D82A}">
                    <a16:rowId xmlns:a16="http://schemas.microsoft.com/office/drawing/2014/main" val="3698301953"/>
                  </a:ext>
                </a:extLst>
              </a:tr>
              <a:tr h="1519410">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Operational greenhouse gas emissions </a:t>
                      </a:r>
                      <a:r>
                        <a:rPr lang="en-GB" sz="1100" kern="1200" dirty="0">
                          <a:solidFill>
                            <a:schemeClr val="tx1"/>
                          </a:solidFill>
                          <a:latin typeface="Poppins" panose="00000500000000000000" pitchFamily="2" charset="0"/>
                          <a:ea typeface="+mn-ea"/>
                          <a:cs typeface="Poppins" panose="00000500000000000000" pitchFamily="2" charset="0"/>
                        </a:rPr>
                        <a:t>– to reduce emissions from our water and wastewater treatment processes and operations </a:t>
                      </a:r>
                    </a:p>
                  </a:txBody>
                  <a:tcPr marL="72000" marR="72000" marT="72000" marB="72000">
                    <a:solidFill>
                      <a:schemeClr val="bg1">
                        <a:lumMod val="95000"/>
                      </a:schemeClr>
                    </a:solidFill>
                  </a:tcPr>
                </a:tc>
                <a:tc>
                  <a:txBody>
                    <a:bodyPr/>
                    <a:lstStyle/>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Use of renewable and solar energy in operations,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purchasing green energy,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transitioning our fleet vehicles to electric, improving energy efficiency and reducing consumption by purchasing more efficient equipment for example more energy efficient pumps </a:t>
                      </a:r>
                    </a:p>
                  </a:txBody>
                  <a:tcPr marL="72000" marR="72000" marT="72000" marB="72000">
                    <a:solidFill>
                      <a:schemeClr val="bg1">
                        <a:lumMod val="95000"/>
                      </a:schemeClr>
                    </a:solidFill>
                  </a:tcPr>
                </a:tc>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tCO2e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(tonnes of carbon dioxide equivalent) </a:t>
                      </a:r>
                    </a:p>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reduce emissions for wastewater from 157,397 tCO2e to 123,897 – that’s an improvement of 21.3%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And for water, from 110,362 tCO2e to 102,446 – an improvement of 7% </a:t>
                      </a:r>
                    </a:p>
                  </a:txBody>
                  <a:tcPr marL="72000" marR="72000" marT="72000" marB="72000">
                    <a:solidFill>
                      <a:schemeClr val="bg1">
                        <a:lumMod val="95000"/>
                      </a:schemeClr>
                    </a:solidFill>
                  </a:tcPr>
                </a:tc>
                <a:extLst>
                  <a:ext uri="{0D108BD9-81ED-4DB2-BD59-A6C34878D82A}">
                    <a16:rowId xmlns:a16="http://schemas.microsoft.com/office/drawing/2014/main" val="3032348327"/>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2021049" y="359917"/>
            <a:ext cx="8798756" cy="689761"/>
          </a:xfrm>
          <a:prstGeom prst="round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en-GB" sz="1200" b="1" dirty="0">
                <a:solidFill>
                  <a:schemeClr val="bg1"/>
                </a:solidFill>
                <a:latin typeface="Poppins" panose="00000500000000000000" pitchFamily="2" charset="0"/>
                <a:cs typeface="Poppins" panose="00000500000000000000" pitchFamily="2" charset="0"/>
              </a:rPr>
              <a:t>Net Zero Carbon Emissions </a:t>
            </a:r>
            <a:endParaRPr lang="en-GB" sz="3200" dirty="0">
              <a:solidFill>
                <a:schemeClr val="bg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97959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45E9AB2-9FFE-05AE-B7D4-E59985E1F637}"/>
              </a:ext>
            </a:extLst>
          </p:cNvPr>
          <p:cNvGraphicFramePr>
            <a:graphicFrameLocks noGrp="1"/>
          </p:cNvGraphicFramePr>
          <p:nvPr>
            <p:extLst>
              <p:ext uri="{D42A27DB-BD31-4B8C-83A1-F6EECF244321}">
                <p14:modId xmlns:p14="http://schemas.microsoft.com/office/powerpoint/2010/main" val="299455335"/>
              </p:ext>
            </p:extLst>
          </p:nvPr>
        </p:nvGraphicFramePr>
        <p:xfrm>
          <a:off x="233362" y="942961"/>
          <a:ext cx="11725276" cy="9362195"/>
        </p:xfrm>
        <a:graphic>
          <a:graphicData uri="http://schemas.openxmlformats.org/drawingml/2006/table">
            <a:tbl>
              <a:tblPr firstRow="1" bandRow="1">
                <a:tableStyleId>{5C22544A-7EE6-4342-B048-85BDC9FD1C3A}</a:tableStyleId>
              </a:tblPr>
              <a:tblGrid>
                <a:gridCol w="2916238">
                  <a:extLst>
                    <a:ext uri="{9D8B030D-6E8A-4147-A177-3AD203B41FA5}">
                      <a16:colId xmlns:a16="http://schemas.microsoft.com/office/drawing/2014/main" val="578171938"/>
                    </a:ext>
                  </a:extLst>
                </a:gridCol>
                <a:gridCol w="4622800">
                  <a:extLst>
                    <a:ext uri="{9D8B030D-6E8A-4147-A177-3AD203B41FA5}">
                      <a16:colId xmlns:a16="http://schemas.microsoft.com/office/drawing/2014/main" val="3476390052"/>
                    </a:ext>
                  </a:extLst>
                </a:gridCol>
                <a:gridCol w="4186238">
                  <a:extLst>
                    <a:ext uri="{9D8B030D-6E8A-4147-A177-3AD203B41FA5}">
                      <a16:colId xmlns:a16="http://schemas.microsoft.com/office/drawing/2014/main" val="126395683"/>
                    </a:ext>
                  </a:extLst>
                </a:gridCol>
              </a:tblGrid>
              <a:tr h="341850">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Summary </a:t>
                      </a:r>
                    </a:p>
                  </a:txBody>
                  <a:tcPr marL="72000" marR="72000" marT="72000" marB="72000" anchor="ctr">
                    <a:solidFill>
                      <a:schemeClr val="tx2"/>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Plan activities include: </a:t>
                      </a:r>
                    </a:p>
                  </a:txBody>
                  <a:tcPr marL="72000" marR="72000" marT="72000" marB="72000" anchor="ctr">
                    <a:solidFill>
                      <a:schemeClr val="tx2"/>
                    </a:solidFill>
                  </a:tcPr>
                </a:tc>
                <a:tc>
                  <a:txBody>
                    <a:bodyPr/>
                    <a:lstStyle/>
                    <a:p>
                      <a:pPr marL="0" algn="ctr" defTabSz="914400" rtl="0" eaLnBrk="1" fontAlgn="base" latinLnBrk="0" hangingPunct="1">
                        <a:lnSpc>
                          <a:spcPct val="107000"/>
                        </a:lnSpc>
                        <a:spcAft>
                          <a:spcPts val="800"/>
                        </a:spcAft>
                      </a:pPr>
                      <a:r>
                        <a:rPr lang="en-GB" sz="1200" b="1" kern="1200" dirty="0">
                          <a:solidFill>
                            <a:schemeClr val="bg1"/>
                          </a:solidFill>
                          <a:latin typeface="Poppins" panose="00000500000000000000" pitchFamily="2" charset="0"/>
                          <a:ea typeface="+mn-ea"/>
                          <a:cs typeface="Poppins" panose="00000500000000000000" pitchFamily="2" charset="0"/>
                        </a:rPr>
                        <a:t>We’ll track performance by: </a:t>
                      </a:r>
                    </a:p>
                  </a:txBody>
                  <a:tcPr marL="72000" marR="72000" marT="72000" marB="72000" anchor="ctr">
                    <a:solidFill>
                      <a:schemeClr val="tx2"/>
                    </a:solidFill>
                  </a:tcPr>
                </a:tc>
                <a:extLst>
                  <a:ext uri="{0D108BD9-81ED-4DB2-BD59-A6C34878D82A}">
                    <a16:rowId xmlns:a16="http://schemas.microsoft.com/office/drawing/2014/main" val="3698301953"/>
                  </a:ext>
                </a:extLst>
              </a:tr>
              <a:tr h="966178">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River water quality </a:t>
                      </a:r>
                      <a:r>
                        <a:rPr lang="en-GB" sz="1100" kern="1200" dirty="0">
                          <a:solidFill>
                            <a:schemeClr val="tx1"/>
                          </a:solidFill>
                          <a:latin typeface="Poppins" panose="00000500000000000000" pitchFamily="2" charset="0"/>
                          <a:ea typeface="+mn-ea"/>
                          <a:cs typeface="Poppins" panose="00000500000000000000" pitchFamily="2" charset="0"/>
                        </a:rPr>
                        <a:t>– to improve the health of our rivers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Increased removal of phosphorus and catchment-based initiatives working with agricultural community to prevent impact of pesticides and nitrates entering the river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kg of phosphorous removed from rivers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increase the amount of phosphorus removed by 6% over the period from 5,827 kg to 6,160 kg – a 5% improvement </a:t>
                      </a:r>
                    </a:p>
                  </a:txBody>
                  <a:tcPr marL="72000" marR="72000" marT="72000" marB="72000">
                    <a:solidFill>
                      <a:srgbClr val="F7F7F7"/>
                    </a:solidFill>
                  </a:tcPr>
                </a:tc>
                <a:extLst>
                  <a:ext uri="{0D108BD9-81ED-4DB2-BD59-A6C34878D82A}">
                    <a16:rowId xmlns:a16="http://schemas.microsoft.com/office/drawing/2014/main" val="1152224424"/>
                  </a:ext>
                </a:extLst>
              </a:tr>
              <a:tr h="848362">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Biodiversity</a:t>
                      </a:r>
                      <a:r>
                        <a:rPr lang="en-GB" sz="1100" kern="1200" dirty="0">
                          <a:solidFill>
                            <a:schemeClr val="tx1"/>
                          </a:solidFill>
                          <a:latin typeface="Poppins" panose="00000500000000000000" pitchFamily="2" charset="0"/>
                          <a:ea typeface="+mn-ea"/>
                          <a:cs typeface="Poppins" panose="00000500000000000000" pitchFamily="2" charset="0"/>
                        </a:rPr>
                        <a:t> – to improve and restore natural ecosystems and support wildlife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Managing our land in a way that helps nature thrive, working with partners to deliver projects e.g. conservation in rivers, and investing in increasing biodiversity through nature-based solutions where possible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biodiversity units per 100Km2 </a:t>
                      </a:r>
                    </a:p>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 </a:t>
                      </a: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0.85 units per 100km2 </a:t>
                      </a:r>
                    </a:p>
                  </a:txBody>
                  <a:tcPr marL="72000" marR="72000" marT="72000" marB="72000">
                    <a:solidFill>
                      <a:schemeClr val="tx2">
                        <a:lumMod val="20000"/>
                        <a:lumOff val="80000"/>
                      </a:schemeClr>
                    </a:solidFill>
                  </a:tcPr>
                </a:tc>
                <a:extLst>
                  <a:ext uri="{0D108BD9-81ED-4DB2-BD59-A6C34878D82A}">
                    <a16:rowId xmlns:a16="http://schemas.microsoft.com/office/drawing/2014/main" val="3032348327"/>
                  </a:ext>
                </a:extLst>
              </a:tr>
              <a:tr h="1026475">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Discharge permit compliance </a:t>
                      </a:r>
                      <a:r>
                        <a:rPr lang="en-GB" sz="1100" kern="1200" dirty="0">
                          <a:solidFill>
                            <a:schemeClr val="tx1"/>
                          </a:solidFill>
                          <a:latin typeface="Poppins" panose="00000500000000000000" pitchFamily="2" charset="0"/>
                          <a:ea typeface="+mn-ea"/>
                          <a:cs typeface="Poppins" panose="00000500000000000000" pitchFamily="2" charset="0"/>
                        </a:rPr>
                        <a:t>– to ensure that discharges from our wastewater systems comply with the permitted levels allowed by the Environment Agency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We will maintain and monitor assets and adopt the use of smart technology to improve our response times to ensure we remain complaint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 compliance with discharge permit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achieve 100% compliance (not drop below current performance of 99%) </a:t>
                      </a:r>
                    </a:p>
                  </a:txBody>
                  <a:tcPr marL="72000" marR="72000" marT="72000" marB="72000">
                    <a:solidFill>
                      <a:srgbClr val="F7F7F7"/>
                    </a:solidFill>
                  </a:tcPr>
                </a:tc>
                <a:extLst>
                  <a:ext uri="{0D108BD9-81ED-4DB2-BD59-A6C34878D82A}">
                    <a16:rowId xmlns:a16="http://schemas.microsoft.com/office/drawing/2014/main" val="2012115034"/>
                  </a:ext>
                </a:extLst>
              </a:tr>
              <a:tr h="884785">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Internal sewer flooding </a:t>
                      </a:r>
                      <a:r>
                        <a:rPr lang="en-GB" sz="1100" kern="1200" dirty="0">
                          <a:solidFill>
                            <a:schemeClr val="tx1"/>
                          </a:solidFill>
                          <a:latin typeface="Poppins" panose="00000500000000000000" pitchFamily="2" charset="0"/>
                          <a:ea typeface="+mn-ea"/>
                          <a:cs typeface="Poppins" panose="00000500000000000000" pitchFamily="2" charset="0"/>
                        </a:rPr>
                        <a:t>– to reduce risk of flooding of people’s houses from sewage backing up into the property and improve our response times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kern="1200">
                          <a:solidFill>
                            <a:schemeClr val="tx1"/>
                          </a:solidFill>
                          <a:latin typeface="Poppins" panose="00000500000000000000" pitchFamily="2" charset="0"/>
                          <a:ea typeface="+mn-ea"/>
                          <a:cs typeface="Poppins" panose="00000500000000000000" pitchFamily="2" charset="0"/>
                        </a:rPr>
                        <a:t>Use of sensors to target proactive sewer cleaning, proactive sewer repairs, and sewer alarms at customers’ properties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incidents per 10,000 sewer connections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reduce the number of incidents per 10,000 connections from 2.3 to 1.05 – a 54% reduction </a:t>
                      </a:r>
                    </a:p>
                  </a:txBody>
                  <a:tcPr marL="72000" marR="72000" marT="72000" marB="72000">
                    <a:solidFill>
                      <a:schemeClr val="tx2">
                        <a:lumMod val="20000"/>
                        <a:lumOff val="80000"/>
                      </a:schemeClr>
                    </a:solidFill>
                  </a:tcPr>
                </a:tc>
                <a:extLst>
                  <a:ext uri="{0D108BD9-81ED-4DB2-BD59-A6C34878D82A}">
                    <a16:rowId xmlns:a16="http://schemas.microsoft.com/office/drawing/2014/main" val="2645575223"/>
                  </a:ext>
                </a:extLst>
              </a:tr>
              <a:tr h="789831">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External sewer flooding </a:t>
                      </a:r>
                      <a:r>
                        <a:rPr lang="en-GB" sz="1100" kern="1200" dirty="0">
                          <a:solidFill>
                            <a:schemeClr val="tx1"/>
                          </a:solidFill>
                          <a:latin typeface="Poppins" panose="00000500000000000000" pitchFamily="2" charset="0"/>
                          <a:ea typeface="+mn-ea"/>
                          <a:cs typeface="Poppins" panose="00000500000000000000" pitchFamily="2" charset="0"/>
                        </a:rPr>
                        <a:t>– to reduce risk of people’s gardens being flooded from sewage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kern="1200">
                          <a:solidFill>
                            <a:schemeClr val="tx1"/>
                          </a:solidFill>
                          <a:latin typeface="Poppins" panose="00000500000000000000" pitchFamily="2" charset="0"/>
                          <a:ea typeface="+mn-ea"/>
                          <a:cs typeface="Poppins" panose="00000500000000000000" pitchFamily="2" charset="0"/>
                        </a:rPr>
                        <a:t>Proactive sewer cleaning and increased deployment of sensors and alarms in the sewer network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Incidents per 10,000 connections </a:t>
                      </a:r>
                    </a:p>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 </a:t>
                      </a: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reduce incident rate from 18.54 to 14.15 – a reduction of 24% </a:t>
                      </a:r>
                    </a:p>
                  </a:txBody>
                  <a:tcPr marL="72000" marR="72000" marT="72000" marB="72000">
                    <a:solidFill>
                      <a:srgbClr val="F7F7F7"/>
                    </a:solidFill>
                  </a:tcPr>
                </a:tc>
                <a:extLst>
                  <a:ext uri="{0D108BD9-81ED-4DB2-BD59-A6C34878D82A}">
                    <a16:rowId xmlns:a16="http://schemas.microsoft.com/office/drawing/2014/main" val="1194737105"/>
                  </a:ext>
                </a:extLst>
              </a:tr>
              <a:tr h="1568567">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Pollution incidents </a:t>
                      </a:r>
                      <a:r>
                        <a:rPr lang="en-GB" sz="1100" kern="1200" dirty="0">
                          <a:solidFill>
                            <a:schemeClr val="tx1"/>
                          </a:solidFill>
                          <a:latin typeface="Poppins" panose="00000500000000000000" pitchFamily="2" charset="0"/>
                          <a:ea typeface="+mn-ea"/>
                          <a:cs typeface="Poppins" panose="00000500000000000000" pitchFamily="2" charset="0"/>
                        </a:rPr>
                        <a:t>– to reduce the number of incidents of pollution from our wastewater treatment works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 </a:t>
                      </a:r>
                    </a:p>
                    <a:p>
                      <a:pPr marL="0" algn="l" defTabSz="914400" rtl="0" eaLnBrk="1" fontAlgn="base" latinLnBrk="0" hangingPunct="1">
                        <a:lnSpc>
                          <a:spcPct val="107000"/>
                        </a:lnSpc>
                        <a:spcAft>
                          <a:spcPts val="800"/>
                        </a:spcAft>
                      </a:pPr>
                      <a:r>
                        <a:rPr lang="en-GB" sz="1100" kern="1200" dirty="0">
                          <a:solidFill>
                            <a:schemeClr val="tx1"/>
                          </a:solidFill>
                          <a:latin typeface="Poppins" panose="00000500000000000000" pitchFamily="2" charset="0"/>
                          <a:ea typeface="+mn-ea"/>
                          <a:cs typeface="Poppins" panose="00000500000000000000" pitchFamily="2" charset="0"/>
                        </a:rPr>
                        <a:t>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Monitor and maintain assets and activities at sewage treatment works including proactive wet well cleaning, increased deployment of sensors and proactive cleaning of the sewer network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Total number of pollution incidents per 10,000km of sewer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reduce total number of incidents from 18.5 to 9.16 per 10,000km of sewer – an 50% reduction.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Total number of serious pollution incidents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reduce serious pollution incidents from 5 to zero </a:t>
                      </a:r>
                    </a:p>
                  </a:txBody>
                  <a:tcPr marL="72000" marR="72000" marT="72000" marB="72000">
                    <a:solidFill>
                      <a:schemeClr val="tx2">
                        <a:lumMod val="20000"/>
                        <a:lumOff val="80000"/>
                      </a:schemeClr>
                    </a:solidFill>
                  </a:tcPr>
                </a:tc>
                <a:extLst>
                  <a:ext uri="{0D108BD9-81ED-4DB2-BD59-A6C34878D82A}">
                    <a16:rowId xmlns:a16="http://schemas.microsoft.com/office/drawing/2014/main" val="1459160839"/>
                  </a:ext>
                </a:extLst>
              </a:tr>
              <a:tr h="1031731">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Bathing water quality </a:t>
                      </a:r>
                      <a:r>
                        <a:rPr lang="en-GB" sz="1100" kern="1200" dirty="0">
                          <a:solidFill>
                            <a:schemeClr val="tx1"/>
                          </a:solidFill>
                          <a:latin typeface="Poppins" panose="00000500000000000000" pitchFamily="2" charset="0"/>
                          <a:ea typeface="+mn-ea"/>
                          <a:cs typeface="Poppins" panose="00000500000000000000" pitchFamily="2" charset="0"/>
                        </a:rPr>
                        <a:t>– to improve water quality at designated bathing waters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Making improvements at key wastewater treatment works and targeting those overflows associated with bathing water quality. </a:t>
                      </a:r>
                    </a:p>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Working with the Yorkshire Bathing Water Partnership to further improve bathing water quality </a:t>
                      </a:r>
                    </a:p>
                  </a:txBody>
                  <a:tcPr marL="72000" marR="72000" marT="72000" marB="72000">
                    <a:solidFill>
                      <a:srgbClr val="F7F7F7"/>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Average score for bathing water quality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increase score from 75.3% to 85.9% – a 10.6% improvement   </a:t>
                      </a:r>
                    </a:p>
                  </a:txBody>
                  <a:tcPr marL="72000" marR="72000" marT="72000" marB="72000">
                    <a:solidFill>
                      <a:srgbClr val="F7F7F7"/>
                    </a:solidFill>
                  </a:tcPr>
                </a:tc>
                <a:extLst>
                  <a:ext uri="{0D108BD9-81ED-4DB2-BD59-A6C34878D82A}">
                    <a16:rowId xmlns:a16="http://schemas.microsoft.com/office/drawing/2014/main" val="2329253695"/>
                  </a:ext>
                </a:extLst>
              </a:tr>
              <a:tr h="1257999">
                <a:tc>
                  <a:txBody>
                    <a:bodyPr/>
                    <a:lstStyle/>
                    <a:p>
                      <a:pPr marL="0" algn="l" defTabSz="914400" rtl="0" eaLnBrk="1" fontAlgn="base" latinLnBrk="0" hangingPunct="1">
                        <a:lnSpc>
                          <a:spcPct val="107000"/>
                        </a:lnSpc>
                        <a:spcAft>
                          <a:spcPts val="800"/>
                        </a:spcAft>
                      </a:pPr>
                      <a:r>
                        <a:rPr lang="en-GB" sz="1100" b="1" kern="1200" dirty="0">
                          <a:solidFill>
                            <a:schemeClr val="tx1"/>
                          </a:solidFill>
                          <a:latin typeface="Poppins" panose="00000500000000000000" pitchFamily="2" charset="0"/>
                          <a:ea typeface="+mn-ea"/>
                          <a:cs typeface="Poppins" panose="00000500000000000000" pitchFamily="2" charset="0"/>
                        </a:rPr>
                        <a:t>Storm overflows </a:t>
                      </a:r>
                      <a:r>
                        <a:rPr lang="en-GB" sz="1100" kern="1200" dirty="0">
                          <a:solidFill>
                            <a:schemeClr val="tx1"/>
                          </a:solidFill>
                          <a:latin typeface="Poppins" panose="00000500000000000000" pitchFamily="2" charset="0"/>
                          <a:ea typeface="+mn-ea"/>
                          <a:cs typeface="Poppins" panose="00000500000000000000" pitchFamily="2" charset="0"/>
                        </a:rPr>
                        <a:t>– to stop excess rainwater (from heavy rainfall events) from entering the water network which results in sewers overflowing and flooding roads and properties </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Investing £700m to reduce spills at 211 storm overflows to an average 10 per year. This will include building more stormwater storage capacity and working to slow the flow of rainwater into the network by using more nature-based solutions </a:t>
                      </a:r>
                    </a:p>
                    <a:p>
                      <a:pPr marL="0" algn="l" defTabSz="914400" rtl="0" eaLnBrk="1" fontAlgn="base" latinLnBrk="0" hangingPunct="1">
                        <a:lnSpc>
                          <a:spcPct val="107000"/>
                        </a:lnSpc>
                        <a:spcAft>
                          <a:spcPts val="1000"/>
                        </a:spcAft>
                      </a:pPr>
                      <a:r>
                        <a:rPr lang="en-GB" sz="1100" kern="1200" dirty="0">
                          <a:solidFill>
                            <a:schemeClr val="tx1"/>
                          </a:solidFill>
                          <a:latin typeface="Poppins" panose="00000500000000000000" pitchFamily="2" charset="0"/>
                          <a:ea typeface="+mn-ea"/>
                          <a:cs typeface="Poppins" panose="00000500000000000000" pitchFamily="2" charset="0"/>
                        </a:rPr>
                        <a:t> We will spend another £300m to focus on the most sensitive locations, such as bathing water sites, to reduce the storm overflow discharges ahead of the 2035 target.</a:t>
                      </a:r>
                    </a:p>
                  </a:txBody>
                  <a:tcPr marL="72000" marR="72000" marT="72000" marB="72000">
                    <a:solidFill>
                      <a:schemeClr val="tx2">
                        <a:lumMod val="20000"/>
                        <a:lumOff val="80000"/>
                      </a:schemeClr>
                    </a:solidFill>
                  </a:tcPr>
                </a:tc>
                <a:tc>
                  <a:txBody>
                    <a:bodyPr/>
                    <a:lstStyle/>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Measure</a:t>
                      </a:r>
                      <a:r>
                        <a:rPr lang="en-GB" sz="1100" kern="1200" dirty="0">
                          <a:solidFill>
                            <a:schemeClr val="tx1"/>
                          </a:solidFill>
                          <a:latin typeface="Poppins" panose="00000500000000000000" pitchFamily="2" charset="0"/>
                          <a:ea typeface="+mn-ea"/>
                          <a:cs typeface="Poppins" panose="00000500000000000000" pitchFamily="2" charset="0"/>
                        </a:rPr>
                        <a:t>: Average number of spills per storm overflow </a:t>
                      </a:r>
                    </a:p>
                    <a:p>
                      <a:pPr marL="0" algn="l" defTabSz="914400" rtl="0" eaLnBrk="1" fontAlgn="base" latinLnBrk="0" hangingPunct="1">
                        <a:lnSpc>
                          <a:spcPct val="107000"/>
                        </a:lnSpc>
                        <a:spcAft>
                          <a:spcPts val="1000"/>
                        </a:spcAft>
                      </a:pPr>
                      <a:r>
                        <a:rPr lang="en-GB" sz="1100" b="1" kern="1200" dirty="0">
                          <a:solidFill>
                            <a:schemeClr val="tx1"/>
                          </a:solidFill>
                          <a:latin typeface="Poppins" panose="00000500000000000000" pitchFamily="2" charset="0"/>
                          <a:ea typeface="+mn-ea"/>
                          <a:cs typeface="Poppins" panose="00000500000000000000" pitchFamily="2" charset="0"/>
                        </a:rPr>
                        <a:t>Target</a:t>
                      </a:r>
                      <a:r>
                        <a:rPr lang="en-GB" sz="1100" kern="1200" dirty="0">
                          <a:solidFill>
                            <a:schemeClr val="tx1"/>
                          </a:solidFill>
                          <a:latin typeface="Poppins" panose="00000500000000000000" pitchFamily="2" charset="0"/>
                          <a:ea typeface="+mn-ea"/>
                          <a:cs typeface="Poppins" panose="00000500000000000000" pitchFamily="2" charset="0"/>
                        </a:rPr>
                        <a:t>: To reduce average number from 36(in 2023) to 25 in 20230 – an 9% reduction </a:t>
                      </a:r>
                    </a:p>
                  </a:txBody>
                  <a:tcPr marL="72000" marR="72000" marT="72000" marB="72000">
                    <a:solidFill>
                      <a:schemeClr val="tx2">
                        <a:lumMod val="20000"/>
                        <a:lumOff val="80000"/>
                      </a:schemeClr>
                    </a:solidFill>
                  </a:tcPr>
                </a:tc>
                <a:extLst>
                  <a:ext uri="{0D108BD9-81ED-4DB2-BD59-A6C34878D82A}">
                    <a16:rowId xmlns:a16="http://schemas.microsoft.com/office/drawing/2014/main" val="2854791822"/>
                  </a:ext>
                </a:extLst>
              </a:tr>
            </a:tbl>
          </a:graphicData>
        </a:graphic>
      </p:graphicFrame>
      <p:sp>
        <p:nvSpPr>
          <p:cNvPr id="3" name="Rectangle: Rounded Corners 2">
            <a:extLst>
              <a:ext uri="{FF2B5EF4-FFF2-40B4-BE49-F238E27FC236}">
                <a16:creationId xmlns:a16="http://schemas.microsoft.com/office/drawing/2014/main" id="{14ECAA9B-303C-EAF9-6B07-119960EC9D09}"/>
              </a:ext>
            </a:extLst>
          </p:cNvPr>
          <p:cNvSpPr/>
          <p:nvPr/>
        </p:nvSpPr>
        <p:spPr>
          <a:xfrm>
            <a:off x="1823622" y="214428"/>
            <a:ext cx="8798756" cy="61525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GB" sz="1200" b="1" dirty="0">
                <a:solidFill>
                  <a:schemeClr val="bg1"/>
                </a:solidFill>
                <a:latin typeface="Poppins" panose="00000500000000000000" pitchFamily="2" charset="0"/>
                <a:cs typeface="Poppins" panose="00000500000000000000" pitchFamily="2" charset="0"/>
              </a:rPr>
              <a:t>A healthy natural environment</a:t>
            </a:r>
          </a:p>
        </p:txBody>
      </p:sp>
    </p:spTree>
    <p:extLst>
      <p:ext uri="{BB962C8B-B14F-4D97-AF65-F5344CB8AC3E}">
        <p14:creationId xmlns:p14="http://schemas.microsoft.com/office/powerpoint/2010/main" val="3084836420"/>
      </p:ext>
    </p:extLst>
  </p:cSld>
  <p:clrMapOvr>
    <a:masterClrMapping/>
  </p:clrMapOvr>
</p:sld>
</file>

<file path=ppt/theme/theme1.xml><?xml version="1.0" encoding="utf-8"?>
<a:theme xmlns:a="http://schemas.openxmlformats.org/drawingml/2006/main" name="Main presentation">
  <a:themeElements>
    <a:clrScheme name="DJS colours">
      <a:dk1>
        <a:srgbClr val="6D6E71"/>
      </a:dk1>
      <a:lt1>
        <a:srgbClr val="FFFFFF"/>
      </a:lt1>
      <a:dk2>
        <a:srgbClr val="6D6E71"/>
      </a:dk2>
      <a:lt2>
        <a:srgbClr val="F2F2F2"/>
      </a:lt2>
      <a:accent1>
        <a:srgbClr val="6D6E71"/>
      </a:accent1>
      <a:accent2>
        <a:srgbClr val="FF0090"/>
      </a:accent2>
      <a:accent3>
        <a:srgbClr val="1268B3"/>
      </a:accent3>
      <a:accent4>
        <a:srgbClr val="00AEEF"/>
      </a:accent4>
      <a:accent5>
        <a:srgbClr val="7E67AD"/>
      </a:accent5>
      <a:accent6>
        <a:srgbClr val="932871"/>
      </a:accent6>
      <a:hlink>
        <a:srgbClr val="6D6E71"/>
      </a:hlink>
      <a:folHlink>
        <a:srgbClr val="6D6E71"/>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a:noFill/>
        </a:ln>
      </a:spPr>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defPPr algn="l">
          <a:spcAft>
            <a:spcPts val="1000"/>
          </a:spcAft>
          <a:defRPr sz="1400" b="1"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bodyPr wrap="square" lIns="0" tIns="0" rIns="0" bIns="0" rtlCol="0">
        <a:spAutoFit/>
      </a:bodyPr>
      <a:lstStyle>
        <a:defPPr algn="l">
          <a:lnSpc>
            <a:spcPct val="100000"/>
          </a:lnSpc>
          <a:spcAft>
            <a:spcPts val="1000"/>
          </a:spcAft>
          <a:defRPr sz="1400" b="0" noProof="0" dirty="0" err="1" smtClean="0">
            <a:solidFill>
              <a:schemeClr val="accent1"/>
            </a:solidFill>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extLst>
    <a:ext uri="{05A4C25C-085E-4340-85A3-A5531E510DB2}">
      <thm15:themeFamily xmlns:thm15="http://schemas.microsoft.com/office/thememl/2012/main" name="DJS template 2020" id="{D9ECE5E4-896E-F84D-AD60-2D2C543F4C39}" vid="{67ABAE55-92C6-5349-B448-603CA8983791}"/>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Richard Hepburn</DisplayName>
        <AccountId>68</AccountId>
        <AccountType/>
      </UserInfo>
      <UserInfo>
        <DisplayName>Paul Chapman</DisplayName>
        <AccountId>67</AccountId>
        <AccountType/>
      </UserInfo>
    </SharedWithUsers>
    <MediaLengthInSeconds xmlns="a5eebde4-f3ec-4afe-9fd4-0e6a161c30a1" xsi:nil="true"/>
  </documentManagement>
</p:properties>
</file>

<file path=customXml/itemProps1.xml><?xml version="1.0" encoding="utf-8"?>
<ds:datastoreItem xmlns:ds="http://schemas.openxmlformats.org/officeDocument/2006/customXml" ds:itemID="{C9D0DC84-1392-4837-AACB-094A07CC53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c2934e-84d2-480f-b12a-f02a1795ba8e"/>
    <ds:schemaRef ds:uri="a5eebde4-f3ec-4afe-9fd4-0e6a161c30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7BE92F-E9B8-4E3B-A770-15D07F6523F9}">
  <ds:schemaRefs>
    <ds:schemaRef ds:uri="http://schemas.microsoft.com/sharepoint/v3/contenttype/forms"/>
  </ds:schemaRefs>
</ds:datastoreItem>
</file>

<file path=customXml/itemProps3.xml><?xml version="1.0" encoding="utf-8"?>
<ds:datastoreItem xmlns:ds="http://schemas.openxmlformats.org/officeDocument/2006/customXml" ds:itemID="{7FAF9F03-77C0-4B56-ADA5-60AAEF7F628A}">
  <ds:schemaRefs>
    <ds:schemaRef ds:uri="http://purl.org/dc/terms/"/>
    <ds:schemaRef ds:uri="http://purl.org/dc/elements/1.1/"/>
    <ds:schemaRef ds:uri="http://purl.org/dc/dcmitype/"/>
    <ds:schemaRef ds:uri="9c22e697-42c9-483e-9a53-6471baba416f"/>
    <ds:schemaRef ds:uri="http://schemas.microsoft.com/office/2006/metadata/properties"/>
    <ds:schemaRef ds:uri="http://schemas.microsoft.com/office/2006/documentManagement/types"/>
    <ds:schemaRef ds:uri="6495a5a2-edc7-4235-bf7f-7f8899b8c305"/>
    <ds:schemaRef ds:uri="http://schemas.microsoft.com/office/infopath/2007/PartnerControls"/>
    <ds:schemaRef ds:uri="http://schemas.openxmlformats.org/package/2006/metadata/core-properties"/>
    <ds:schemaRef ds:uri="http://www.w3.org/XML/1998/namespace"/>
    <ds:schemaRef ds:uri="aec2934e-84d2-480f-b12a-f02a1795ba8e"/>
    <ds:schemaRef ds:uri="a5eebde4-f3ec-4afe-9fd4-0e6a161c30a1"/>
  </ds:schemaRefs>
</ds:datastoreItem>
</file>

<file path=docProps/app.xml><?xml version="1.0" encoding="utf-8"?>
<Properties xmlns="http://schemas.openxmlformats.org/officeDocument/2006/extended-properties" xmlns:vt="http://schemas.openxmlformats.org/officeDocument/2006/docPropsVTypes">
  <TotalTime>1039</TotalTime>
  <Words>1766</Words>
  <Application>Microsoft Office PowerPoint</Application>
  <PresentationFormat>Custom</PresentationFormat>
  <Paragraphs>133</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Main presentation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Skupien</dc:creator>
  <cp:lastModifiedBy>Naveed Majid</cp:lastModifiedBy>
  <cp:revision>27</cp:revision>
  <dcterms:created xsi:type="dcterms:W3CDTF">2023-03-15T10:20:33Z</dcterms:created>
  <dcterms:modified xsi:type="dcterms:W3CDTF">2023-09-22T17:44:00Z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0x010100669E7334913E574FB2BD7B5E1760FF07</vt:lpwstr>
  </property>
  <property fmtid="{D5CDD505-2E9C-101B-9397-08002B2CF9AE}" pid="3" name="MSIP_Label_5589aaed-22f4-47e9-a6ba-4e5ac1de55da_Enabled">
    <vt:lpwstr>true</vt:lpwstr>
  </property>
  <property fmtid="{D5CDD505-2E9C-101B-9397-08002B2CF9AE}" pid="4" name="MSIP_Label_5589aaed-22f4-47e9-a6ba-4e5ac1de55da_SetDate">
    <vt:lpwstr>2023-04-17T13:06:13Z</vt:lpwstr>
  </property>
  <property fmtid="{D5CDD505-2E9C-101B-9397-08002B2CF9AE}" pid="5" name="MSIP_Label_5589aaed-22f4-47e9-a6ba-4e5ac1de55da_Method">
    <vt:lpwstr>Privileged</vt:lpwstr>
  </property>
  <property fmtid="{D5CDD505-2E9C-101B-9397-08002B2CF9AE}" pid="6" name="MSIP_Label_5589aaed-22f4-47e9-a6ba-4e5ac1de55da_Name">
    <vt:lpwstr>PII</vt:lpwstr>
  </property>
  <property fmtid="{D5CDD505-2E9C-101B-9397-08002B2CF9AE}" pid="7" name="MSIP_Label_5589aaed-22f4-47e9-a6ba-4e5ac1de55da_SiteId">
    <vt:lpwstr>92ebd22d-0a9c-4516-a68f-ba966853a8f3</vt:lpwstr>
  </property>
  <property fmtid="{D5CDD505-2E9C-101B-9397-08002B2CF9AE}" pid="8" name="MSIP_Label_5589aaed-22f4-47e9-a6ba-4e5ac1de55da_ActionId">
    <vt:lpwstr>8572d0cf-9d9c-417e-bce3-759edffe0147</vt:lpwstr>
  </property>
  <property fmtid="{D5CDD505-2E9C-101B-9397-08002B2CF9AE}" pid="9" name="MSIP_Label_5589aaed-22f4-47e9-a6ba-4e5ac1de55da_ContentBits">
    <vt:lpwstr>0</vt:lpwstr>
  </property>
  <property fmtid="{D5CDD505-2E9C-101B-9397-08002B2CF9AE}" pid="10" name="MediaServiceImageTags">
    <vt:lpwstr/>
  </property>
  <property fmtid="{D5CDD505-2E9C-101B-9397-08002B2CF9AE}" pid="11" name="Order">
    <vt:r8>3744900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