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350" r:id="rId5"/>
    <p:sldId id="351" r:id="rId6"/>
    <p:sldId id="352" r:id="rId7"/>
    <p:sldId id="353" r:id="rId8"/>
    <p:sldId id="354" r:id="rId9"/>
    <p:sldId id="356" r:id="rId10"/>
  </p:sldIdLst>
  <p:sldSz cx="12192000" cy="6858000"/>
  <p:notesSz cx="6797675" cy="9926638"/>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EFFB"/>
    <a:srgbClr val="E4D2F2"/>
    <a:srgbClr val="D1EBFF"/>
    <a:srgbClr val="EFF8FF"/>
    <a:srgbClr val="FFEDB3"/>
    <a:srgbClr val="FFF7DD"/>
    <a:srgbClr val="F4F9F1"/>
    <a:srgbClr val="DBEC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051440-B16E-4839-B73F-1BD39EBEA0D3}" v="97" dt="2021-06-17T18:21:06.4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77" autoAdjust="0"/>
    <p:restoredTop sz="96327"/>
  </p:normalViewPr>
  <p:slideViewPr>
    <p:cSldViewPr snapToGrid="0" snapToObjects="1">
      <p:cViewPr varScale="1">
        <p:scale>
          <a:sx n="110" d="100"/>
          <a:sy n="110" d="100"/>
        </p:scale>
        <p:origin x="111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veed Majid" userId="S::majidn@yw.co.uk::f0c8b8af-1a63-4520-816f-78adaafcc2bb" providerId="AD" clId="Web-{5F792256-9EDC-E29D-CFAF-C682CE592154}"/>
    <pc:docChg chg="mod">
      <pc:chgData name="Naveed Majid" userId="S::majidn@yw.co.uk::f0c8b8af-1a63-4520-816f-78adaafcc2bb" providerId="AD" clId="Web-{5F792256-9EDC-E29D-CFAF-C682CE592154}" dt="2023-08-16T12:26:18.354" v="0" actId="33475"/>
      <pc:docMkLst>
        <pc:docMk/>
      </pc:docMkLst>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404A-E893-454C-B041-D4D911450D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7841F8-AFA8-42A8-AE21-2B866F4A24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579D498-0E03-413D-B448-A1596290EC4C}"/>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4A3EB9F7-E5A2-4138-9B56-1ED1749A99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FC9302-BFF6-475B-A558-F47E59A27425}"/>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2351959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2606D-E43E-4181-8512-18FE2FBF4D2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0E652C-A34A-497C-9989-D07BE283D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12E915-4E62-4358-BF38-AAD1B5F8283A}"/>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4D8876E4-1D33-48DE-A3F2-BCAA5F6B5B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260620-8627-4D05-A493-4BBE8BEE07CF}"/>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3477156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B37763-EC71-40E4-8425-94A29B8278F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04156C-316B-4FE2-9E16-47F6EA1081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79DED7-A7A8-4BC7-AC1D-9979D10C2164}"/>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A5D4B442-4D5B-46CC-A165-24927E8B09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F44D57-C4FA-41A6-B160-CA2BBCC38C40}"/>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4204112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phContent1"/>
          <p:cNvSpPr>
            <a:spLocks noGrp="1"/>
          </p:cNvSpPr>
          <p:nvPr>
            <p:ph idx="1" hasCustomPrompt="1"/>
          </p:nvPr>
        </p:nvSpPr>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 name="Title 7"/>
          <p:cNvSpPr>
            <a:spLocks noGrp="1"/>
          </p:cNvSpPr>
          <p:nvPr>
            <p:ph type="title" hasCustomPrompt="1"/>
          </p:nvPr>
        </p:nvSpPr>
        <p:spPr/>
        <p:txBody>
          <a:bodyPr/>
          <a:lstStyle>
            <a:lvl1pPr>
              <a:defRPr/>
            </a:lvl1pPr>
          </a:lstStyle>
          <a:p>
            <a:r>
              <a:rPr lang="en-GB"/>
              <a:t>Click to add title</a:t>
            </a:r>
          </a:p>
        </p:txBody>
      </p:sp>
      <p:sp>
        <p:nvSpPr>
          <p:cNvPr id="5" name="phSectionTitle"/>
          <p:cNvSpPr>
            <a:spLocks noGrp="1"/>
          </p:cNvSpPr>
          <p:nvPr>
            <p:ph type="body" sz="quarter" idx="12" hasCustomPrompt="1"/>
          </p:nvPr>
        </p:nvSpPr>
        <p:spPr>
          <a:xfrm>
            <a:off x="391969" y="115200"/>
            <a:ext cx="6688016" cy="140400"/>
          </a:xfrm>
        </p:spPr>
        <p:txBody>
          <a:bodyPr/>
          <a:lstStyle>
            <a:lvl1pPr marL="0" indent="0">
              <a:buNone/>
              <a:defRPr sz="1000" baseline="0">
                <a:solidFill>
                  <a:srgbClr val="808080"/>
                </a:solidFill>
              </a:defRPr>
            </a:lvl1pPr>
          </a:lstStyle>
          <a:p>
            <a:pPr lvl="0"/>
            <a:r>
              <a:rPr lang="en-GB" noProof="0"/>
              <a:t>Click to add Section Title</a:t>
            </a:r>
          </a:p>
        </p:txBody>
      </p:sp>
    </p:spTree>
    <p:extLst>
      <p:ext uri="{BB962C8B-B14F-4D97-AF65-F5344CB8AC3E}">
        <p14:creationId xmlns:p14="http://schemas.microsoft.com/office/powerpoint/2010/main" val="3757538340"/>
      </p:ext>
    </p:extLst>
  </p:cSld>
  <p:clrMapOvr>
    <a:masterClrMapping/>
  </p:clrMapOvr>
  <p:transition/>
  <p:extLst>
    <p:ext uri="{DCECCB84-F9BA-43D5-87BE-67443E8EF086}">
      <p15:sldGuideLst xmlns:p15="http://schemas.microsoft.com/office/powerpoint/2012/main">
        <p15:guide id="1" pos="7385">
          <p15:clr>
            <a:srgbClr val="A4A3A4"/>
          </p15:clr>
        </p15:guide>
        <p15:guide id="2" pos="295">
          <p15:clr>
            <a:srgbClr val="A4A3A4"/>
          </p15:clr>
        </p15:guide>
        <p15:guide id="3" orient="horz" pos="823">
          <p15:clr>
            <a:srgbClr val="A4A3A4"/>
          </p15:clr>
        </p15:guide>
        <p15:guide id="4" orient="horz" pos="4156">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FE8-837E-482A-BC17-073321A7B4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F0262A-04C0-4785-A450-D6DC69085F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A629C4-BFB2-412B-B257-596EA09B63ED}"/>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F1F26B34-DE2A-4425-B6E2-EF63C3ED3B1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D4D3CB8-5ED0-4CA6-9FDC-31323973CC6B}"/>
              </a:ext>
            </a:extLst>
          </p:cNvPr>
          <p:cNvSpPr>
            <a:spLocks noGrp="1"/>
          </p:cNvSpPr>
          <p:nvPr>
            <p:ph type="sldNum" sz="quarter" idx="12"/>
          </p:nvPr>
        </p:nvSpPr>
        <p:spPr>
          <a:xfrm>
            <a:off x="4724400" y="6376446"/>
            <a:ext cx="2743200" cy="365125"/>
          </a:xfrm>
        </p:spPr>
        <p:txBody>
          <a:bodyPr/>
          <a:lstStyle/>
          <a:p>
            <a:fld id="{34325CA2-6110-4863-9606-C68117221F89}" type="slidenum">
              <a:rPr lang="en-GB" smtClean="0"/>
              <a:t>‹#›</a:t>
            </a:fld>
            <a:endParaRPr lang="en-GB" dirty="0"/>
          </a:p>
        </p:txBody>
      </p:sp>
    </p:spTree>
    <p:extLst>
      <p:ext uri="{BB962C8B-B14F-4D97-AF65-F5344CB8AC3E}">
        <p14:creationId xmlns:p14="http://schemas.microsoft.com/office/powerpoint/2010/main" val="209772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BFC3B-E0CF-4A28-9B67-AE3434C909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308A5EF-DF46-4C12-997C-AFA8C668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613305-F2B1-407C-B14E-69528E0568EA}"/>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4E4BC2A-3D4E-40A7-A35D-43184AAB86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842C04-6484-49C2-80A1-650E58FE1B8F}"/>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403175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58EB2-4464-4EBB-8846-59B39C13AA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B3837F-2718-46A4-9A6D-ACBB19BC77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AA515BE-AAE1-4C49-A099-2FA2E63D9C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E3C8321-23F0-4E63-A497-FD63528CF896}"/>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0D49BA99-8263-487C-81A2-6441FCB895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EEDF2E-AB74-4145-8D54-18005C96F956}"/>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82706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15803-A95B-432B-8AAF-EF979608D84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21476C5-1A41-4C56-B52B-9C9D31F22A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4C318C-84C4-4491-9464-7D077E0E17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8E41872-5505-443B-80F2-7210D2EE13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DE7B36-5B6A-4784-85D6-5E999BC3CF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E3CE5CC-1E87-40FC-85C3-0489AA9C330B}"/>
              </a:ext>
            </a:extLst>
          </p:cNvPr>
          <p:cNvSpPr>
            <a:spLocks noGrp="1"/>
          </p:cNvSpPr>
          <p:nvPr>
            <p:ph type="dt" sz="half" idx="10"/>
          </p:nvPr>
        </p:nvSpPr>
        <p:spPr/>
        <p:txBody>
          <a:bodyPr/>
          <a:lstStyle/>
          <a:p>
            <a:endParaRPr lang="en-GB"/>
          </a:p>
        </p:txBody>
      </p:sp>
      <p:sp>
        <p:nvSpPr>
          <p:cNvPr id="8" name="Footer Placeholder 7">
            <a:extLst>
              <a:ext uri="{FF2B5EF4-FFF2-40B4-BE49-F238E27FC236}">
                <a16:creationId xmlns:a16="http://schemas.microsoft.com/office/drawing/2014/main" id="{E32D0205-A1E3-44F3-8EDA-026FE2FF5AE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F4C4A6-A8E2-4A2E-8125-54E08B5FA9AF}"/>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1277429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EFD1C-4BA5-46DF-8B85-F9B339228FA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E4A392-F5DD-4266-B5E1-8C4AC4A2869D}"/>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FDAFAF-36B9-413B-B2C8-99A4B47806F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6165317-8E9A-4406-8936-30F8FC40AEA4}"/>
              </a:ext>
            </a:extLst>
          </p:cNvPr>
          <p:cNvSpPr>
            <a:spLocks noGrp="1"/>
          </p:cNvSpPr>
          <p:nvPr>
            <p:ph type="sldNum" sz="quarter" idx="12"/>
          </p:nvPr>
        </p:nvSpPr>
        <p:spPr>
          <a:xfrm>
            <a:off x="4888454" y="6356349"/>
            <a:ext cx="2743200" cy="365125"/>
          </a:xfrm>
        </p:spPr>
        <p:txBody>
          <a:bodyPr/>
          <a:lstStyle>
            <a:lvl1pPr algn="ctr">
              <a:defRPr/>
            </a:lvl1pPr>
          </a:lstStyle>
          <a:p>
            <a:fld id="{34325CA2-6110-4863-9606-C68117221F89}" type="slidenum">
              <a:rPr lang="en-GB" smtClean="0"/>
              <a:pPr/>
              <a:t>‹#›</a:t>
            </a:fld>
            <a:endParaRPr lang="en-GB"/>
          </a:p>
        </p:txBody>
      </p:sp>
    </p:spTree>
    <p:extLst>
      <p:ext uri="{BB962C8B-B14F-4D97-AF65-F5344CB8AC3E}">
        <p14:creationId xmlns:p14="http://schemas.microsoft.com/office/powerpoint/2010/main" val="87656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736379-2D4A-4CD8-94E7-BDC9C42DD698}"/>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D037F75A-879B-442B-93D3-C483D06AA80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1C4F581-14F9-4507-AF2F-F739C8986FF4}"/>
              </a:ext>
            </a:extLst>
          </p:cNvPr>
          <p:cNvSpPr>
            <a:spLocks noGrp="1"/>
          </p:cNvSpPr>
          <p:nvPr>
            <p:ph type="sldNum" sz="quarter" idx="12"/>
          </p:nvPr>
        </p:nvSpPr>
        <p:spPr>
          <a:xfrm>
            <a:off x="4724400" y="6397961"/>
            <a:ext cx="2743200" cy="365125"/>
          </a:xfrm>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90520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76D7A-0D27-4235-9368-90C4469CCB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B68044-2284-4BC0-854D-C276BA065F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D0467EF-D841-4195-A383-ACCD1184A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F82E7A-6ECA-4ED4-BAFC-2C98864C6054}"/>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DB7B5491-E040-4AF0-835A-429C29CAA9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5432B1-1EE0-464C-9F64-0EA9446B9A43}"/>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65001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C68CD-14CF-47E1-B212-F41767935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AFF0556-0185-42D3-BEDE-FE4C1195BA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6618029-EA43-4093-8A76-7104BA852E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2A66B9-7B9F-4E53-8C3F-859397C05AF4}"/>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FB505DE0-51FB-4DCB-91C5-F005B832FD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AA53AD-9F69-4EF8-9EDF-681DD5C5917A}"/>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1160237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F704A4-6FE5-4F9C-A3F0-6785BC00F4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CB09EC-34D9-4E55-B59A-BD5CC7DB98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91B946-A2BC-4610-ABC1-CAF722581D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63ADA1AD-EF5C-47E8-BDA8-EE2557B12A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ED81A22-6E99-45B1-8D8A-52F2C4F72C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25CA2-6110-4863-9606-C68117221F89}" type="slidenum">
              <a:rPr lang="en-GB" smtClean="0"/>
              <a:t>‹#›</a:t>
            </a:fld>
            <a:endParaRPr lang="en-GB"/>
          </a:p>
        </p:txBody>
      </p:sp>
    </p:spTree>
    <p:extLst>
      <p:ext uri="{BB962C8B-B14F-4D97-AF65-F5344CB8AC3E}">
        <p14:creationId xmlns:p14="http://schemas.microsoft.com/office/powerpoint/2010/main" val="3658836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D1493C-C39D-4E18-8223-1605A7D20D56}"/>
              </a:ext>
            </a:extLst>
          </p:cNvPr>
          <p:cNvSpPr>
            <a:spLocks noGrp="1"/>
          </p:cNvSpPr>
          <p:nvPr>
            <p:ph type="sldNum" sz="quarter" idx="12"/>
          </p:nvPr>
        </p:nvSpPr>
        <p:spPr/>
        <p:txBody>
          <a:bodyPr/>
          <a:lstStyle/>
          <a:p>
            <a:fld id="{34325CA2-6110-4863-9606-C68117221F89}" type="slidenum">
              <a:rPr lang="en-GB" smtClean="0"/>
              <a:t>1</a:t>
            </a:fld>
            <a:endParaRPr lang="en-GB"/>
          </a:p>
        </p:txBody>
      </p:sp>
      <p:pic>
        <p:nvPicPr>
          <p:cNvPr id="3" name="Picture 2">
            <a:extLst>
              <a:ext uri="{FF2B5EF4-FFF2-40B4-BE49-F238E27FC236}">
                <a16:creationId xmlns:a16="http://schemas.microsoft.com/office/drawing/2014/main" id="{64C993DE-A577-4B84-9748-A451C7E4494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44953" y="5920016"/>
            <a:ext cx="1464902" cy="785425"/>
          </a:xfrm>
          <a:prstGeom prst="rect">
            <a:avLst/>
          </a:prstGeom>
          <a:noFill/>
        </p:spPr>
      </p:pic>
      <p:sp>
        <p:nvSpPr>
          <p:cNvPr id="4" name="Title 9">
            <a:extLst>
              <a:ext uri="{FF2B5EF4-FFF2-40B4-BE49-F238E27FC236}">
                <a16:creationId xmlns:a16="http://schemas.microsoft.com/office/drawing/2014/main" id="{A225BF54-F8C9-4BE4-9D83-D9582217D276}"/>
              </a:ext>
            </a:extLst>
          </p:cNvPr>
          <p:cNvSpPr txBox="1">
            <a:spLocks/>
          </p:cNvSpPr>
          <p:nvPr/>
        </p:nvSpPr>
        <p:spPr>
          <a:xfrm>
            <a:off x="177209" y="181642"/>
            <a:ext cx="10515600" cy="6328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chemeClr val="accent1"/>
                </a:solidFill>
              </a:rPr>
              <a:t>WRMP Options……………….Water Demand Management Options</a:t>
            </a:r>
          </a:p>
        </p:txBody>
      </p:sp>
      <p:sp>
        <p:nvSpPr>
          <p:cNvPr id="5" name="TextBox 1">
            <a:extLst>
              <a:ext uri="{FF2B5EF4-FFF2-40B4-BE49-F238E27FC236}">
                <a16:creationId xmlns:a16="http://schemas.microsoft.com/office/drawing/2014/main" id="{BAF3E456-34D7-4C8E-BBAF-47EA8D47E880}"/>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4</a:t>
            </a:r>
          </a:p>
        </p:txBody>
      </p:sp>
      <p:grpSp>
        <p:nvGrpSpPr>
          <p:cNvPr id="27" name="Group 26">
            <a:extLst>
              <a:ext uri="{FF2B5EF4-FFF2-40B4-BE49-F238E27FC236}">
                <a16:creationId xmlns:a16="http://schemas.microsoft.com/office/drawing/2014/main" id="{94645066-9BE5-4074-BF7D-65074E2CB76C}"/>
              </a:ext>
            </a:extLst>
          </p:cNvPr>
          <p:cNvGrpSpPr/>
          <p:nvPr/>
        </p:nvGrpSpPr>
        <p:grpSpPr>
          <a:xfrm>
            <a:off x="177209" y="947506"/>
            <a:ext cx="11837581" cy="267846"/>
            <a:chOff x="177209" y="681693"/>
            <a:chExt cx="11837581" cy="267846"/>
          </a:xfrm>
          <a:solidFill>
            <a:schemeClr val="accent4"/>
          </a:solidFill>
        </p:grpSpPr>
        <p:sp>
          <p:nvSpPr>
            <p:cNvPr id="6" name="Rectangle 5">
              <a:extLst>
                <a:ext uri="{FF2B5EF4-FFF2-40B4-BE49-F238E27FC236}">
                  <a16:creationId xmlns:a16="http://schemas.microsoft.com/office/drawing/2014/main" id="{3983F345-4752-447F-BC48-8B938E44C805}"/>
                </a:ext>
              </a:extLst>
            </p:cNvPr>
            <p:cNvSpPr/>
            <p:nvPr/>
          </p:nvSpPr>
          <p:spPr>
            <a:xfrm>
              <a:off x="177209" y="681693"/>
              <a:ext cx="3235842" cy="264602"/>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rtl="0" eaLnBrk="1" fontAlgn="ctr" latinLnBrk="0" hangingPunct="1">
                <a:lnSpc>
                  <a:spcPct val="107000"/>
                </a:lnSpc>
                <a:spcBef>
                  <a:spcPts val="0"/>
                </a:spcBef>
                <a:spcAft>
                  <a:spcPts val="800"/>
                </a:spcAft>
              </a:pPr>
              <a:r>
                <a:rPr lang="en-GB" sz="1600" b="1" i="0" u="none" strike="noStrike" kern="1200" dirty="0">
                  <a:solidFill>
                    <a:srgbClr val="FFFFFF"/>
                  </a:solidFill>
                  <a:effectLst/>
                  <a:latin typeface="Calibri" panose="020F0502020204030204" pitchFamily="34" charset="0"/>
                </a:rPr>
                <a:t>Water Demand Management</a:t>
              </a:r>
              <a:endParaRPr lang="en-GB" sz="1600" b="0" i="0" u="none" strike="noStrike" dirty="0">
                <a:effectLst/>
                <a:latin typeface="Arial" panose="020B0604020202020204" pitchFamily="34" charset="0"/>
              </a:endParaRPr>
            </a:p>
          </p:txBody>
        </p:sp>
        <p:sp>
          <p:nvSpPr>
            <p:cNvPr id="7" name="Rectangle 6">
              <a:extLst>
                <a:ext uri="{FF2B5EF4-FFF2-40B4-BE49-F238E27FC236}">
                  <a16:creationId xmlns:a16="http://schemas.microsoft.com/office/drawing/2014/main" id="{1839AF2C-003A-4BAE-9F96-242F6524E9C0}"/>
                </a:ext>
              </a:extLst>
            </p:cNvPr>
            <p:cNvSpPr/>
            <p:nvPr/>
          </p:nvSpPr>
          <p:spPr>
            <a:xfrm>
              <a:off x="3168503" y="684937"/>
              <a:ext cx="8846287" cy="264602"/>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defTabSz="914400" rtl="0" eaLnBrk="1" latinLnBrk="0" hangingPunct="1">
                <a:lnSpc>
                  <a:spcPct val="107000"/>
                </a:lnSpc>
                <a:spcAft>
                  <a:spcPts val="800"/>
                </a:spcAft>
              </a:pPr>
              <a:r>
                <a:rPr lang="en-GB" sz="1600" b="1" kern="1200" dirty="0">
                  <a:effectLst/>
                </a:rPr>
                <a:t>Explanation</a:t>
              </a:r>
              <a:endParaRPr lang="en-GB" sz="1600" b="1" kern="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6" name="Group 25">
            <a:extLst>
              <a:ext uri="{FF2B5EF4-FFF2-40B4-BE49-F238E27FC236}">
                <a16:creationId xmlns:a16="http://schemas.microsoft.com/office/drawing/2014/main" id="{0C6153AC-6D4B-41CF-8425-DDD65A635563}"/>
              </a:ext>
            </a:extLst>
          </p:cNvPr>
          <p:cNvGrpSpPr/>
          <p:nvPr/>
        </p:nvGrpSpPr>
        <p:grpSpPr>
          <a:xfrm>
            <a:off x="177209" y="1271643"/>
            <a:ext cx="11837581" cy="631421"/>
            <a:chOff x="177209" y="1005830"/>
            <a:chExt cx="11837581" cy="493357"/>
          </a:xfrm>
          <a:solidFill>
            <a:srgbClr val="FFEDB3"/>
          </a:solidFill>
        </p:grpSpPr>
        <p:sp>
          <p:nvSpPr>
            <p:cNvPr id="8" name="Rectangle 7">
              <a:extLst>
                <a:ext uri="{FF2B5EF4-FFF2-40B4-BE49-F238E27FC236}">
                  <a16:creationId xmlns:a16="http://schemas.microsoft.com/office/drawing/2014/main" id="{F3AF9945-F203-4AF1-B00A-1FF3D23E16FF}"/>
                </a:ext>
              </a:extLst>
            </p:cNvPr>
            <p:cNvSpPr/>
            <p:nvPr/>
          </p:nvSpPr>
          <p:spPr>
            <a:xfrm>
              <a:off x="177209" y="1005830"/>
              <a:ext cx="2991294"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A: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Meter optants</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51417049-D0B6-4343-8145-DEC030656FA1}"/>
                </a:ext>
              </a:extLst>
            </p:cNvPr>
            <p:cNvSpPr/>
            <p:nvPr/>
          </p:nvSpPr>
          <p:spPr>
            <a:xfrm>
              <a:off x="3168503" y="1009074"/>
              <a:ext cx="8846287"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Customers who have a metered supply are generally more water efficient as they are more water aware.  Through increased promotion of metering we can encourage a greater number of customers to opt for a water meter</a:t>
              </a:r>
              <a:endParaRPr lang="en-GB" sz="120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28" name="Group 27">
            <a:extLst>
              <a:ext uri="{FF2B5EF4-FFF2-40B4-BE49-F238E27FC236}">
                <a16:creationId xmlns:a16="http://schemas.microsoft.com/office/drawing/2014/main" id="{CBBD2C20-BF9E-465A-8BD7-D098BEA95BB0}"/>
              </a:ext>
            </a:extLst>
          </p:cNvPr>
          <p:cNvGrpSpPr/>
          <p:nvPr/>
        </p:nvGrpSpPr>
        <p:grpSpPr>
          <a:xfrm>
            <a:off x="177209" y="2044586"/>
            <a:ext cx="11837581" cy="665912"/>
            <a:chOff x="177209" y="1555478"/>
            <a:chExt cx="11837581" cy="490113"/>
          </a:xfrm>
          <a:solidFill>
            <a:srgbClr val="FFF7DD"/>
          </a:solidFill>
        </p:grpSpPr>
        <p:sp>
          <p:nvSpPr>
            <p:cNvPr id="10" name="Rectangle 9">
              <a:extLst>
                <a:ext uri="{FF2B5EF4-FFF2-40B4-BE49-F238E27FC236}">
                  <a16:creationId xmlns:a16="http://schemas.microsoft.com/office/drawing/2014/main" id="{45BD6804-D44F-45BD-A573-4128F60E5AD7}"/>
                </a:ext>
              </a:extLst>
            </p:cNvPr>
            <p:cNvSpPr/>
            <p:nvPr/>
          </p:nvSpPr>
          <p:spPr>
            <a:xfrm>
              <a:off x="177209" y="1555478"/>
              <a:ext cx="2991294"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B: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Metering on change of occupancy</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5B3E0F82-06B8-422B-8CBE-3068F15EBFDF}"/>
                </a:ext>
              </a:extLst>
            </p:cNvPr>
            <p:cNvSpPr/>
            <p:nvPr/>
          </p:nvSpPr>
          <p:spPr>
            <a:xfrm>
              <a:off x="3168503" y="1558722"/>
              <a:ext cx="8846287" cy="482719"/>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1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The </a:t>
              </a:r>
              <a:r>
                <a:rPr lang="en-GB" sz="1100" dirty="0" err="1">
                  <a:solidFill>
                    <a:srgbClr val="000000"/>
                  </a:solidFill>
                  <a:effectLst/>
                  <a:latin typeface="Century Gothic" panose="020B0502020202020204" pitchFamily="34" charset="0"/>
                  <a:ea typeface="Calibri" panose="020F0502020204030204" pitchFamily="34" charset="0"/>
                  <a:cs typeface="Arial" panose="020B0604020202020204" pitchFamily="34" charset="0"/>
                </a:rPr>
                <a:t>WReN</a:t>
              </a:r>
              <a:r>
                <a:rPr lang="en-GB" sz="11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supply areas cannot universally meter all customers as this is only permitted in areas the Environment Agency classify as water stressed. However, we can increase the number of metered customers by installing a meter into every property which is sold </a:t>
              </a:r>
              <a:endParaRPr lang="en-GB"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6" name="Group 35">
            <a:extLst>
              <a:ext uri="{FF2B5EF4-FFF2-40B4-BE49-F238E27FC236}">
                <a16:creationId xmlns:a16="http://schemas.microsoft.com/office/drawing/2014/main" id="{C3A6AA7D-DCE1-4304-80A8-BEDFD3499BB3}"/>
              </a:ext>
            </a:extLst>
          </p:cNvPr>
          <p:cNvGrpSpPr/>
          <p:nvPr/>
        </p:nvGrpSpPr>
        <p:grpSpPr>
          <a:xfrm>
            <a:off x="177208" y="2846484"/>
            <a:ext cx="11837582" cy="738601"/>
            <a:chOff x="177208" y="2028210"/>
            <a:chExt cx="11837582" cy="493359"/>
          </a:xfrm>
          <a:solidFill>
            <a:srgbClr val="FFEDB3"/>
          </a:solidFill>
        </p:grpSpPr>
        <p:sp>
          <p:nvSpPr>
            <p:cNvPr id="12" name="Rectangle 11">
              <a:extLst>
                <a:ext uri="{FF2B5EF4-FFF2-40B4-BE49-F238E27FC236}">
                  <a16:creationId xmlns:a16="http://schemas.microsoft.com/office/drawing/2014/main" id="{415F1D67-5B10-4BBE-BB26-78281471D68D}"/>
                </a:ext>
              </a:extLst>
            </p:cNvPr>
            <p:cNvSpPr/>
            <p:nvPr/>
          </p:nvSpPr>
          <p:spPr>
            <a:xfrm>
              <a:off x="177208" y="2028210"/>
              <a:ext cx="2991295" cy="490112"/>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C: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Supply pipe renewal</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16211106-D9BF-4C30-93F7-9705FC87F394}"/>
                </a:ext>
              </a:extLst>
            </p:cNvPr>
            <p:cNvSpPr/>
            <p:nvPr/>
          </p:nvSpPr>
          <p:spPr>
            <a:xfrm>
              <a:off x="3168503" y="2031456"/>
              <a:ext cx="8846287"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Customers are responsible for their supply pipe from the property boundary to the point of supply.  Water is wasted through leaks from these pipes. Increased investment would allow identification and replacement of leaking supply pipes</a:t>
              </a:r>
              <a:endParaRPr lang="en-GB" sz="120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30" name="Group 29">
            <a:extLst>
              <a:ext uri="{FF2B5EF4-FFF2-40B4-BE49-F238E27FC236}">
                <a16:creationId xmlns:a16="http://schemas.microsoft.com/office/drawing/2014/main" id="{8B701B93-B2C5-4CCB-AE29-FDD9EBA5E573}"/>
              </a:ext>
            </a:extLst>
          </p:cNvPr>
          <p:cNvGrpSpPr/>
          <p:nvPr/>
        </p:nvGrpSpPr>
        <p:grpSpPr>
          <a:xfrm>
            <a:off x="196702" y="3725931"/>
            <a:ext cx="11837581" cy="701005"/>
            <a:chOff x="177209" y="2649808"/>
            <a:chExt cx="11837581" cy="493357"/>
          </a:xfrm>
          <a:solidFill>
            <a:srgbClr val="FFF7DD"/>
          </a:solidFill>
        </p:grpSpPr>
        <p:sp>
          <p:nvSpPr>
            <p:cNvPr id="14" name="Rectangle 13">
              <a:extLst>
                <a:ext uri="{FF2B5EF4-FFF2-40B4-BE49-F238E27FC236}">
                  <a16:creationId xmlns:a16="http://schemas.microsoft.com/office/drawing/2014/main" id="{042C9E08-16FE-4864-92B8-971EE9565B18}"/>
                </a:ext>
              </a:extLst>
            </p:cNvPr>
            <p:cNvSpPr/>
            <p:nvPr/>
          </p:nvSpPr>
          <p:spPr>
            <a:xfrm>
              <a:off x="177209" y="2649808"/>
              <a:ext cx="2991294"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D: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Water efficiency (providing water saving products)</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BEA50467-1D4E-426E-B8B4-90DD5FA0DD2C}"/>
                </a:ext>
              </a:extLst>
            </p:cNvPr>
            <p:cNvSpPr/>
            <p:nvPr/>
          </p:nvSpPr>
          <p:spPr>
            <a:xfrm>
              <a:off x="3168503" y="2653052"/>
              <a:ext cx="8846287"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Both commercial and domestic customers can benefit from water audits and installation of water saving products, such as shower regulators and low flush cistern devices</a:t>
              </a:r>
              <a:endParaRPr lang="en-GB" sz="100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31" name="Group 30">
            <a:extLst>
              <a:ext uri="{FF2B5EF4-FFF2-40B4-BE49-F238E27FC236}">
                <a16:creationId xmlns:a16="http://schemas.microsoft.com/office/drawing/2014/main" id="{CCDFB356-04D7-4D14-A909-FAA4CAD76FB5}"/>
              </a:ext>
            </a:extLst>
          </p:cNvPr>
          <p:cNvGrpSpPr/>
          <p:nvPr/>
        </p:nvGrpSpPr>
        <p:grpSpPr>
          <a:xfrm>
            <a:off x="196702" y="4561940"/>
            <a:ext cx="11837581" cy="775413"/>
            <a:chOff x="177209" y="3196973"/>
            <a:chExt cx="11837581" cy="493357"/>
          </a:xfrm>
          <a:solidFill>
            <a:srgbClr val="FFEDB3"/>
          </a:solidFill>
        </p:grpSpPr>
        <p:sp>
          <p:nvSpPr>
            <p:cNvPr id="16" name="Rectangle 15">
              <a:extLst>
                <a:ext uri="{FF2B5EF4-FFF2-40B4-BE49-F238E27FC236}">
                  <a16:creationId xmlns:a16="http://schemas.microsoft.com/office/drawing/2014/main" id="{D21059B7-7774-4A36-94FE-7BFF3C4110ED}"/>
                </a:ext>
              </a:extLst>
            </p:cNvPr>
            <p:cNvSpPr/>
            <p:nvPr/>
          </p:nvSpPr>
          <p:spPr>
            <a:xfrm>
              <a:off x="177209" y="3196973"/>
              <a:ext cx="2991294"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E: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Consumption data</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E9F682D3-D1D8-4DD7-8BAE-3F61170AB191}"/>
                </a:ext>
              </a:extLst>
            </p:cNvPr>
            <p:cNvSpPr/>
            <p:nvPr/>
          </p:nvSpPr>
          <p:spPr>
            <a:xfrm>
              <a:off x="3168503" y="3200217"/>
              <a:ext cx="8846287"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By providing customers with information on how much they use vs. how much other consumers use it raises awareness of how they compare and encourages them to take action to reduce use. This can be through an online portal or app</a:t>
              </a:r>
              <a:endParaRPr lang="en-GB" sz="105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2" name="Group 31">
            <a:extLst>
              <a:ext uri="{FF2B5EF4-FFF2-40B4-BE49-F238E27FC236}">
                <a16:creationId xmlns:a16="http://schemas.microsoft.com/office/drawing/2014/main" id="{BE1EEAC3-A4AB-40E7-B48E-62A2FB47039D}"/>
              </a:ext>
            </a:extLst>
          </p:cNvPr>
          <p:cNvGrpSpPr/>
          <p:nvPr/>
        </p:nvGrpSpPr>
        <p:grpSpPr>
          <a:xfrm>
            <a:off x="196702" y="5487544"/>
            <a:ext cx="11837582" cy="467171"/>
            <a:chOff x="177209" y="3756945"/>
            <a:chExt cx="11837582" cy="493357"/>
          </a:xfrm>
          <a:solidFill>
            <a:srgbClr val="FFF7DD"/>
          </a:solidFill>
        </p:grpSpPr>
        <p:sp>
          <p:nvSpPr>
            <p:cNvPr id="18" name="Rectangle 17">
              <a:extLst>
                <a:ext uri="{FF2B5EF4-FFF2-40B4-BE49-F238E27FC236}">
                  <a16:creationId xmlns:a16="http://schemas.microsoft.com/office/drawing/2014/main" id="{50B74A8B-CC66-4B29-A97F-EDF15159CE7F}"/>
                </a:ext>
              </a:extLst>
            </p:cNvPr>
            <p:cNvSpPr/>
            <p:nvPr/>
          </p:nvSpPr>
          <p:spPr>
            <a:xfrm>
              <a:off x="177209" y="3756945"/>
              <a:ext cx="2991294"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auto" latinLnBrk="0" hangingPunct="1">
                <a:spcBef>
                  <a:spcPts val="0"/>
                </a:spcBef>
                <a:buClrTx/>
                <a:buSzTx/>
                <a:buFontTx/>
                <a:buNone/>
                <a:tabLst/>
                <a:defRPr/>
              </a:pPr>
              <a:r>
                <a:rPr lang="en-GB" sz="1200" b="1" kern="1200" dirty="0">
                  <a:solidFill>
                    <a:schemeClr val="tx1"/>
                  </a:solidFill>
                  <a:effectLst/>
                  <a:latin typeface="Century Gothic" panose="020B0502020202020204" pitchFamily="34" charset="0"/>
                </a:rPr>
                <a:t>F: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Commercial water efficiency</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2385E42A-CF5D-4F00-B012-D8B1E6BCCC98}"/>
                </a:ext>
              </a:extLst>
            </p:cNvPr>
            <p:cNvSpPr/>
            <p:nvPr/>
          </p:nvSpPr>
          <p:spPr>
            <a:xfrm>
              <a:off x="3168503" y="3760189"/>
              <a:ext cx="8846288" cy="490113"/>
            </a:xfrm>
            <a:prstGeom prst="rect">
              <a:avLst/>
            </a:prstGeom>
            <a:grpFill/>
            <a:ln>
              <a:solidFill>
                <a:schemeClr val="accent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Audits and / or internal leakage detection/fixing</a:t>
              </a:r>
              <a:endParaRPr lang="en-GB" sz="105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Tree>
    <p:custDataLst>
      <p:tags r:id="rId1"/>
    </p:custDataLst>
    <p:extLst>
      <p:ext uri="{BB962C8B-B14F-4D97-AF65-F5344CB8AC3E}">
        <p14:creationId xmlns:p14="http://schemas.microsoft.com/office/powerpoint/2010/main" val="427560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D1493C-C39D-4E18-8223-1605A7D20D56}"/>
              </a:ext>
            </a:extLst>
          </p:cNvPr>
          <p:cNvSpPr>
            <a:spLocks noGrp="1"/>
          </p:cNvSpPr>
          <p:nvPr>
            <p:ph type="sldNum" sz="quarter" idx="12"/>
          </p:nvPr>
        </p:nvSpPr>
        <p:spPr/>
        <p:txBody>
          <a:bodyPr/>
          <a:lstStyle/>
          <a:p>
            <a:fld id="{34325CA2-6110-4863-9606-C68117221F89}" type="slidenum">
              <a:rPr lang="en-GB" smtClean="0"/>
              <a:t>2</a:t>
            </a:fld>
            <a:endParaRPr lang="en-GB"/>
          </a:p>
        </p:txBody>
      </p:sp>
      <p:pic>
        <p:nvPicPr>
          <p:cNvPr id="3" name="Picture 2">
            <a:extLst>
              <a:ext uri="{FF2B5EF4-FFF2-40B4-BE49-F238E27FC236}">
                <a16:creationId xmlns:a16="http://schemas.microsoft.com/office/drawing/2014/main" id="{64C993DE-A577-4B84-9748-A451C7E4494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44953" y="5920016"/>
            <a:ext cx="1464902" cy="785425"/>
          </a:xfrm>
          <a:prstGeom prst="rect">
            <a:avLst/>
          </a:prstGeom>
          <a:noFill/>
        </p:spPr>
      </p:pic>
      <p:sp>
        <p:nvSpPr>
          <p:cNvPr id="4" name="Title 9">
            <a:extLst>
              <a:ext uri="{FF2B5EF4-FFF2-40B4-BE49-F238E27FC236}">
                <a16:creationId xmlns:a16="http://schemas.microsoft.com/office/drawing/2014/main" id="{A225BF54-F8C9-4BE4-9D83-D9582217D276}"/>
              </a:ext>
            </a:extLst>
          </p:cNvPr>
          <p:cNvSpPr txBox="1">
            <a:spLocks/>
          </p:cNvSpPr>
          <p:nvPr/>
        </p:nvSpPr>
        <p:spPr>
          <a:xfrm>
            <a:off x="177209" y="181642"/>
            <a:ext cx="10515600" cy="6328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chemeClr val="accent1"/>
                </a:solidFill>
              </a:rPr>
              <a:t>WRMP Options……………….Distribution Management Options</a:t>
            </a:r>
          </a:p>
        </p:txBody>
      </p:sp>
      <p:sp>
        <p:nvSpPr>
          <p:cNvPr id="5" name="TextBox 1">
            <a:extLst>
              <a:ext uri="{FF2B5EF4-FFF2-40B4-BE49-F238E27FC236}">
                <a16:creationId xmlns:a16="http://schemas.microsoft.com/office/drawing/2014/main" id="{BAF3E456-34D7-4C8E-BBAF-47EA8D47E880}"/>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4</a:t>
            </a:r>
          </a:p>
        </p:txBody>
      </p:sp>
      <p:grpSp>
        <p:nvGrpSpPr>
          <p:cNvPr id="27" name="Group 26">
            <a:extLst>
              <a:ext uri="{FF2B5EF4-FFF2-40B4-BE49-F238E27FC236}">
                <a16:creationId xmlns:a16="http://schemas.microsoft.com/office/drawing/2014/main" id="{94645066-9BE5-4074-BF7D-65074E2CB76C}"/>
              </a:ext>
            </a:extLst>
          </p:cNvPr>
          <p:cNvGrpSpPr/>
          <p:nvPr/>
        </p:nvGrpSpPr>
        <p:grpSpPr>
          <a:xfrm>
            <a:off x="177209" y="1989179"/>
            <a:ext cx="11837581" cy="267846"/>
            <a:chOff x="177209" y="681693"/>
            <a:chExt cx="11837581" cy="267846"/>
          </a:xfrm>
          <a:solidFill>
            <a:schemeClr val="accent5">
              <a:lumMod val="75000"/>
            </a:schemeClr>
          </a:solidFill>
        </p:grpSpPr>
        <p:sp>
          <p:nvSpPr>
            <p:cNvPr id="6" name="Rectangle 5">
              <a:extLst>
                <a:ext uri="{FF2B5EF4-FFF2-40B4-BE49-F238E27FC236}">
                  <a16:creationId xmlns:a16="http://schemas.microsoft.com/office/drawing/2014/main" id="{3983F345-4752-447F-BC48-8B938E44C805}"/>
                </a:ext>
              </a:extLst>
            </p:cNvPr>
            <p:cNvSpPr/>
            <p:nvPr/>
          </p:nvSpPr>
          <p:spPr>
            <a:xfrm>
              <a:off x="177209" y="681693"/>
              <a:ext cx="3235842" cy="264602"/>
            </a:xfrm>
            <a:prstGeom prst="rect">
              <a:avLst/>
            </a:prstGeom>
            <a:grpFill/>
            <a:ln>
              <a:solidFill>
                <a:schemeClr val="accent5">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rtl="0" eaLnBrk="1" fontAlgn="ctr" latinLnBrk="0" hangingPunct="1">
                <a:lnSpc>
                  <a:spcPct val="107000"/>
                </a:lnSpc>
                <a:spcBef>
                  <a:spcPts val="0"/>
                </a:spcBef>
                <a:spcAft>
                  <a:spcPts val="800"/>
                </a:spcAft>
              </a:pPr>
              <a:r>
                <a:rPr lang="en-GB" sz="1600" b="1" i="0" u="none" strike="noStrike" kern="1200" dirty="0">
                  <a:solidFill>
                    <a:srgbClr val="FFFFFF"/>
                  </a:solidFill>
                  <a:effectLst/>
                  <a:latin typeface="Calibri" panose="020F0502020204030204" pitchFamily="34" charset="0"/>
                </a:rPr>
                <a:t>Distribution Management</a:t>
              </a:r>
              <a:endParaRPr lang="en-GB" sz="1600" b="0" i="0" u="none" strike="noStrike" dirty="0">
                <a:effectLst/>
                <a:latin typeface="Arial" panose="020B0604020202020204" pitchFamily="34" charset="0"/>
              </a:endParaRPr>
            </a:p>
          </p:txBody>
        </p:sp>
        <p:sp>
          <p:nvSpPr>
            <p:cNvPr id="7" name="Rectangle 6">
              <a:extLst>
                <a:ext uri="{FF2B5EF4-FFF2-40B4-BE49-F238E27FC236}">
                  <a16:creationId xmlns:a16="http://schemas.microsoft.com/office/drawing/2014/main" id="{1839AF2C-003A-4BAE-9F96-242F6524E9C0}"/>
                </a:ext>
              </a:extLst>
            </p:cNvPr>
            <p:cNvSpPr/>
            <p:nvPr/>
          </p:nvSpPr>
          <p:spPr>
            <a:xfrm>
              <a:off x="3168503" y="684937"/>
              <a:ext cx="8846287" cy="264602"/>
            </a:xfrm>
            <a:prstGeom prst="rect">
              <a:avLst/>
            </a:prstGeom>
            <a:grpFill/>
            <a:ln>
              <a:solidFill>
                <a:schemeClr val="accent5">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defTabSz="914400" rtl="0" eaLnBrk="1" latinLnBrk="0" hangingPunct="1">
                <a:lnSpc>
                  <a:spcPct val="107000"/>
                </a:lnSpc>
                <a:spcAft>
                  <a:spcPts val="800"/>
                </a:spcAft>
              </a:pPr>
              <a:r>
                <a:rPr lang="en-GB" sz="1600" b="1" kern="1200" dirty="0">
                  <a:effectLst/>
                </a:rPr>
                <a:t>Explanation</a:t>
              </a:r>
              <a:endParaRPr lang="en-GB" sz="1600" b="1" kern="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6" name="Group 25">
            <a:extLst>
              <a:ext uri="{FF2B5EF4-FFF2-40B4-BE49-F238E27FC236}">
                <a16:creationId xmlns:a16="http://schemas.microsoft.com/office/drawing/2014/main" id="{0C6153AC-6D4B-41CF-8425-DDD65A635563}"/>
              </a:ext>
            </a:extLst>
          </p:cNvPr>
          <p:cNvGrpSpPr/>
          <p:nvPr/>
        </p:nvGrpSpPr>
        <p:grpSpPr>
          <a:xfrm>
            <a:off x="177209" y="2260472"/>
            <a:ext cx="11837581" cy="631421"/>
            <a:chOff x="177209" y="1005830"/>
            <a:chExt cx="11837581" cy="493357"/>
          </a:xfrm>
          <a:solidFill>
            <a:srgbClr val="EFF8FF"/>
          </a:solidFill>
        </p:grpSpPr>
        <p:sp>
          <p:nvSpPr>
            <p:cNvPr id="8" name="Rectangle 7">
              <a:extLst>
                <a:ext uri="{FF2B5EF4-FFF2-40B4-BE49-F238E27FC236}">
                  <a16:creationId xmlns:a16="http://schemas.microsoft.com/office/drawing/2014/main" id="{F3AF9945-F203-4AF1-B00A-1FF3D23E16FF}"/>
                </a:ext>
              </a:extLst>
            </p:cNvPr>
            <p:cNvSpPr/>
            <p:nvPr/>
          </p:nvSpPr>
          <p:spPr>
            <a:xfrm>
              <a:off x="177209" y="1005830"/>
              <a:ext cx="2991294" cy="490113"/>
            </a:xfrm>
            <a:prstGeom prst="rect">
              <a:avLst/>
            </a:prstGeom>
            <a:grpFill/>
            <a:ln>
              <a:solidFill>
                <a:schemeClr val="accent5">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A: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Leakage</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51417049-D0B6-4343-8145-DEC030656FA1}"/>
                </a:ext>
              </a:extLst>
            </p:cNvPr>
            <p:cNvSpPr/>
            <p:nvPr/>
          </p:nvSpPr>
          <p:spPr>
            <a:xfrm>
              <a:off x="3168503" y="1009074"/>
              <a:ext cx="8846287" cy="490113"/>
            </a:xfrm>
            <a:prstGeom prst="rect">
              <a:avLst/>
            </a:prstGeom>
            <a:grpFill/>
            <a:ln>
              <a:solidFill>
                <a:schemeClr val="accent5">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All water companies have an annual leakage target they must meet. By investing in increased leakage detection activity, leakage can be reduced beyond current targets</a:t>
              </a:r>
              <a:endParaRPr lang="en-GB" sz="100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28" name="Group 27">
            <a:extLst>
              <a:ext uri="{FF2B5EF4-FFF2-40B4-BE49-F238E27FC236}">
                <a16:creationId xmlns:a16="http://schemas.microsoft.com/office/drawing/2014/main" id="{CBBD2C20-BF9E-465A-8BD7-D098BEA95BB0}"/>
              </a:ext>
            </a:extLst>
          </p:cNvPr>
          <p:cNvGrpSpPr/>
          <p:nvPr/>
        </p:nvGrpSpPr>
        <p:grpSpPr>
          <a:xfrm>
            <a:off x="177209" y="3033415"/>
            <a:ext cx="11837581" cy="665912"/>
            <a:chOff x="177209" y="1555478"/>
            <a:chExt cx="11837581" cy="490113"/>
          </a:xfrm>
          <a:solidFill>
            <a:srgbClr val="D1EBFF"/>
          </a:solidFill>
        </p:grpSpPr>
        <p:sp>
          <p:nvSpPr>
            <p:cNvPr id="10" name="Rectangle 9">
              <a:extLst>
                <a:ext uri="{FF2B5EF4-FFF2-40B4-BE49-F238E27FC236}">
                  <a16:creationId xmlns:a16="http://schemas.microsoft.com/office/drawing/2014/main" id="{45BD6804-D44F-45BD-A573-4128F60E5AD7}"/>
                </a:ext>
              </a:extLst>
            </p:cNvPr>
            <p:cNvSpPr/>
            <p:nvPr/>
          </p:nvSpPr>
          <p:spPr>
            <a:xfrm>
              <a:off x="177209" y="1555478"/>
              <a:ext cx="2991294" cy="490113"/>
            </a:xfrm>
            <a:prstGeom prst="rect">
              <a:avLst/>
            </a:prstGeom>
            <a:grpFill/>
            <a:ln>
              <a:solidFill>
                <a:schemeClr val="accent5">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B: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Mains replacement</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5B3E0F82-06B8-422B-8CBE-3068F15EBFDF}"/>
                </a:ext>
              </a:extLst>
            </p:cNvPr>
            <p:cNvSpPr/>
            <p:nvPr/>
          </p:nvSpPr>
          <p:spPr>
            <a:xfrm>
              <a:off x="3168503" y="1558722"/>
              <a:ext cx="8846287" cy="482719"/>
            </a:xfrm>
            <a:prstGeom prst="rect">
              <a:avLst/>
            </a:prstGeom>
            <a:grpFill/>
            <a:ln>
              <a:solidFill>
                <a:schemeClr val="accent5">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Replacing aging mains pipes to reduce the number of bursts. Old pipes generally result in more bursts, replacing those mains that lose the most water through bursts will reduce the volume of water put into supply</a:t>
              </a:r>
              <a:endParaRPr lang="en-GB" sz="7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Tree>
    <p:custDataLst>
      <p:tags r:id="rId1"/>
    </p:custDataLst>
    <p:extLst>
      <p:ext uri="{BB962C8B-B14F-4D97-AF65-F5344CB8AC3E}">
        <p14:creationId xmlns:p14="http://schemas.microsoft.com/office/powerpoint/2010/main" val="60818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D1493C-C39D-4E18-8223-1605A7D20D56}"/>
              </a:ext>
            </a:extLst>
          </p:cNvPr>
          <p:cNvSpPr>
            <a:spLocks noGrp="1"/>
          </p:cNvSpPr>
          <p:nvPr>
            <p:ph type="sldNum" sz="quarter" idx="12"/>
          </p:nvPr>
        </p:nvSpPr>
        <p:spPr/>
        <p:txBody>
          <a:bodyPr/>
          <a:lstStyle/>
          <a:p>
            <a:fld id="{34325CA2-6110-4863-9606-C68117221F89}" type="slidenum">
              <a:rPr lang="en-GB" smtClean="0"/>
              <a:t>3</a:t>
            </a:fld>
            <a:endParaRPr lang="en-GB"/>
          </a:p>
        </p:txBody>
      </p:sp>
      <p:pic>
        <p:nvPicPr>
          <p:cNvPr id="3" name="Picture 2">
            <a:extLst>
              <a:ext uri="{FF2B5EF4-FFF2-40B4-BE49-F238E27FC236}">
                <a16:creationId xmlns:a16="http://schemas.microsoft.com/office/drawing/2014/main" id="{64C993DE-A577-4B84-9748-A451C7E4494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44953" y="5920016"/>
            <a:ext cx="1464902" cy="785425"/>
          </a:xfrm>
          <a:prstGeom prst="rect">
            <a:avLst/>
          </a:prstGeom>
          <a:noFill/>
        </p:spPr>
      </p:pic>
      <p:sp>
        <p:nvSpPr>
          <p:cNvPr id="4" name="Title 9">
            <a:extLst>
              <a:ext uri="{FF2B5EF4-FFF2-40B4-BE49-F238E27FC236}">
                <a16:creationId xmlns:a16="http://schemas.microsoft.com/office/drawing/2014/main" id="{A225BF54-F8C9-4BE4-9D83-D9582217D276}"/>
              </a:ext>
            </a:extLst>
          </p:cNvPr>
          <p:cNvSpPr txBox="1">
            <a:spLocks/>
          </p:cNvSpPr>
          <p:nvPr/>
        </p:nvSpPr>
        <p:spPr>
          <a:xfrm>
            <a:off x="177209" y="181642"/>
            <a:ext cx="10515600" cy="6328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chemeClr val="accent1"/>
                </a:solidFill>
              </a:rPr>
              <a:t>WRMP Options……………….Resources Management Options</a:t>
            </a:r>
          </a:p>
        </p:txBody>
      </p:sp>
      <p:sp>
        <p:nvSpPr>
          <p:cNvPr id="5" name="TextBox 1">
            <a:extLst>
              <a:ext uri="{FF2B5EF4-FFF2-40B4-BE49-F238E27FC236}">
                <a16:creationId xmlns:a16="http://schemas.microsoft.com/office/drawing/2014/main" id="{BAF3E456-34D7-4C8E-BBAF-47EA8D47E880}"/>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4</a:t>
            </a:r>
          </a:p>
        </p:txBody>
      </p:sp>
      <p:grpSp>
        <p:nvGrpSpPr>
          <p:cNvPr id="27" name="Group 26">
            <a:extLst>
              <a:ext uri="{FF2B5EF4-FFF2-40B4-BE49-F238E27FC236}">
                <a16:creationId xmlns:a16="http://schemas.microsoft.com/office/drawing/2014/main" id="{94645066-9BE5-4074-BF7D-65074E2CB76C}"/>
              </a:ext>
            </a:extLst>
          </p:cNvPr>
          <p:cNvGrpSpPr/>
          <p:nvPr/>
        </p:nvGrpSpPr>
        <p:grpSpPr>
          <a:xfrm>
            <a:off x="177209" y="947506"/>
            <a:ext cx="11837581" cy="267846"/>
            <a:chOff x="177209" y="681693"/>
            <a:chExt cx="11837581" cy="267846"/>
          </a:xfrm>
          <a:solidFill>
            <a:srgbClr val="7030A0"/>
          </a:solidFill>
        </p:grpSpPr>
        <p:sp>
          <p:nvSpPr>
            <p:cNvPr id="6" name="Rectangle 5">
              <a:extLst>
                <a:ext uri="{FF2B5EF4-FFF2-40B4-BE49-F238E27FC236}">
                  <a16:creationId xmlns:a16="http://schemas.microsoft.com/office/drawing/2014/main" id="{3983F345-4752-447F-BC48-8B938E44C805}"/>
                </a:ext>
              </a:extLst>
            </p:cNvPr>
            <p:cNvSpPr/>
            <p:nvPr/>
          </p:nvSpPr>
          <p:spPr>
            <a:xfrm>
              <a:off x="177209" y="681693"/>
              <a:ext cx="3235842" cy="264602"/>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rtl="0" eaLnBrk="1" fontAlgn="ctr" latinLnBrk="0" hangingPunct="1">
                <a:lnSpc>
                  <a:spcPct val="107000"/>
                </a:lnSpc>
                <a:spcBef>
                  <a:spcPts val="0"/>
                </a:spcBef>
                <a:spcAft>
                  <a:spcPts val="800"/>
                </a:spcAft>
              </a:pPr>
              <a:r>
                <a:rPr lang="en-GB" sz="1600" b="1" i="0" u="none" strike="noStrike" kern="1200" dirty="0">
                  <a:solidFill>
                    <a:srgbClr val="FFFFFF"/>
                  </a:solidFill>
                  <a:effectLst/>
                  <a:latin typeface="Calibri" panose="020F0502020204030204" pitchFamily="34" charset="0"/>
                </a:rPr>
                <a:t>Resources Management</a:t>
              </a:r>
              <a:endParaRPr lang="en-GB" sz="1600" b="0" i="0" u="none" strike="noStrike" dirty="0">
                <a:effectLst/>
                <a:latin typeface="Arial" panose="020B0604020202020204" pitchFamily="34" charset="0"/>
              </a:endParaRPr>
            </a:p>
          </p:txBody>
        </p:sp>
        <p:sp>
          <p:nvSpPr>
            <p:cNvPr id="7" name="Rectangle 6">
              <a:extLst>
                <a:ext uri="{FF2B5EF4-FFF2-40B4-BE49-F238E27FC236}">
                  <a16:creationId xmlns:a16="http://schemas.microsoft.com/office/drawing/2014/main" id="{1839AF2C-003A-4BAE-9F96-242F6524E9C0}"/>
                </a:ext>
              </a:extLst>
            </p:cNvPr>
            <p:cNvSpPr/>
            <p:nvPr/>
          </p:nvSpPr>
          <p:spPr>
            <a:xfrm>
              <a:off x="3168503" y="684937"/>
              <a:ext cx="8846287" cy="264602"/>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defTabSz="914400" rtl="0" eaLnBrk="1" latinLnBrk="0" hangingPunct="1">
                <a:lnSpc>
                  <a:spcPct val="107000"/>
                </a:lnSpc>
                <a:spcAft>
                  <a:spcPts val="800"/>
                </a:spcAft>
              </a:pPr>
              <a:r>
                <a:rPr lang="en-GB" sz="1600" b="1" kern="1200" dirty="0">
                  <a:effectLst/>
                </a:rPr>
                <a:t>Explanation</a:t>
              </a:r>
              <a:endParaRPr lang="en-GB" sz="1600" b="1" kern="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6" name="Group 25">
            <a:extLst>
              <a:ext uri="{FF2B5EF4-FFF2-40B4-BE49-F238E27FC236}">
                <a16:creationId xmlns:a16="http://schemas.microsoft.com/office/drawing/2014/main" id="{0C6153AC-6D4B-41CF-8425-DDD65A635563}"/>
              </a:ext>
            </a:extLst>
          </p:cNvPr>
          <p:cNvGrpSpPr/>
          <p:nvPr/>
        </p:nvGrpSpPr>
        <p:grpSpPr>
          <a:xfrm>
            <a:off x="177209" y="1271643"/>
            <a:ext cx="11837581" cy="631421"/>
            <a:chOff x="177209" y="1005830"/>
            <a:chExt cx="11837581" cy="493357"/>
          </a:xfrm>
          <a:solidFill>
            <a:srgbClr val="E4D2F2"/>
          </a:solidFill>
        </p:grpSpPr>
        <p:sp>
          <p:nvSpPr>
            <p:cNvPr id="8" name="Rectangle 7">
              <a:extLst>
                <a:ext uri="{FF2B5EF4-FFF2-40B4-BE49-F238E27FC236}">
                  <a16:creationId xmlns:a16="http://schemas.microsoft.com/office/drawing/2014/main" id="{F3AF9945-F203-4AF1-B00A-1FF3D23E16FF}"/>
                </a:ext>
              </a:extLst>
            </p:cNvPr>
            <p:cNvSpPr/>
            <p:nvPr/>
          </p:nvSpPr>
          <p:spPr>
            <a:xfrm>
              <a:off x="177209" y="1005830"/>
              <a:ext cx="2991294"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A: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Extension of existing water treatment works</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51417049-D0B6-4343-8145-DEC030656FA1}"/>
                </a:ext>
              </a:extLst>
            </p:cNvPr>
            <p:cNvSpPr/>
            <p:nvPr/>
          </p:nvSpPr>
          <p:spPr>
            <a:xfrm>
              <a:off x="3168503" y="1009074"/>
              <a:ext cx="8846287"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Increasing the capacity of existing works can increase the volume of water treated and available for supply</a:t>
              </a:r>
              <a:endParaRPr lang="en-GB" sz="100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28" name="Group 27">
            <a:extLst>
              <a:ext uri="{FF2B5EF4-FFF2-40B4-BE49-F238E27FC236}">
                <a16:creationId xmlns:a16="http://schemas.microsoft.com/office/drawing/2014/main" id="{CBBD2C20-BF9E-465A-8BD7-D098BEA95BB0}"/>
              </a:ext>
            </a:extLst>
          </p:cNvPr>
          <p:cNvGrpSpPr/>
          <p:nvPr/>
        </p:nvGrpSpPr>
        <p:grpSpPr>
          <a:xfrm>
            <a:off x="177209" y="2044586"/>
            <a:ext cx="11837581" cy="665912"/>
            <a:chOff x="177209" y="1555478"/>
            <a:chExt cx="11837581" cy="490113"/>
          </a:xfrm>
          <a:solidFill>
            <a:srgbClr val="F6EFFB"/>
          </a:solidFill>
        </p:grpSpPr>
        <p:sp>
          <p:nvSpPr>
            <p:cNvPr id="10" name="Rectangle 9">
              <a:extLst>
                <a:ext uri="{FF2B5EF4-FFF2-40B4-BE49-F238E27FC236}">
                  <a16:creationId xmlns:a16="http://schemas.microsoft.com/office/drawing/2014/main" id="{45BD6804-D44F-45BD-A573-4128F60E5AD7}"/>
                </a:ext>
              </a:extLst>
            </p:cNvPr>
            <p:cNvSpPr/>
            <p:nvPr/>
          </p:nvSpPr>
          <p:spPr>
            <a:xfrm>
              <a:off x="177209" y="1555478"/>
              <a:ext cx="2991294"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B: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Reservoir (dam or embankment raising)</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5B3E0F82-06B8-422B-8CBE-3068F15EBFDF}"/>
                </a:ext>
              </a:extLst>
            </p:cNvPr>
            <p:cNvSpPr/>
            <p:nvPr/>
          </p:nvSpPr>
          <p:spPr>
            <a:xfrm>
              <a:off x="3168503" y="1558722"/>
              <a:ext cx="8846287" cy="482719"/>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Increasing reservoir capacity provides additional storage of water and increases the volume available for supply</a:t>
              </a:r>
              <a:endParaRPr lang="en-GB" sz="7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6" name="Group 35">
            <a:extLst>
              <a:ext uri="{FF2B5EF4-FFF2-40B4-BE49-F238E27FC236}">
                <a16:creationId xmlns:a16="http://schemas.microsoft.com/office/drawing/2014/main" id="{C3A6AA7D-DCE1-4304-80A8-BEDFD3499BB3}"/>
              </a:ext>
            </a:extLst>
          </p:cNvPr>
          <p:cNvGrpSpPr/>
          <p:nvPr/>
        </p:nvGrpSpPr>
        <p:grpSpPr>
          <a:xfrm>
            <a:off x="177208" y="2846484"/>
            <a:ext cx="11837582" cy="738601"/>
            <a:chOff x="177208" y="2028210"/>
            <a:chExt cx="11837582" cy="493359"/>
          </a:xfrm>
          <a:solidFill>
            <a:srgbClr val="E4D2F2"/>
          </a:solidFill>
        </p:grpSpPr>
        <p:sp>
          <p:nvSpPr>
            <p:cNvPr id="12" name="Rectangle 11">
              <a:extLst>
                <a:ext uri="{FF2B5EF4-FFF2-40B4-BE49-F238E27FC236}">
                  <a16:creationId xmlns:a16="http://schemas.microsoft.com/office/drawing/2014/main" id="{415F1D67-5B10-4BBE-BB26-78281471D68D}"/>
                </a:ext>
              </a:extLst>
            </p:cNvPr>
            <p:cNvSpPr/>
            <p:nvPr/>
          </p:nvSpPr>
          <p:spPr>
            <a:xfrm>
              <a:off x="177208" y="2028210"/>
              <a:ext cx="2991295" cy="490112"/>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C: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Reservoir Desilting</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16211106-D9BF-4C30-93F7-9705FC87F394}"/>
                </a:ext>
              </a:extLst>
            </p:cNvPr>
            <p:cNvSpPr/>
            <p:nvPr/>
          </p:nvSpPr>
          <p:spPr>
            <a:xfrm>
              <a:off x="3168503" y="2031456"/>
              <a:ext cx="8846287"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Over time silt accumulates at the bottom of reservoirs taking up capacity. Removal of this silt increases storage and therefore the volume of water available</a:t>
              </a:r>
              <a:endParaRPr lang="en-GB" sz="120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30" name="Group 29">
            <a:extLst>
              <a:ext uri="{FF2B5EF4-FFF2-40B4-BE49-F238E27FC236}">
                <a16:creationId xmlns:a16="http://schemas.microsoft.com/office/drawing/2014/main" id="{8B701B93-B2C5-4CCB-AE29-FDD9EBA5E573}"/>
              </a:ext>
            </a:extLst>
          </p:cNvPr>
          <p:cNvGrpSpPr/>
          <p:nvPr/>
        </p:nvGrpSpPr>
        <p:grpSpPr>
          <a:xfrm>
            <a:off x="196702" y="3725931"/>
            <a:ext cx="11837581" cy="701005"/>
            <a:chOff x="177209" y="2649808"/>
            <a:chExt cx="11837581" cy="493357"/>
          </a:xfrm>
          <a:solidFill>
            <a:srgbClr val="F6EFFB"/>
          </a:solidFill>
        </p:grpSpPr>
        <p:sp>
          <p:nvSpPr>
            <p:cNvPr id="14" name="Rectangle 13">
              <a:extLst>
                <a:ext uri="{FF2B5EF4-FFF2-40B4-BE49-F238E27FC236}">
                  <a16:creationId xmlns:a16="http://schemas.microsoft.com/office/drawing/2014/main" id="{042C9E08-16FE-4864-92B8-971EE9565B18}"/>
                </a:ext>
              </a:extLst>
            </p:cNvPr>
            <p:cNvSpPr/>
            <p:nvPr/>
          </p:nvSpPr>
          <p:spPr>
            <a:xfrm>
              <a:off x="177209" y="2649808"/>
              <a:ext cx="2991294"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D: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Desalination</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BEA50467-1D4E-426E-B8B4-90DD5FA0DD2C}"/>
                </a:ext>
              </a:extLst>
            </p:cNvPr>
            <p:cNvSpPr/>
            <p:nvPr/>
          </p:nvSpPr>
          <p:spPr>
            <a:xfrm>
              <a:off x="3168503" y="2653052"/>
              <a:ext cx="8846287"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Increased water supply could be provided by constructing a desalination plant. This would treat sea water and increase the water available for supply</a:t>
              </a:r>
              <a:endParaRPr lang="en-GB" sz="700"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31" name="Group 30">
            <a:extLst>
              <a:ext uri="{FF2B5EF4-FFF2-40B4-BE49-F238E27FC236}">
                <a16:creationId xmlns:a16="http://schemas.microsoft.com/office/drawing/2014/main" id="{CCDFB356-04D7-4D14-A909-FAA4CAD76FB5}"/>
              </a:ext>
            </a:extLst>
          </p:cNvPr>
          <p:cNvGrpSpPr/>
          <p:nvPr/>
        </p:nvGrpSpPr>
        <p:grpSpPr>
          <a:xfrm>
            <a:off x="196702" y="4561940"/>
            <a:ext cx="11837581" cy="775413"/>
            <a:chOff x="177209" y="3196973"/>
            <a:chExt cx="11837581" cy="493357"/>
          </a:xfrm>
          <a:solidFill>
            <a:srgbClr val="E4D2F2"/>
          </a:solidFill>
        </p:grpSpPr>
        <p:sp>
          <p:nvSpPr>
            <p:cNvPr id="16" name="Rectangle 15">
              <a:extLst>
                <a:ext uri="{FF2B5EF4-FFF2-40B4-BE49-F238E27FC236}">
                  <a16:creationId xmlns:a16="http://schemas.microsoft.com/office/drawing/2014/main" id="{D21059B7-7774-4A36-94FE-7BFF3C4110ED}"/>
                </a:ext>
              </a:extLst>
            </p:cNvPr>
            <p:cNvSpPr/>
            <p:nvPr/>
          </p:nvSpPr>
          <p:spPr>
            <a:xfrm>
              <a:off x="177209" y="3196973"/>
              <a:ext cx="2991294"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200" b="1" kern="1200" dirty="0">
                  <a:solidFill>
                    <a:schemeClr val="tx1"/>
                  </a:solidFill>
                  <a:effectLst/>
                  <a:latin typeface="Century Gothic" panose="020B0502020202020204" pitchFamily="34" charset="0"/>
                </a:rPr>
                <a:t>E: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Increased Abstraction</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E9F682D3-D1D8-4DD7-8BAE-3F61170AB191}"/>
                </a:ext>
              </a:extLst>
            </p:cNvPr>
            <p:cNvSpPr/>
            <p:nvPr/>
          </p:nvSpPr>
          <p:spPr>
            <a:xfrm>
              <a:off x="3168503" y="3200217"/>
              <a:ext cx="8846287"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Supply can be increased by applying for licenses to abstract from new river / groundwater sources or apply for an increase to an existing river / groundwater sources. This may require additional investment in increased treatment work capacity</a:t>
              </a:r>
              <a:endParaRPr lang="en-GB"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2" name="Group 31">
            <a:extLst>
              <a:ext uri="{FF2B5EF4-FFF2-40B4-BE49-F238E27FC236}">
                <a16:creationId xmlns:a16="http://schemas.microsoft.com/office/drawing/2014/main" id="{BE1EEAC3-A4AB-40E7-B48E-62A2FB47039D}"/>
              </a:ext>
            </a:extLst>
          </p:cNvPr>
          <p:cNvGrpSpPr/>
          <p:nvPr/>
        </p:nvGrpSpPr>
        <p:grpSpPr>
          <a:xfrm>
            <a:off x="196702" y="5487544"/>
            <a:ext cx="11837582" cy="467171"/>
            <a:chOff x="177209" y="3756945"/>
            <a:chExt cx="11837582" cy="493357"/>
          </a:xfrm>
          <a:solidFill>
            <a:srgbClr val="F6EFFB"/>
          </a:solidFill>
        </p:grpSpPr>
        <p:sp>
          <p:nvSpPr>
            <p:cNvPr id="18" name="Rectangle 17">
              <a:extLst>
                <a:ext uri="{FF2B5EF4-FFF2-40B4-BE49-F238E27FC236}">
                  <a16:creationId xmlns:a16="http://schemas.microsoft.com/office/drawing/2014/main" id="{50B74A8B-CC66-4B29-A97F-EDF15159CE7F}"/>
                </a:ext>
              </a:extLst>
            </p:cNvPr>
            <p:cNvSpPr/>
            <p:nvPr/>
          </p:nvSpPr>
          <p:spPr>
            <a:xfrm>
              <a:off x="177209" y="3756945"/>
              <a:ext cx="2991294"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auto" latinLnBrk="0" hangingPunct="1">
                <a:spcBef>
                  <a:spcPts val="0"/>
                </a:spcBef>
                <a:buClrTx/>
                <a:buSzTx/>
                <a:buFontTx/>
                <a:buNone/>
                <a:tabLst/>
                <a:defRPr/>
              </a:pPr>
              <a:r>
                <a:rPr lang="en-GB" sz="1200" b="1" kern="1200" dirty="0">
                  <a:solidFill>
                    <a:schemeClr val="tx1"/>
                  </a:solidFill>
                  <a:effectLst/>
                  <a:latin typeface="Century Gothic" panose="020B0502020202020204" pitchFamily="34" charset="0"/>
                </a:rPr>
                <a:t>F: </a:t>
              </a:r>
              <a:r>
                <a:rPr lang="en-GB" sz="1200" b="1"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Water Transfers</a:t>
              </a:r>
              <a:endParaRPr lang="en-GB" sz="1200" b="1" kern="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2385E42A-CF5D-4F00-B012-D8B1E6BCCC98}"/>
                </a:ext>
              </a:extLst>
            </p:cNvPr>
            <p:cNvSpPr/>
            <p:nvPr/>
          </p:nvSpPr>
          <p:spPr>
            <a:xfrm>
              <a:off x="3168503" y="3760189"/>
              <a:ext cx="8846288" cy="490113"/>
            </a:xfrm>
            <a:prstGeom prst="rect">
              <a:avLst/>
            </a:prstGeom>
            <a:grp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Transfer water between water companies in our region or between neighbouring regions.  This will require investment in new infrastructure </a:t>
              </a:r>
              <a:endParaRPr lang="en-GB" sz="12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Tree>
    <p:custDataLst>
      <p:tags r:id="rId1"/>
    </p:custDataLst>
    <p:extLst>
      <p:ext uri="{BB962C8B-B14F-4D97-AF65-F5344CB8AC3E}">
        <p14:creationId xmlns:p14="http://schemas.microsoft.com/office/powerpoint/2010/main" val="1286379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D1493C-C39D-4E18-8223-1605A7D20D56}"/>
              </a:ext>
            </a:extLst>
          </p:cNvPr>
          <p:cNvSpPr>
            <a:spLocks noGrp="1"/>
          </p:cNvSpPr>
          <p:nvPr>
            <p:ph type="sldNum" sz="quarter" idx="12"/>
          </p:nvPr>
        </p:nvSpPr>
        <p:spPr/>
        <p:txBody>
          <a:bodyPr/>
          <a:lstStyle/>
          <a:p>
            <a:fld id="{34325CA2-6110-4863-9606-C68117221F89}" type="slidenum">
              <a:rPr lang="en-GB" smtClean="0"/>
              <a:t>4</a:t>
            </a:fld>
            <a:endParaRPr lang="en-GB"/>
          </a:p>
        </p:txBody>
      </p:sp>
      <p:pic>
        <p:nvPicPr>
          <p:cNvPr id="3" name="Picture 2">
            <a:extLst>
              <a:ext uri="{FF2B5EF4-FFF2-40B4-BE49-F238E27FC236}">
                <a16:creationId xmlns:a16="http://schemas.microsoft.com/office/drawing/2014/main" id="{64C993DE-A577-4B84-9748-A451C7E4494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44953" y="5920016"/>
            <a:ext cx="1464902" cy="785425"/>
          </a:xfrm>
          <a:prstGeom prst="rect">
            <a:avLst/>
          </a:prstGeom>
          <a:noFill/>
        </p:spPr>
      </p:pic>
      <p:sp>
        <p:nvSpPr>
          <p:cNvPr id="4" name="Title 9">
            <a:extLst>
              <a:ext uri="{FF2B5EF4-FFF2-40B4-BE49-F238E27FC236}">
                <a16:creationId xmlns:a16="http://schemas.microsoft.com/office/drawing/2014/main" id="{A225BF54-F8C9-4BE4-9D83-D9582217D276}"/>
              </a:ext>
            </a:extLst>
          </p:cNvPr>
          <p:cNvSpPr txBox="1">
            <a:spLocks/>
          </p:cNvSpPr>
          <p:nvPr/>
        </p:nvSpPr>
        <p:spPr>
          <a:xfrm>
            <a:off x="208259" y="45277"/>
            <a:ext cx="10515600" cy="6328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chemeClr val="accent1"/>
                </a:solidFill>
              </a:rPr>
              <a:t>Drainage Water Management ………..wastewater escape consequences </a:t>
            </a:r>
          </a:p>
        </p:txBody>
      </p:sp>
      <p:sp>
        <p:nvSpPr>
          <p:cNvPr id="5" name="TextBox 1">
            <a:extLst>
              <a:ext uri="{FF2B5EF4-FFF2-40B4-BE49-F238E27FC236}">
                <a16:creationId xmlns:a16="http://schemas.microsoft.com/office/drawing/2014/main" id="{BAF3E456-34D7-4C8E-BBAF-47EA8D47E880}"/>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4</a:t>
            </a:r>
          </a:p>
        </p:txBody>
      </p:sp>
      <p:sp>
        <p:nvSpPr>
          <p:cNvPr id="6" name="Rectangle 5">
            <a:extLst>
              <a:ext uri="{FF2B5EF4-FFF2-40B4-BE49-F238E27FC236}">
                <a16:creationId xmlns:a16="http://schemas.microsoft.com/office/drawing/2014/main" id="{3983F345-4752-447F-BC48-8B938E44C805}"/>
              </a:ext>
            </a:extLst>
          </p:cNvPr>
          <p:cNvSpPr/>
          <p:nvPr/>
        </p:nvSpPr>
        <p:spPr>
          <a:xfrm>
            <a:off x="177209" y="681693"/>
            <a:ext cx="10156530" cy="26460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rtl="0" eaLnBrk="1" fontAlgn="ctr" latinLnBrk="0" hangingPunct="1">
              <a:lnSpc>
                <a:spcPct val="107000"/>
              </a:lnSpc>
              <a:spcBef>
                <a:spcPts val="0"/>
              </a:spcBef>
              <a:spcAft>
                <a:spcPts val="800"/>
              </a:spcAft>
            </a:pPr>
            <a:r>
              <a:rPr lang="en-GB" sz="1600" b="1" dirty="0">
                <a:solidFill>
                  <a:srgbClr val="FFFFFF"/>
                </a:solidFill>
                <a:latin typeface="Calibri" panose="020F0502020204030204" pitchFamily="34" charset="0"/>
              </a:rPr>
              <a:t>Wastewater escape consequences </a:t>
            </a:r>
            <a:endParaRPr lang="en-GB" sz="1600" b="0" i="0" u="none" strike="noStrike" dirty="0">
              <a:effectLst/>
              <a:latin typeface="Arial" panose="020B0604020202020204" pitchFamily="34" charset="0"/>
            </a:endParaRPr>
          </a:p>
        </p:txBody>
      </p:sp>
      <p:sp>
        <p:nvSpPr>
          <p:cNvPr id="8" name="Rectangle 7">
            <a:extLst>
              <a:ext uri="{FF2B5EF4-FFF2-40B4-BE49-F238E27FC236}">
                <a16:creationId xmlns:a16="http://schemas.microsoft.com/office/drawing/2014/main" id="{F3AF9945-F203-4AF1-B00A-1FF3D23E16FF}"/>
              </a:ext>
            </a:extLst>
          </p:cNvPr>
          <p:cNvSpPr/>
          <p:nvPr/>
        </p:nvSpPr>
        <p:spPr>
          <a:xfrm>
            <a:off x="177209" y="973931"/>
            <a:ext cx="10156530" cy="490113"/>
          </a:xfrm>
          <a:prstGeom prst="rect">
            <a:avLst/>
          </a:prstGeom>
          <a:solidFill>
            <a:srgbClr val="DBECD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A: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Flooding of infrastructure like major roads, hospitals</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45BD6804-D44F-45BD-A573-4128F60E5AD7}"/>
              </a:ext>
            </a:extLst>
          </p:cNvPr>
          <p:cNvSpPr/>
          <p:nvPr/>
        </p:nvSpPr>
        <p:spPr>
          <a:xfrm>
            <a:off x="177208" y="1502313"/>
            <a:ext cx="10156529" cy="490113"/>
          </a:xfrm>
          <a:prstGeom prst="rect">
            <a:avLst/>
          </a:prstGeom>
          <a:solidFill>
            <a:srgbClr val="F4F9F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B: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Indoor flooding</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415F1D67-5B10-4BBE-BB26-78281471D68D}"/>
              </a:ext>
            </a:extLst>
          </p:cNvPr>
          <p:cNvSpPr/>
          <p:nvPr/>
        </p:nvSpPr>
        <p:spPr>
          <a:xfrm>
            <a:off x="177208" y="2017580"/>
            <a:ext cx="10156529" cy="379500"/>
          </a:xfrm>
          <a:prstGeom prst="rect">
            <a:avLst/>
          </a:prstGeom>
          <a:solidFill>
            <a:srgbClr val="DBECD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C: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Pollution leading to dead fish in rivers</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042C9E08-16FE-4864-92B8-971EE9565B18}"/>
              </a:ext>
            </a:extLst>
          </p:cNvPr>
          <p:cNvSpPr/>
          <p:nvPr/>
        </p:nvSpPr>
        <p:spPr>
          <a:xfrm>
            <a:off x="177209" y="2437148"/>
            <a:ext cx="10156528" cy="379501"/>
          </a:xfrm>
          <a:prstGeom prst="rect">
            <a:avLst/>
          </a:prstGeom>
          <a:solidFill>
            <a:srgbClr val="F4F9F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D: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Potential to make people and animals who go in river and sea water poorly</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a:extLst>
              <a:ext uri="{FF2B5EF4-FFF2-40B4-BE49-F238E27FC236}">
                <a16:creationId xmlns:a16="http://schemas.microsoft.com/office/drawing/2014/main" id="{D21059B7-7774-4A36-94FE-7BFF3C4110ED}"/>
              </a:ext>
            </a:extLst>
          </p:cNvPr>
          <p:cNvSpPr/>
          <p:nvPr/>
        </p:nvSpPr>
        <p:spPr>
          <a:xfrm>
            <a:off x="177209" y="2877326"/>
            <a:ext cx="10156530" cy="490113"/>
          </a:xfrm>
          <a:prstGeom prst="rect">
            <a:avLst/>
          </a:prstGeom>
          <a:solidFill>
            <a:srgbClr val="DBECD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E: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Algae choking plant and wildlife</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Rectangle 17">
            <a:extLst>
              <a:ext uri="{FF2B5EF4-FFF2-40B4-BE49-F238E27FC236}">
                <a16:creationId xmlns:a16="http://schemas.microsoft.com/office/drawing/2014/main" id="{50B74A8B-CC66-4B29-A97F-EDF15159CE7F}"/>
              </a:ext>
            </a:extLst>
          </p:cNvPr>
          <p:cNvSpPr/>
          <p:nvPr/>
        </p:nvSpPr>
        <p:spPr>
          <a:xfrm>
            <a:off x="177209" y="3415747"/>
            <a:ext cx="10156528" cy="464099"/>
          </a:xfrm>
          <a:prstGeom prst="rect">
            <a:avLst/>
          </a:prstGeom>
          <a:solidFill>
            <a:srgbClr val="F4F9F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defRPr/>
            </a:pPr>
            <a:endParaRPr lang="en-GB" sz="1600" b="1" kern="1200" dirty="0">
              <a:solidFill>
                <a:schemeClr val="tx1">
                  <a:lumMod val="75000"/>
                  <a:lumOff val="25000"/>
                </a:schemeClr>
              </a:solidFill>
              <a:effectLst/>
            </a:endParaRPr>
          </a:p>
          <a:p>
            <a:pPr algn="ctr">
              <a:defRPr/>
            </a:pPr>
            <a:r>
              <a:rPr lang="en-GB" sz="1600" b="1" kern="1200" dirty="0">
                <a:solidFill>
                  <a:schemeClr val="tx1">
                    <a:lumMod val="75000"/>
                    <a:lumOff val="25000"/>
                  </a:schemeClr>
                </a:solidFill>
                <a:effectLst/>
              </a:rPr>
              <a:t>F: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Outdoor flooding</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spcBef>
                <a:spcPts val="0"/>
              </a:spcBef>
              <a:buClrTx/>
              <a:buSzTx/>
              <a:buFontTx/>
              <a:buNone/>
              <a:tabLst/>
              <a:defRPr/>
            </a:pP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Rectangle 19">
            <a:extLst>
              <a:ext uri="{FF2B5EF4-FFF2-40B4-BE49-F238E27FC236}">
                <a16:creationId xmlns:a16="http://schemas.microsoft.com/office/drawing/2014/main" id="{D718A823-93EF-4D52-95AF-505488DFC4C5}"/>
              </a:ext>
            </a:extLst>
          </p:cNvPr>
          <p:cNvSpPr/>
          <p:nvPr/>
        </p:nvSpPr>
        <p:spPr>
          <a:xfrm>
            <a:off x="177209" y="3928775"/>
            <a:ext cx="10156528" cy="490113"/>
          </a:xfrm>
          <a:prstGeom prst="rect">
            <a:avLst/>
          </a:prstGeom>
          <a:solidFill>
            <a:srgbClr val="DBECD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G: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Litter in rivers and the sea</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tangle 21">
            <a:extLst>
              <a:ext uri="{FF2B5EF4-FFF2-40B4-BE49-F238E27FC236}">
                <a16:creationId xmlns:a16="http://schemas.microsoft.com/office/drawing/2014/main" id="{CDAD865D-87B6-4C37-BAFF-4666D4623F04}"/>
              </a:ext>
            </a:extLst>
          </p:cNvPr>
          <p:cNvSpPr/>
          <p:nvPr/>
        </p:nvSpPr>
        <p:spPr>
          <a:xfrm>
            <a:off x="177208" y="4453262"/>
            <a:ext cx="10156531" cy="325470"/>
          </a:xfrm>
          <a:prstGeom prst="rect">
            <a:avLst/>
          </a:prstGeom>
          <a:solidFill>
            <a:srgbClr val="F4F9F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H: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Water company fines for pollution or poor river and bathing water quality</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tangle 23">
            <a:extLst>
              <a:ext uri="{FF2B5EF4-FFF2-40B4-BE49-F238E27FC236}">
                <a16:creationId xmlns:a16="http://schemas.microsoft.com/office/drawing/2014/main" id="{4DC02864-65C6-4379-8196-BE59C4DEABF7}"/>
              </a:ext>
            </a:extLst>
          </p:cNvPr>
          <p:cNvSpPr/>
          <p:nvPr/>
        </p:nvSpPr>
        <p:spPr>
          <a:xfrm>
            <a:off x="177209" y="4829653"/>
            <a:ext cx="10156528" cy="490113"/>
          </a:xfrm>
          <a:prstGeom prst="rect">
            <a:avLst/>
          </a:prstGeom>
          <a:solidFill>
            <a:srgbClr val="DBECD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I: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Slow drainage due to blocked drains</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8" name="Rectangle 37">
            <a:extLst>
              <a:ext uri="{FF2B5EF4-FFF2-40B4-BE49-F238E27FC236}">
                <a16:creationId xmlns:a16="http://schemas.microsoft.com/office/drawing/2014/main" id="{CFBE7B50-EBFB-4CD5-8BAF-08962FAE9F3E}"/>
              </a:ext>
            </a:extLst>
          </p:cNvPr>
          <p:cNvSpPr/>
          <p:nvPr/>
        </p:nvSpPr>
        <p:spPr>
          <a:xfrm>
            <a:off x="177209" y="5344935"/>
            <a:ext cx="10156528" cy="490113"/>
          </a:xfrm>
          <a:prstGeom prst="rect">
            <a:avLst/>
          </a:prstGeom>
          <a:solidFill>
            <a:srgbClr val="F4F9F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J: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Bad smells due to blocked drains</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 name="Rectangle 40">
            <a:extLst>
              <a:ext uri="{FF2B5EF4-FFF2-40B4-BE49-F238E27FC236}">
                <a16:creationId xmlns:a16="http://schemas.microsoft.com/office/drawing/2014/main" id="{494457F0-CE08-4963-B4D0-79113E185DBD}"/>
              </a:ext>
            </a:extLst>
          </p:cNvPr>
          <p:cNvSpPr/>
          <p:nvPr/>
        </p:nvSpPr>
        <p:spPr>
          <a:xfrm>
            <a:off x="177209" y="5837540"/>
            <a:ext cx="10156528" cy="490113"/>
          </a:xfrm>
          <a:prstGeom prst="rect">
            <a:avLst/>
          </a:prstGeom>
          <a:solidFill>
            <a:srgbClr val="DBECD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600" b="1" kern="1200" dirty="0">
              <a:solidFill>
                <a:schemeClr val="tx1">
                  <a:lumMod val="75000"/>
                  <a:lumOff val="25000"/>
                </a:schemeClr>
              </a:solidFill>
              <a:effectLst/>
            </a:endParaRPr>
          </a:p>
          <a:p>
            <a:pPr algn="ctr"/>
            <a:r>
              <a:rPr lang="en-GB" sz="1600" b="1" kern="1200" dirty="0">
                <a:solidFill>
                  <a:schemeClr val="tx1">
                    <a:lumMod val="75000"/>
                    <a:lumOff val="25000"/>
                  </a:schemeClr>
                </a:solidFill>
                <a:effectLst/>
              </a:rPr>
              <a:t>K: </a:t>
            </a:r>
            <a:r>
              <a:rPr lang="en-GB" sz="1600" b="1"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Temporary loss of use of rivers and the sea for activities like swimming, surfing and paddling</a:t>
            </a:r>
            <a:endParaRPr lang="en-GB" sz="1600" b="1"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600" b="1" kern="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31032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F84E373-9FD4-47F8-9802-A8190AE2A600}"/>
              </a:ext>
            </a:extLst>
          </p:cNvPr>
          <p:cNvSpPr>
            <a:spLocks noGrp="1"/>
          </p:cNvSpPr>
          <p:nvPr>
            <p:ph type="sldNum" sz="quarter" idx="12"/>
          </p:nvPr>
        </p:nvSpPr>
        <p:spPr/>
        <p:txBody>
          <a:bodyPr/>
          <a:lstStyle/>
          <a:p>
            <a:fld id="{34325CA2-6110-4863-9606-C68117221F89}" type="slidenum">
              <a:rPr lang="en-GB" smtClean="0"/>
              <a:t>5</a:t>
            </a:fld>
            <a:endParaRPr lang="en-GB"/>
          </a:p>
        </p:txBody>
      </p:sp>
      <p:graphicFrame>
        <p:nvGraphicFramePr>
          <p:cNvPr id="5" name="Table 5">
            <a:extLst>
              <a:ext uri="{FF2B5EF4-FFF2-40B4-BE49-F238E27FC236}">
                <a16:creationId xmlns:a16="http://schemas.microsoft.com/office/drawing/2014/main" id="{C8476317-6CB6-46A5-B1DE-D42B6AFBD10D}"/>
              </a:ext>
            </a:extLst>
          </p:cNvPr>
          <p:cNvGraphicFramePr>
            <a:graphicFrameLocks noGrp="1"/>
          </p:cNvGraphicFramePr>
          <p:nvPr>
            <p:extLst>
              <p:ext uri="{D42A27DB-BD31-4B8C-83A1-F6EECF244321}">
                <p14:modId xmlns:p14="http://schemas.microsoft.com/office/powerpoint/2010/main" val="2909969836"/>
              </p:ext>
            </p:extLst>
          </p:nvPr>
        </p:nvGraphicFramePr>
        <p:xfrm>
          <a:off x="312480" y="300768"/>
          <a:ext cx="5407836" cy="3992880"/>
        </p:xfrm>
        <a:graphic>
          <a:graphicData uri="http://schemas.openxmlformats.org/drawingml/2006/table">
            <a:tbl>
              <a:tblPr firstRow="1" bandRow="1">
                <a:tableStyleId>{BDBED569-4797-4DF1-A0F4-6AAB3CD982D8}</a:tableStyleId>
              </a:tblPr>
              <a:tblGrid>
                <a:gridCol w="5407836">
                  <a:extLst>
                    <a:ext uri="{9D8B030D-6E8A-4147-A177-3AD203B41FA5}">
                      <a16:colId xmlns:a16="http://schemas.microsoft.com/office/drawing/2014/main" val="2567155284"/>
                    </a:ext>
                  </a:extLst>
                </a:gridCol>
              </a:tblGrid>
              <a:tr h="315689">
                <a:tc>
                  <a:txBody>
                    <a:bodyPr/>
                    <a:lstStyle/>
                    <a:p>
                      <a:r>
                        <a:rPr lang="en-GB" sz="1600" dirty="0">
                          <a:latin typeface="Century Gothic" panose="020B0502020202020204" pitchFamily="34" charset="0"/>
                        </a:rPr>
                        <a:t>Metrics:</a:t>
                      </a:r>
                    </a:p>
                  </a:txBody>
                  <a:tcPr/>
                </a:tc>
                <a:extLst>
                  <a:ext uri="{0D108BD9-81ED-4DB2-BD59-A6C34878D82A}">
                    <a16:rowId xmlns:a16="http://schemas.microsoft.com/office/drawing/2014/main" val="2591947376"/>
                  </a:ext>
                </a:extLst>
              </a:tr>
              <a:tr h="286990">
                <a:tc>
                  <a:txBody>
                    <a:bodyPr/>
                    <a:lstStyle/>
                    <a:p>
                      <a:r>
                        <a:rPr lang="en-GB" sz="1400" dirty="0">
                          <a:latin typeface="Century Gothic" panose="020B0502020202020204" pitchFamily="34" charset="0"/>
                        </a:rPr>
                        <a:t>Public Water Supply Drought Resilience</a:t>
                      </a:r>
                    </a:p>
                  </a:txBody>
                  <a:tcPr/>
                </a:tc>
                <a:extLst>
                  <a:ext uri="{0D108BD9-81ED-4DB2-BD59-A6C34878D82A}">
                    <a16:rowId xmlns:a16="http://schemas.microsoft.com/office/drawing/2014/main" val="3269578270"/>
                  </a:ext>
                </a:extLst>
              </a:tr>
              <a:tr h="286990">
                <a:tc>
                  <a:txBody>
                    <a:bodyPr/>
                    <a:lstStyle/>
                    <a:p>
                      <a:r>
                        <a:rPr lang="en-GB" sz="1400" dirty="0">
                          <a:latin typeface="Century Gothic" panose="020B0502020202020204" pitchFamily="34" charset="0"/>
                        </a:rPr>
                        <a:t>Biodiversity Net Gain</a:t>
                      </a:r>
                    </a:p>
                  </a:txBody>
                  <a:tcPr/>
                </a:tc>
                <a:extLst>
                  <a:ext uri="{0D108BD9-81ED-4DB2-BD59-A6C34878D82A}">
                    <a16:rowId xmlns:a16="http://schemas.microsoft.com/office/drawing/2014/main" val="2558893219"/>
                  </a:ext>
                </a:extLst>
              </a:tr>
              <a:tr h="286990">
                <a:tc>
                  <a:txBody>
                    <a:bodyPr/>
                    <a:lstStyle/>
                    <a:p>
                      <a:r>
                        <a:rPr lang="en-GB" sz="1400" dirty="0">
                          <a:latin typeface="Century Gothic" panose="020B0502020202020204" pitchFamily="34" charset="0"/>
                        </a:rPr>
                        <a:t>Natural Capital</a:t>
                      </a:r>
                    </a:p>
                  </a:txBody>
                  <a:tcPr/>
                </a:tc>
                <a:extLst>
                  <a:ext uri="{0D108BD9-81ED-4DB2-BD59-A6C34878D82A}">
                    <a16:rowId xmlns:a16="http://schemas.microsoft.com/office/drawing/2014/main" val="3368939865"/>
                  </a:ext>
                </a:extLst>
              </a:tr>
              <a:tr h="286990">
                <a:tc>
                  <a:txBody>
                    <a:bodyPr/>
                    <a:lstStyle/>
                    <a:p>
                      <a:r>
                        <a:rPr lang="en-GB" sz="1400" dirty="0">
                          <a:latin typeface="Century Gothic" panose="020B0502020202020204" pitchFamily="34" charset="0"/>
                        </a:rPr>
                        <a:t>Leakage</a:t>
                      </a:r>
                    </a:p>
                  </a:txBody>
                  <a:tcPr/>
                </a:tc>
                <a:extLst>
                  <a:ext uri="{0D108BD9-81ED-4DB2-BD59-A6C34878D82A}">
                    <a16:rowId xmlns:a16="http://schemas.microsoft.com/office/drawing/2014/main" val="525811582"/>
                  </a:ext>
                </a:extLst>
              </a:tr>
              <a:tr h="286990">
                <a:tc>
                  <a:txBody>
                    <a:bodyPr/>
                    <a:lstStyle/>
                    <a:p>
                      <a:r>
                        <a:rPr lang="en-GB" sz="1400" dirty="0">
                          <a:latin typeface="Century Gothic" panose="020B0502020202020204" pitchFamily="34" charset="0"/>
                        </a:rPr>
                        <a:t>Per Capita Consumption</a:t>
                      </a:r>
                    </a:p>
                  </a:txBody>
                  <a:tcPr/>
                </a:tc>
                <a:extLst>
                  <a:ext uri="{0D108BD9-81ED-4DB2-BD59-A6C34878D82A}">
                    <a16:rowId xmlns:a16="http://schemas.microsoft.com/office/drawing/2014/main" val="3236806232"/>
                  </a:ext>
                </a:extLst>
              </a:tr>
              <a:tr h="286990">
                <a:tc>
                  <a:txBody>
                    <a:bodyPr/>
                    <a:lstStyle/>
                    <a:p>
                      <a:r>
                        <a:rPr lang="en-GB" sz="1400" dirty="0">
                          <a:latin typeface="Century Gothic" panose="020B0502020202020204" pitchFamily="34" charset="0"/>
                        </a:rPr>
                        <a:t>Public Water Supply Non Drought Resilience</a:t>
                      </a:r>
                    </a:p>
                  </a:txBody>
                  <a:tcPr/>
                </a:tc>
                <a:extLst>
                  <a:ext uri="{0D108BD9-81ED-4DB2-BD59-A6C34878D82A}">
                    <a16:rowId xmlns:a16="http://schemas.microsoft.com/office/drawing/2014/main" val="684776838"/>
                  </a:ext>
                </a:extLst>
              </a:tr>
              <a:tr h="286990">
                <a:tc>
                  <a:txBody>
                    <a:bodyPr/>
                    <a:lstStyle/>
                    <a:p>
                      <a:r>
                        <a:rPr lang="en-GB" sz="1400" dirty="0">
                          <a:latin typeface="Century Gothic" panose="020B0502020202020204" pitchFamily="34" charset="0"/>
                        </a:rPr>
                        <a:t>Carbon</a:t>
                      </a:r>
                    </a:p>
                  </a:txBody>
                  <a:tcPr/>
                </a:tc>
                <a:extLst>
                  <a:ext uri="{0D108BD9-81ED-4DB2-BD59-A6C34878D82A}">
                    <a16:rowId xmlns:a16="http://schemas.microsoft.com/office/drawing/2014/main" val="2987364137"/>
                  </a:ext>
                </a:extLst>
              </a:tr>
              <a:tr h="286990">
                <a:tc>
                  <a:txBody>
                    <a:bodyPr/>
                    <a:lstStyle/>
                    <a:p>
                      <a:r>
                        <a:rPr lang="en-GB" sz="1400" dirty="0">
                          <a:latin typeface="Century Gothic" panose="020B0502020202020204" pitchFamily="34" charset="0"/>
                        </a:rPr>
                        <a:t>Customer Preferred Option</a:t>
                      </a:r>
                    </a:p>
                  </a:txBody>
                  <a:tcPr/>
                </a:tc>
                <a:extLst>
                  <a:ext uri="{0D108BD9-81ED-4DB2-BD59-A6C34878D82A}">
                    <a16:rowId xmlns:a16="http://schemas.microsoft.com/office/drawing/2014/main" val="389344946"/>
                  </a:ext>
                </a:extLst>
              </a:tr>
              <a:tr h="286990">
                <a:tc>
                  <a:txBody>
                    <a:bodyPr/>
                    <a:lstStyle/>
                    <a:p>
                      <a:r>
                        <a:rPr lang="en-GB" sz="1400" dirty="0">
                          <a:latin typeface="Century Gothic" panose="020B0502020202020204" pitchFamily="34" charset="0"/>
                        </a:rPr>
                        <a:t>Stakeholder Preferred Option</a:t>
                      </a:r>
                    </a:p>
                  </a:txBody>
                  <a:tcPr/>
                </a:tc>
                <a:extLst>
                  <a:ext uri="{0D108BD9-81ED-4DB2-BD59-A6C34878D82A}">
                    <a16:rowId xmlns:a16="http://schemas.microsoft.com/office/drawing/2014/main" val="4196227650"/>
                  </a:ext>
                </a:extLst>
              </a:tr>
              <a:tr h="286990">
                <a:tc>
                  <a:txBody>
                    <a:bodyPr/>
                    <a:lstStyle/>
                    <a:p>
                      <a:r>
                        <a:rPr lang="en-GB" sz="1400" dirty="0">
                          <a:latin typeface="Century Gothic" panose="020B0502020202020204" pitchFamily="34" charset="0"/>
                        </a:rPr>
                        <a:t>Human and Social Wellbeing</a:t>
                      </a:r>
                    </a:p>
                  </a:txBody>
                  <a:tcPr/>
                </a:tc>
                <a:extLst>
                  <a:ext uri="{0D108BD9-81ED-4DB2-BD59-A6C34878D82A}">
                    <a16:rowId xmlns:a16="http://schemas.microsoft.com/office/drawing/2014/main" val="1857795691"/>
                  </a:ext>
                </a:extLst>
              </a:tr>
              <a:tr h="286990">
                <a:tc>
                  <a:txBody>
                    <a:bodyPr/>
                    <a:lstStyle/>
                    <a:p>
                      <a:r>
                        <a:rPr lang="en-GB" sz="1400" dirty="0">
                          <a:latin typeface="Century Gothic" panose="020B0502020202020204" pitchFamily="34" charset="0"/>
                        </a:rPr>
                        <a:t>Financial Cost</a:t>
                      </a:r>
                    </a:p>
                  </a:txBody>
                  <a:tcPr/>
                </a:tc>
                <a:extLst>
                  <a:ext uri="{0D108BD9-81ED-4DB2-BD59-A6C34878D82A}">
                    <a16:rowId xmlns:a16="http://schemas.microsoft.com/office/drawing/2014/main" val="2911043545"/>
                  </a:ext>
                </a:extLst>
              </a:tr>
              <a:tr h="286990">
                <a:tc>
                  <a:txBody>
                    <a:bodyPr/>
                    <a:lstStyle/>
                    <a:p>
                      <a:r>
                        <a:rPr lang="en-GB" sz="1400" dirty="0">
                          <a:latin typeface="Century Gothic" panose="020B0502020202020204" pitchFamily="34" charset="0"/>
                        </a:rPr>
                        <a:t>Option Deliverability</a:t>
                      </a:r>
                    </a:p>
                  </a:txBody>
                  <a:tcPr/>
                </a:tc>
                <a:extLst>
                  <a:ext uri="{0D108BD9-81ED-4DB2-BD59-A6C34878D82A}">
                    <a16:rowId xmlns:a16="http://schemas.microsoft.com/office/drawing/2014/main" val="1871149694"/>
                  </a:ext>
                </a:extLst>
              </a:tr>
            </a:tbl>
          </a:graphicData>
        </a:graphic>
      </p:graphicFrame>
      <p:graphicFrame>
        <p:nvGraphicFramePr>
          <p:cNvPr id="6" name="Table 5">
            <a:extLst>
              <a:ext uri="{FF2B5EF4-FFF2-40B4-BE49-F238E27FC236}">
                <a16:creationId xmlns:a16="http://schemas.microsoft.com/office/drawing/2014/main" id="{4C61AD26-FBA4-4507-B04A-00F6EC273A15}"/>
              </a:ext>
            </a:extLst>
          </p:cNvPr>
          <p:cNvGraphicFramePr>
            <a:graphicFrameLocks noGrp="1"/>
          </p:cNvGraphicFramePr>
          <p:nvPr>
            <p:extLst>
              <p:ext uri="{D42A27DB-BD31-4B8C-83A1-F6EECF244321}">
                <p14:modId xmlns:p14="http://schemas.microsoft.com/office/powerpoint/2010/main" val="2837973995"/>
              </p:ext>
            </p:extLst>
          </p:nvPr>
        </p:nvGraphicFramePr>
        <p:xfrm>
          <a:off x="6096000" y="905794"/>
          <a:ext cx="5407836" cy="4602480"/>
        </p:xfrm>
        <a:graphic>
          <a:graphicData uri="http://schemas.openxmlformats.org/drawingml/2006/table">
            <a:tbl>
              <a:tblPr firstRow="1" bandRow="1">
                <a:tableStyleId>{BDBED569-4797-4DF1-A0F4-6AAB3CD982D8}</a:tableStyleId>
              </a:tblPr>
              <a:tblGrid>
                <a:gridCol w="5407836">
                  <a:extLst>
                    <a:ext uri="{9D8B030D-6E8A-4147-A177-3AD203B41FA5}">
                      <a16:colId xmlns:a16="http://schemas.microsoft.com/office/drawing/2014/main" val="2567155284"/>
                    </a:ext>
                  </a:extLst>
                </a:gridCol>
              </a:tblGrid>
              <a:tr h="289334">
                <a:tc>
                  <a:txBody>
                    <a:bodyPr/>
                    <a:lstStyle/>
                    <a:p>
                      <a:r>
                        <a:rPr lang="en-GB" sz="1600" dirty="0">
                          <a:latin typeface="Century Gothic" panose="020B0502020202020204" pitchFamily="34" charset="0"/>
                        </a:rPr>
                        <a:t>Water Management Options:</a:t>
                      </a:r>
                    </a:p>
                  </a:txBody>
                  <a:tcPr/>
                </a:tc>
                <a:extLst>
                  <a:ext uri="{0D108BD9-81ED-4DB2-BD59-A6C34878D82A}">
                    <a16:rowId xmlns:a16="http://schemas.microsoft.com/office/drawing/2014/main" val="2591947376"/>
                  </a:ext>
                </a:extLst>
              </a:tr>
              <a:tr h="289334">
                <a:tc>
                  <a:txBody>
                    <a:bodyPr/>
                    <a:lstStyle/>
                    <a:p>
                      <a:r>
                        <a:rPr lang="en-GB" sz="1400" dirty="0">
                          <a:latin typeface="Century Gothic" panose="020B0502020202020204" pitchFamily="34" charset="0"/>
                        </a:rPr>
                        <a:t>Water Meter Optants</a:t>
                      </a:r>
                    </a:p>
                  </a:txBody>
                  <a:tcPr/>
                </a:tc>
                <a:extLst>
                  <a:ext uri="{0D108BD9-81ED-4DB2-BD59-A6C34878D82A}">
                    <a16:rowId xmlns:a16="http://schemas.microsoft.com/office/drawing/2014/main" val="3269578270"/>
                  </a:ext>
                </a:extLst>
              </a:tr>
              <a:tr h="289334">
                <a:tc>
                  <a:txBody>
                    <a:bodyPr/>
                    <a:lstStyle/>
                    <a:p>
                      <a:r>
                        <a:rPr lang="en-GB" sz="1400" dirty="0">
                          <a:latin typeface="Century Gothic" panose="020B0502020202020204" pitchFamily="34" charset="0"/>
                        </a:rPr>
                        <a:t>Metering on Change of Occupancy</a:t>
                      </a:r>
                    </a:p>
                  </a:txBody>
                  <a:tcPr/>
                </a:tc>
                <a:extLst>
                  <a:ext uri="{0D108BD9-81ED-4DB2-BD59-A6C34878D82A}">
                    <a16:rowId xmlns:a16="http://schemas.microsoft.com/office/drawing/2014/main" val="2558893219"/>
                  </a:ext>
                </a:extLst>
              </a:tr>
              <a:tr h="289334">
                <a:tc>
                  <a:txBody>
                    <a:bodyPr/>
                    <a:lstStyle/>
                    <a:p>
                      <a:r>
                        <a:rPr lang="en-GB" sz="1400" dirty="0">
                          <a:latin typeface="Century Gothic" panose="020B0502020202020204" pitchFamily="34" charset="0"/>
                        </a:rPr>
                        <a:t>Supply Pipe Renewal</a:t>
                      </a:r>
                    </a:p>
                  </a:txBody>
                  <a:tcPr/>
                </a:tc>
                <a:extLst>
                  <a:ext uri="{0D108BD9-81ED-4DB2-BD59-A6C34878D82A}">
                    <a16:rowId xmlns:a16="http://schemas.microsoft.com/office/drawing/2014/main" val="3368939865"/>
                  </a:ext>
                </a:extLst>
              </a:tr>
              <a:tr h="289334">
                <a:tc>
                  <a:txBody>
                    <a:bodyPr/>
                    <a:lstStyle/>
                    <a:p>
                      <a:r>
                        <a:rPr lang="en-GB" sz="1400" dirty="0">
                          <a:latin typeface="Century Gothic" panose="020B0502020202020204" pitchFamily="34" charset="0"/>
                        </a:rPr>
                        <a:t>Water Efficiency</a:t>
                      </a:r>
                    </a:p>
                  </a:txBody>
                  <a:tcPr/>
                </a:tc>
                <a:extLst>
                  <a:ext uri="{0D108BD9-81ED-4DB2-BD59-A6C34878D82A}">
                    <a16:rowId xmlns:a16="http://schemas.microsoft.com/office/drawing/2014/main" val="525811582"/>
                  </a:ext>
                </a:extLst>
              </a:tr>
              <a:tr h="289334">
                <a:tc>
                  <a:txBody>
                    <a:bodyPr/>
                    <a:lstStyle/>
                    <a:p>
                      <a:r>
                        <a:rPr lang="en-GB" sz="1400" dirty="0">
                          <a:latin typeface="Century Gothic" panose="020B0502020202020204" pitchFamily="34" charset="0"/>
                        </a:rPr>
                        <a:t>Consumption Data</a:t>
                      </a:r>
                    </a:p>
                  </a:txBody>
                  <a:tcPr/>
                </a:tc>
                <a:extLst>
                  <a:ext uri="{0D108BD9-81ED-4DB2-BD59-A6C34878D82A}">
                    <a16:rowId xmlns:a16="http://schemas.microsoft.com/office/drawing/2014/main" val="3236806232"/>
                  </a:ext>
                </a:extLst>
              </a:tr>
              <a:tr h="289334">
                <a:tc>
                  <a:txBody>
                    <a:bodyPr/>
                    <a:lstStyle/>
                    <a:p>
                      <a:r>
                        <a:rPr lang="en-GB" sz="1400" dirty="0">
                          <a:latin typeface="Century Gothic" panose="020B0502020202020204" pitchFamily="34" charset="0"/>
                        </a:rPr>
                        <a:t>Commercial Water Efficiency</a:t>
                      </a:r>
                    </a:p>
                  </a:txBody>
                  <a:tcPr/>
                </a:tc>
                <a:extLst>
                  <a:ext uri="{0D108BD9-81ED-4DB2-BD59-A6C34878D82A}">
                    <a16:rowId xmlns:a16="http://schemas.microsoft.com/office/drawing/2014/main" val="684776838"/>
                  </a:ext>
                </a:extLst>
              </a:tr>
              <a:tr h="289334">
                <a:tc>
                  <a:txBody>
                    <a:bodyPr/>
                    <a:lstStyle/>
                    <a:p>
                      <a:r>
                        <a:rPr lang="en-GB" sz="1400" dirty="0">
                          <a:latin typeface="Century Gothic" panose="020B0502020202020204" pitchFamily="34" charset="0"/>
                        </a:rPr>
                        <a:t>Leakage</a:t>
                      </a:r>
                    </a:p>
                  </a:txBody>
                  <a:tcPr/>
                </a:tc>
                <a:extLst>
                  <a:ext uri="{0D108BD9-81ED-4DB2-BD59-A6C34878D82A}">
                    <a16:rowId xmlns:a16="http://schemas.microsoft.com/office/drawing/2014/main" val="2987364137"/>
                  </a:ext>
                </a:extLst>
              </a:tr>
              <a:tr h="289334">
                <a:tc>
                  <a:txBody>
                    <a:bodyPr/>
                    <a:lstStyle/>
                    <a:p>
                      <a:r>
                        <a:rPr lang="en-GB" sz="1400" dirty="0">
                          <a:latin typeface="Century Gothic" panose="020B0502020202020204" pitchFamily="34" charset="0"/>
                        </a:rPr>
                        <a:t>Mains Replacement</a:t>
                      </a:r>
                    </a:p>
                  </a:txBody>
                  <a:tcPr/>
                </a:tc>
                <a:extLst>
                  <a:ext uri="{0D108BD9-81ED-4DB2-BD59-A6C34878D82A}">
                    <a16:rowId xmlns:a16="http://schemas.microsoft.com/office/drawing/2014/main" val="389344946"/>
                  </a:ext>
                </a:extLst>
              </a:tr>
              <a:tr h="289334">
                <a:tc>
                  <a:txBody>
                    <a:bodyPr/>
                    <a:lstStyle/>
                    <a:p>
                      <a:r>
                        <a:rPr lang="en-GB" sz="1400" dirty="0">
                          <a:latin typeface="Century Gothic" panose="020B0502020202020204" pitchFamily="34" charset="0"/>
                        </a:rPr>
                        <a:t>Extension of Existing Water Treatment Works</a:t>
                      </a:r>
                    </a:p>
                  </a:txBody>
                  <a:tcPr/>
                </a:tc>
                <a:extLst>
                  <a:ext uri="{0D108BD9-81ED-4DB2-BD59-A6C34878D82A}">
                    <a16:rowId xmlns:a16="http://schemas.microsoft.com/office/drawing/2014/main" val="4196227650"/>
                  </a:ext>
                </a:extLst>
              </a:tr>
              <a:tr h="289334">
                <a:tc>
                  <a:txBody>
                    <a:bodyPr/>
                    <a:lstStyle/>
                    <a:p>
                      <a:r>
                        <a:rPr lang="en-GB" sz="1400" dirty="0">
                          <a:latin typeface="Century Gothic" panose="020B0502020202020204" pitchFamily="34" charset="0"/>
                        </a:rPr>
                        <a:t>Reservoirs</a:t>
                      </a:r>
                    </a:p>
                  </a:txBody>
                  <a:tcPr/>
                </a:tc>
                <a:extLst>
                  <a:ext uri="{0D108BD9-81ED-4DB2-BD59-A6C34878D82A}">
                    <a16:rowId xmlns:a16="http://schemas.microsoft.com/office/drawing/2014/main" val="1857795691"/>
                  </a:ext>
                </a:extLst>
              </a:tr>
              <a:tr h="289334">
                <a:tc>
                  <a:txBody>
                    <a:bodyPr/>
                    <a:lstStyle/>
                    <a:p>
                      <a:r>
                        <a:rPr lang="en-GB" sz="1400" dirty="0">
                          <a:latin typeface="Century Gothic" panose="020B0502020202020204" pitchFamily="34" charset="0"/>
                        </a:rPr>
                        <a:t>Reservoir Desilting</a:t>
                      </a:r>
                    </a:p>
                  </a:txBody>
                  <a:tcPr/>
                </a:tc>
                <a:extLst>
                  <a:ext uri="{0D108BD9-81ED-4DB2-BD59-A6C34878D82A}">
                    <a16:rowId xmlns:a16="http://schemas.microsoft.com/office/drawing/2014/main" val="2911043545"/>
                  </a:ext>
                </a:extLst>
              </a:tr>
              <a:tr h="289334">
                <a:tc>
                  <a:txBody>
                    <a:bodyPr/>
                    <a:lstStyle/>
                    <a:p>
                      <a:r>
                        <a:rPr lang="en-GB" sz="1400" dirty="0">
                          <a:latin typeface="Century Gothic" panose="020B0502020202020204" pitchFamily="34" charset="0"/>
                        </a:rPr>
                        <a:t>Desalination</a:t>
                      </a:r>
                    </a:p>
                  </a:txBody>
                  <a:tcPr/>
                </a:tc>
                <a:extLst>
                  <a:ext uri="{0D108BD9-81ED-4DB2-BD59-A6C34878D82A}">
                    <a16:rowId xmlns:a16="http://schemas.microsoft.com/office/drawing/2014/main" val="1871149694"/>
                  </a:ext>
                </a:extLst>
              </a:tr>
              <a:tr h="289334">
                <a:tc>
                  <a:txBody>
                    <a:bodyPr/>
                    <a:lstStyle/>
                    <a:p>
                      <a:r>
                        <a:rPr lang="en-GB" sz="1400" dirty="0">
                          <a:latin typeface="Century Gothic" panose="020B0502020202020204" pitchFamily="34" charset="0"/>
                        </a:rPr>
                        <a:t>Increased Abstraction</a:t>
                      </a:r>
                    </a:p>
                  </a:txBody>
                  <a:tcPr/>
                </a:tc>
                <a:extLst>
                  <a:ext uri="{0D108BD9-81ED-4DB2-BD59-A6C34878D82A}">
                    <a16:rowId xmlns:a16="http://schemas.microsoft.com/office/drawing/2014/main" val="1078777663"/>
                  </a:ext>
                </a:extLst>
              </a:tr>
              <a:tr h="289334">
                <a:tc>
                  <a:txBody>
                    <a:bodyPr/>
                    <a:lstStyle/>
                    <a:p>
                      <a:r>
                        <a:rPr lang="en-GB" sz="1400" dirty="0">
                          <a:latin typeface="Century Gothic" panose="020B0502020202020204" pitchFamily="34" charset="0"/>
                        </a:rPr>
                        <a:t>Water Transfers</a:t>
                      </a:r>
                    </a:p>
                  </a:txBody>
                  <a:tcPr/>
                </a:tc>
                <a:extLst>
                  <a:ext uri="{0D108BD9-81ED-4DB2-BD59-A6C34878D82A}">
                    <a16:rowId xmlns:a16="http://schemas.microsoft.com/office/drawing/2014/main" val="1699959533"/>
                  </a:ext>
                </a:extLst>
              </a:tr>
            </a:tbl>
          </a:graphicData>
        </a:graphic>
      </p:graphicFrame>
      <p:sp>
        <p:nvSpPr>
          <p:cNvPr id="7" name="TextBox 1">
            <a:extLst>
              <a:ext uri="{FF2B5EF4-FFF2-40B4-BE49-F238E27FC236}">
                <a16:creationId xmlns:a16="http://schemas.microsoft.com/office/drawing/2014/main" id="{03CCB123-1148-435C-9810-D1BEED9CF141}"/>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4</a:t>
            </a:r>
          </a:p>
        </p:txBody>
      </p:sp>
      <p:graphicFrame>
        <p:nvGraphicFramePr>
          <p:cNvPr id="8" name="Table 8">
            <a:extLst>
              <a:ext uri="{FF2B5EF4-FFF2-40B4-BE49-F238E27FC236}">
                <a16:creationId xmlns:a16="http://schemas.microsoft.com/office/drawing/2014/main" id="{687F7ED7-671D-43B1-9AE1-667BB8B3CF81}"/>
              </a:ext>
            </a:extLst>
          </p:cNvPr>
          <p:cNvGraphicFramePr>
            <a:graphicFrameLocks noGrp="1"/>
          </p:cNvGraphicFramePr>
          <p:nvPr>
            <p:extLst>
              <p:ext uri="{D42A27DB-BD31-4B8C-83A1-F6EECF244321}">
                <p14:modId xmlns:p14="http://schemas.microsoft.com/office/powerpoint/2010/main" val="134247170"/>
              </p:ext>
            </p:extLst>
          </p:nvPr>
        </p:nvGraphicFramePr>
        <p:xfrm>
          <a:off x="6096000" y="5790653"/>
          <a:ext cx="5407836" cy="370840"/>
        </p:xfrm>
        <a:graphic>
          <a:graphicData uri="http://schemas.openxmlformats.org/drawingml/2006/table">
            <a:tbl>
              <a:tblPr firstRow="1" bandRow="1">
                <a:tableStyleId>{BDBED569-4797-4DF1-A0F4-6AAB3CD982D8}</a:tableStyleId>
              </a:tblPr>
              <a:tblGrid>
                <a:gridCol w="5407836">
                  <a:extLst>
                    <a:ext uri="{9D8B030D-6E8A-4147-A177-3AD203B41FA5}">
                      <a16:colId xmlns:a16="http://schemas.microsoft.com/office/drawing/2014/main" val="493164294"/>
                    </a:ext>
                  </a:extLst>
                </a:gridCol>
              </a:tblGrid>
              <a:tr h="370840">
                <a:tc>
                  <a:txBody>
                    <a:bodyPr/>
                    <a:lstStyle/>
                    <a:p>
                      <a:r>
                        <a:rPr lang="en-GB" sz="1400" b="1" dirty="0">
                          <a:latin typeface="Century Gothic" panose="020B0502020202020204" pitchFamily="34" charset="0"/>
                        </a:rPr>
                        <a:t>Water Trading</a:t>
                      </a:r>
                    </a:p>
                  </a:txBody>
                  <a:tcPr/>
                </a:tc>
                <a:extLst>
                  <a:ext uri="{0D108BD9-81ED-4DB2-BD59-A6C34878D82A}">
                    <a16:rowId xmlns:a16="http://schemas.microsoft.com/office/drawing/2014/main" val="279489053"/>
                  </a:ext>
                </a:extLst>
              </a:tr>
            </a:tbl>
          </a:graphicData>
        </a:graphic>
      </p:graphicFrame>
      <p:graphicFrame>
        <p:nvGraphicFramePr>
          <p:cNvPr id="9" name="Table 9">
            <a:extLst>
              <a:ext uri="{FF2B5EF4-FFF2-40B4-BE49-F238E27FC236}">
                <a16:creationId xmlns:a16="http://schemas.microsoft.com/office/drawing/2014/main" id="{A4345838-63BD-48F0-907D-33245A247EB6}"/>
              </a:ext>
            </a:extLst>
          </p:cNvPr>
          <p:cNvGraphicFramePr>
            <a:graphicFrameLocks noGrp="1"/>
          </p:cNvGraphicFramePr>
          <p:nvPr>
            <p:extLst>
              <p:ext uri="{D42A27DB-BD31-4B8C-83A1-F6EECF244321}">
                <p14:modId xmlns:p14="http://schemas.microsoft.com/office/powerpoint/2010/main" val="459423972"/>
              </p:ext>
            </p:extLst>
          </p:nvPr>
        </p:nvGraphicFramePr>
        <p:xfrm>
          <a:off x="312480" y="4364725"/>
          <a:ext cx="5407836" cy="2377440"/>
        </p:xfrm>
        <a:graphic>
          <a:graphicData uri="http://schemas.openxmlformats.org/drawingml/2006/table">
            <a:tbl>
              <a:tblPr firstRow="1" bandRow="1">
                <a:tableStyleId>{BDBED569-4797-4DF1-A0F4-6AAB3CD982D8}</a:tableStyleId>
              </a:tblPr>
              <a:tblGrid>
                <a:gridCol w="5407836">
                  <a:extLst>
                    <a:ext uri="{9D8B030D-6E8A-4147-A177-3AD203B41FA5}">
                      <a16:colId xmlns:a16="http://schemas.microsoft.com/office/drawing/2014/main" val="1800127344"/>
                    </a:ext>
                  </a:extLst>
                </a:gridCol>
              </a:tblGrid>
              <a:tr h="246052">
                <a:tc>
                  <a:txBody>
                    <a:bodyPr/>
                    <a:lstStyle/>
                    <a:p>
                      <a:r>
                        <a:rPr lang="en-GB" sz="1600" dirty="0">
                          <a:latin typeface="Century Gothic" panose="020B0502020202020204" pitchFamily="34" charset="0"/>
                        </a:rPr>
                        <a:t>Abstraction and the Environment: </a:t>
                      </a:r>
                    </a:p>
                  </a:txBody>
                  <a:tcPr/>
                </a:tc>
                <a:extLst>
                  <a:ext uri="{0D108BD9-81ED-4DB2-BD59-A6C34878D82A}">
                    <a16:rowId xmlns:a16="http://schemas.microsoft.com/office/drawing/2014/main" val="4170279670"/>
                  </a:ext>
                </a:extLst>
              </a:tr>
              <a:tr h="246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Century Gothic" panose="020B0502020202020204" pitchFamily="34" charset="0"/>
                          <a:ea typeface="+mn-ea"/>
                          <a:cs typeface="+mn-cs"/>
                        </a:rPr>
                        <a:t>Reviewing abstractions to ensure they are not damaging the environment</a:t>
                      </a:r>
                      <a:endParaRPr lang="en-GB" sz="1400" dirty="0">
                        <a:latin typeface="Century Gothic" panose="020B0502020202020204" pitchFamily="34" charset="0"/>
                      </a:endParaRPr>
                    </a:p>
                  </a:txBody>
                  <a:tcPr/>
                </a:tc>
                <a:extLst>
                  <a:ext uri="{0D108BD9-81ED-4DB2-BD59-A6C34878D82A}">
                    <a16:rowId xmlns:a16="http://schemas.microsoft.com/office/drawing/2014/main" val="511546358"/>
                  </a:ext>
                </a:extLst>
              </a:tr>
              <a:tr h="246052">
                <a:tc>
                  <a:txBody>
                    <a:bodyPr/>
                    <a:lstStyle/>
                    <a:p>
                      <a:r>
                        <a:rPr lang="en-GB" sz="1400" kern="1200" dirty="0">
                          <a:solidFill>
                            <a:schemeClr val="tx1"/>
                          </a:solidFill>
                          <a:effectLst/>
                          <a:latin typeface="Century Gothic" panose="020B0502020202020204" pitchFamily="34" charset="0"/>
                          <a:ea typeface="+mn-ea"/>
                          <a:cs typeface="+mn-cs"/>
                        </a:rPr>
                        <a:t>Protecting SSSI’s, </a:t>
                      </a:r>
                      <a:endParaRPr lang="en-GB" sz="1400" dirty="0">
                        <a:latin typeface="Century Gothic" panose="020B0502020202020204" pitchFamily="34" charset="0"/>
                      </a:endParaRPr>
                    </a:p>
                  </a:txBody>
                  <a:tcPr/>
                </a:tc>
                <a:extLst>
                  <a:ext uri="{0D108BD9-81ED-4DB2-BD59-A6C34878D82A}">
                    <a16:rowId xmlns:a16="http://schemas.microsoft.com/office/drawing/2014/main" val="3017902684"/>
                  </a:ext>
                </a:extLst>
              </a:tr>
              <a:tr h="246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Century Gothic" panose="020B0502020202020204" pitchFamily="34" charset="0"/>
                          <a:ea typeface="+mn-ea"/>
                          <a:cs typeface="+mn-cs"/>
                        </a:rPr>
                        <a:t>Protecting sensitive habitats such as SACs </a:t>
                      </a:r>
                      <a:endParaRPr lang="en-GB" sz="1400" dirty="0">
                        <a:latin typeface="Century Gothic" panose="020B0502020202020204" pitchFamily="34" charset="0"/>
                      </a:endParaRPr>
                    </a:p>
                  </a:txBody>
                  <a:tcPr/>
                </a:tc>
                <a:extLst>
                  <a:ext uri="{0D108BD9-81ED-4DB2-BD59-A6C34878D82A}">
                    <a16:rowId xmlns:a16="http://schemas.microsoft.com/office/drawing/2014/main" val="3230980861"/>
                  </a:ext>
                </a:extLst>
              </a:tr>
              <a:tr h="246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Century Gothic" panose="020B0502020202020204" pitchFamily="34" charset="0"/>
                          <a:ea typeface="+mn-ea"/>
                          <a:cs typeface="+mn-cs"/>
                        </a:rPr>
                        <a:t>Protecting chalk streams </a:t>
                      </a:r>
                      <a:endParaRPr lang="en-GB" sz="1400" dirty="0">
                        <a:latin typeface="Century Gothic" panose="020B0502020202020204" pitchFamily="34" charset="0"/>
                      </a:endParaRPr>
                    </a:p>
                  </a:txBody>
                  <a:tcPr/>
                </a:tc>
                <a:extLst>
                  <a:ext uri="{0D108BD9-81ED-4DB2-BD59-A6C34878D82A}">
                    <a16:rowId xmlns:a16="http://schemas.microsoft.com/office/drawing/2014/main" val="530594288"/>
                  </a:ext>
                </a:extLst>
              </a:tr>
              <a:tr h="2460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Century Gothic" panose="020B0502020202020204" pitchFamily="34" charset="0"/>
                          <a:ea typeface="+mn-ea"/>
                          <a:cs typeface="+mn-cs"/>
                        </a:rPr>
                        <a:t>Protecting salmon rivers</a:t>
                      </a:r>
                      <a:endParaRPr lang="en-GB" sz="1400" dirty="0">
                        <a:latin typeface="Century Gothic" panose="020B0502020202020204" pitchFamily="34" charset="0"/>
                      </a:endParaRPr>
                    </a:p>
                  </a:txBody>
                  <a:tcPr/>
                </a:tc>
                <a:extLst>
                  <a:ext uri="{0D108BD9-81ED-4DB2-BD59-A6C34878D82A}">
                    <a16:rowId xmlns:a16="http://schemas.microsoft.com/office/drawing/2014/main" val="910396515"/>
                  </a:ext>
                </a:extLst>
              </a:tr>
              <a:tr h="1558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Century Gothic" panose="020B0502020202020204" pitchFamily="34" charset="0"/>
                          <a:ea typeface="+mn-ea"/>
                          <a:cs typeface="+mn-cs"/>
                        </a:rPr>
                        <a:t>Reducing the use of drought permits/orders</a:t>
                      </a:r>
                      <a:endParaRPr lang="en-GB" sz="1400" dirty="0">
                        <a:latin typeface="Century Gothic" panose="020B0502020202020204" pitchFamily="34" charset="0"/>
                      </a:endParaRPr>
                    </a:p>
                  </a:txBody>
                  <a:tcPr/>
                </a:tc>
                <a:extLst>
                  <a:ext uri="{0D108BD9-81ED-4DB2-BD59-A6C34878D82A}">
                    <a16:rowId xmlns:a16="http://schemas.microsoft.com/office/drawing/2014/main" val="1904826411"/>
                  </a:ext>
                </a:extLst>
              </a:tr>
            </a:tbl>
          </a:graphicData>
        </a:graphic>
      </p:graphicFrame>
    </p:spTree>
    <p:custDataLst>
      <p:tags r:id="rId1"/>
    </p:custDataLst>
    <p:extLst>
      <p:ext uri="{BB962C8B-B14F-4D97-AF65-F5344CB8AC3E}">
        <p14:creationId xmlns:p14="http://schemas.microsoft.com/office/powerpoint/2010/main" val="2317469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5A19A12-1670-491B-8A0C-9AEF3DA4AC71}"/>
              </a:ext>
            </a:extLst>
          </p:cNvPr>
          <p:cNvSpPr>
            <a:spLocks noGrp="1"/>
          </p:cNvSpPr>
          <p:nvPr>
            <p:ph type="sldNum" sz="quarter" idx="12"/>
          </p:nvPr>
        </p:nvSpPr>
        <p:spPr/>
        <p:txBody>
          <a:bodyPr/>
          <a:lstStyle/>
          <a:p>
            <a:fld id="{34325CA2-6110-4863-9606-C68117221F89}" type="slidenum">
              <a:rPr lang="en-GB" smtClean="0"/>
              <a:t>6</a:t>
            </a:fld>
            <a:endParaRPr lang="en-GB"/>
          </a:p>
        </p:txBody>
      </p:sp>
      <p:graphicFrame>
        <p:nvGraphicFramePr>
          <p:cNvPr id="5" name="Table 5">
            <a:extLst>
              <a:ext uri="{FF2B5EF4-FFF2-40B4-BE49-F238E27FC236}">
                <a16:creationId xmlns:a16="http://schemas.microsoft.com/office/drawing/2014/main" id="{06B90CEB-4700-42CE-9F93-366A21B93C08}"/>
              </a:ext>
            </a:extLst>
          </p:cNvPr>
          <p:cNvGraphicFramePr>
            <a:graphicFrameLocks noGrp="1"/>
          </p:cNvGraphicFramePr>
          <p:nvPr>
            <p:extLst>
              <p:ext uri="{D42A27DB-BD31-4B8C-83A1-F6EECF244321}">
                <p14:modId xmlns:p14="http://schemas.microsoft.com/office/powerpoint/2010/main" val="1420998056"/>
              </p:ext>
            </p:extLst>
          </p:nvPr>
        </p:nvGraphicFramePr>
        <p:xfrm>
          <a:off x="499729" y="744278"/>
          <a:ext cx="10940904" cy="5612072"/>
        </p:xfrm>
        <a:graphic>
          <a:graphicData uri="http://schemas.openxmlformats.org/drawingml/2006/table">
            <a:tbl>
              <a:tblPr firstRow="1" bandRow="1">
                <a:tableStyleId>{5940675A-B579-460E-94D1-54222C63F5DA}</a:tableStyleId>
              </a:tblPr>
              <a:tblGrid>
                <a:gridCol w="10940904">
                  <a:extLst>
                    <a:ext uri="{9D8B030D-6E8A-4147-A177-3AD203B41FA5}">
                      <a16:colId xmlns:a16="http://schemas.microsoft.com/office/drawing/2014/main" val="905342077"/>
                    </a:ext>
                  </a:extLst>
                </a:gridCol>
              </a:tblGrid>
              <a:tr h="5612072">
                <a:tc>
                  <a:txBody>
                    <a:bodyPr/>
                    <a:lstStyle/>
                    <a:p>
                      <a:pPr algn="ctr">
                        <a:lnSpc>
                          <a:spcPct val="107000"/>
                        </a:lnSpc>
                        <a:spcAft>
                          <a:spcPts val="800"/>
                        </a:spcAft>
                      </a:pPr>
                      <a:r>
                        <a:rPr lang="en-GB" sz="1400" dirty="0">
                          <a:solidFill>
                            <a:schemeClr val="tx1">
                              <a:lumMod val="75000"/>
                              <a:lumOff val="25000"/>
                            </a:schemeClr>
                          </a:solidFill>
                          <a:effectLst/>
                          <a:latin typeface="Century Gothic" panose="020B0502020202020204" pitchFamily="34" charset="0"/>
                        </a:rPr>
                        <a:t> </a:t>
                      </a:r>
                    </a:p>
                    <a:p>
                      <a:pPr>
                        <a:lnSpc>
                          <a:spcPct val="107000"/>
                        </a:lnSpc>
                        <a:spcAft>
                          <a:spcPts val="800"/>
                        </a:spcAft>
                      </a:pPr>
                      <a:r>
                        <a:rPr lang="en-GB" sz="1400" b="1" dirty="0">
                          <a:solidFill>
                            <a:schemeClr val="tx1">
                              <a:lumMod val="75000"/>
                              <a:lumOff val="25000"/>
                            </a:schemeClr>
                          </a:solidFill>
                          <a:effectLst/>
                          <a:latin typeface="Century Gothic" panose="020B0502020202020204" pitchFamily="34" charset="0"/>
                        </a:rPr>
                        <a:t>Best Value Plan:</a:t>
                      </a:r>
                      <a:r>
                        <a:rPr lang="en-GB" sz="1400" dirty="0">
                          <a:solidFill>
                            <a:schemeClr val="tx1">
                              <a:lumMod val="75000"/>
                              <a:lumOff val="25000"/>
                            </a:schemeClr>
                          </a:solidFill>
                          <a:effectLst/>
                          <a:latin typeface="Century Gothic" panose="020B0502020202020204" pitchFamily="34" charset="0"/>
                        </a:rPr>
                        <a:t> </a:t>
                      </a:r>
                    </a:p>
                    <a:p>
                      <a:endParaRPr lang="en-GB" sz="1400" dirty="0"/>
                    </a:p>
                    <a:p>
                      <a:endParaRPr lang="en-GB" sz="1400" dirty="0"/>
                    </a:p>
                    <a:p>
                      <a:endParaRPr lang="en-GB" sz="1400" dirty="0"/>
                    </a:p>
                    <a:p>
                      <a:endParaRPr lang="en-GB" sz="1400" dirty="0"/>
                    </a:p>
                    <a:p>
                      <a:endParaRPr lang="en-GB" sz="1400" dirty="0"/>
                    </a:p>
                    <a:p>
                      <a:pPr>
                        <a:lnSpc>
                          <a:spcPct val="107000"/>
                        </a:lnSpc>
                        <a:spcAft>
                          <a:spcPts val="800"/>
                        </a:spcAft>
                      </a:pPr>
                      <a:endParaRPr lang="en-GB" sz="1400" dirty="0">
                        <a:solidFill>
                          <a:schemeClr val="tx1">
                            <a:lumMod val="75000"/>
                            <a:lumOff val="25000"/>
                          </a:schemeClr>
                        </a:solidFill>
                        <a:effectLst/>
                        <a:latin typeface="Century Gothic" panose="020B0502020202020204" pitchFamily="34" charset="0"/>
                      </a:endParaRPr>
                    </a:p>
                    <a:p>
                      <a:pPr>
                        <a:lnSpc>
                          <a:spcPct val="107000"/>
                        </a:lnSpc>
                        <a:spcAft>
                          <a:spcPts val="800"/>
                        </a:spcAft>
                      </a:pPr>
                      <a:r>
                        <a:rPr lang="en-GB" sz="1400" b="1" dirty="0">
                          <a:solidFill>
                            <a:schemeClr val="tx1">
                              <a:lumMod val="75000"/>
                              <a:lumOff val="25000"/>
                            </a:schemeClr>
                          </a:solidFill>
                          <a:effectLst/>
                          <a:latin typeface="Century Gothic" panose="020B0502020202020204" pitchFamily="34" charset="0"/>
                        </a:rPr>
                        <a:t>Your Target:</a:t>
                      </a:r>
                      <a:r>
                        <a:rPr lang="en-GB" sz="1400" dirty="0">
                          <a:solidFill>
                            <a:schemeClr val="tx1">
                              <a:lumMod val="75000"/>
                              <a:lumOff val="25000"/>
                            </a:schemeClr>
                          </a:solidFill>
                          <a:effectLst/>
                          <a:latin typeface="Century Gothic" panose="020B0502020202020204" pitchFamily="34" charset="0"/>
                        </a:rPr>
                        <a:t> </a:t>
                      </a:r>
                    </a:p>
                    <a:p>
                      <a:pPr marL="228600" lvl="0" indent="0" algn="l">
                        <a:lnSpc>
                          <a:spcPct val="107000"/>
                        </a:lnSpc>
                        <a:spcAft>
                          <a:spcPts val="800"/>
                        </a:spcAft>
                        <a:buFont typeface="Arial" panose="020B0604020202020204" pitchFamily="34" charset="0"/>
                        <a:buNone/>
                      </a:pPr>
                      <a:endParaRPr lang="en-GB" sz="1400" b="0" dirty="0">
                        <a:solidFill>
                          <a:schemeClr val="tx1"/>
                        </a:solidFill>
                        <a:effectLst/>
                        <a:latin typeface="+mn-lt"/>
                        <a:cs typeface="+mn-cs"/>
                      </a:endParaRPr>
                    </a:p>
                    <a:p>
                      <a:pPr marL="228600" lvl="0" indent="0" algn="l">
                        <a:lnSpc>
                          <a:spcPct val="107000"/>
                        </a:lnSpc>
                        <a:spcAft>
                          <a:spcPts val="800"/>
                        </a:spcAft>
                        <a:buFont typeface="Arial" panose="020B0604020202020204" pitchFamily="34" charset="0"/>
                        <a:buNone/>
                      </a:pPr>
                      <a:endParaRPr lang="en-GB" sz="1400" b="0" dirty="0">
                        <a:solidFill>
                          <a:schemeClr val="tx1"/>
                        </a:solidFill>
                        <a:effectLst/>
                        <a:latin typeface="+mn-lt"/>
                        <a:cs typeface="+mn-cs"/>
                      </a:endParaRPr>
                    </a:p>
                    <a:p>
                      <a:pPr marL="228600" lvl="0" indent="0" algn="l">
                        <a:lnSpc>
                          <a:spcPct val="107000"/>
                        </a:lnSpc>
                        <a:spcAft>
                          <a:spcPts val="800"/>
                        </a:spcAft>
                        <a:buFont typeface="Arial" panose="020B0604020202020204" pitchFamily="34" charset="0"/>
                        <a:buNone/>
                      </a:pPr>
                      <a:endParaRPr lang="en-GB" sz="1400" b="0" dirty="0">
                        <a:solidFill>
                          <a:schemeClr val="tx1"/>
                        </a:solidFill>
                        <a:effectLst/>
                        <a:latin typeface="+mn-lt"/>
                        <a:cs typeface="+mn-cs"/>
                      </a:endParaRPr>
                    </a:p>
                    <a:p>
                      <a:pPr marL="228600" lvl="0" indent="0" algn="l">
                        <a:lnSpc>
                          <a:spcPct val="107000"/>
                        </a:lnSpc>
                        <a:spcAft>
                          <a:spcPts val="800"/>
                        </a:spcAft>
                        <a:buFont typeface="Arial" panose="020B0604020202020204" pitchFamily="34" charset="0"/>
                        <a:buNone/>
                      </a:pPr>
                      <a:endParaRPr lang="en-GB" sz="1400" b="0" dirty="0">
                        <a:solidFill>
                          <a:schemeClr val="tx1"/>
                        </a:solidFill>
                        <a:effectLst/>
                        <a:latin typeface="+mn-lt"/>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400" b="1" dirty="0">
                          <a:solidFill>
                            <a:schemeClr val="tx1">
                              <a:lumMod val="75000"/>
                              <a:lumOff val="25000"/>
                            </a:schemeClr>
                          </a:solidFill>
                          <a:effectLst/>
                          <a:latin typeface="Century Gothic" panose="020B0502020202020204" pitchFamily="34" charset="0"/>
                          <a:cs typeface="Times New Roman" panose="02020603050405020304" pitchFamily="18" charset="0"/>
                        </a:rPr>
                        <a:t> </a:t>
                      </a:r>
                      <a:r>
                        <a:rPr lang="en-GB" sz="1400" b="1" dirty="0">
                          <a:solidFill>
                            <a:schemeClr val="tx1">
                              <a:lumMod val="75000"/>
                              <a:lumOff val="25000"/>
                            </a:schemeClr>
                          </a:solidFill>
                          <a:effectLst/>
                          <a:latin typeface="Century Gothic" panose="020B0502020202020204" pitchFamily="34" charset="0"/>
                        </a:rPr>
                        <a:t>Price of your bills to achieve your plan:</a:t>
                      </a:r>
                      <a:endParaRPr lang="en-GB" sz="1400" dirty="0">
                        <a:solidFill>
                          <a:schemeClr val="tx1">
                            <a:lumMod val="75000"/>
                            <a:lumOff val="25000"/>
                          </a:schemeClr>
                        </a:solidFill>
                        <a:effectLst/>
                        <a:latin typeface="Century Gothic" panose="020B0502020202020204" pitchFamily="34" charset="0"/>
                        <a:cs typeface="Times New Roman" panose="02020603050405020304" pitchFamily="18" charset="0"/>
                      </a:endParaRPr>
                    </a:p>
                    <a:p>
                      <a:pPr>
                        <a:lnSpc>
                          <a:spcPct val="107000"/>
                        </a:lnSpc>
                        <a:spcAft>
                          <a:spcPts val="800"/>
                        </a:spcAft>
                      </a:pPr>
                      <a:r>
                        <a:rPr lang="en-GB" sz="1400" b="1" dirty="0">
                          <a:effectLst/>
                          <a:latin typeface="Century Gothic" panose="020B0502020202020204" pitchFamily="34" charset="0"/>
                          <a:cs typeface="Times New Roman" panose="02020603050405020304" pitchFamily="18" charset="0"/>
                        </a:rPr>
                        <a:t> </a:t>
                      </a:r>
                      <a:endParaRPr lang="en-GB" sz="1400" dirty="0">
                        <a:effectLst/>
                        <a:latin typeface="Century Gothic" panose="020B0502020202020204" pitchFamily="34" charset="0"/>
                        <a:cs typeface="Times New Roman" panose="02020603050405020304" pitchFamily="18" charset="0"/>
                      </a:endParaRPr>
                    </a:p>
                  </a:txBody>
                  <a:tcPr/>
                </a:tc>
                <a:extLst>
                  <a:ext uri="{0D108BD9-81ED-4DB2-BD59-A6C34878D82A}">
                    <a16:rowId xmlns:a16="http://schemas.microsoft.com/office/drawing/2014/main" val="3987012251"/>
                  </a:ext>
                </a:extLst>
              </a:tr>
            </a:tbl>
          </a:graphicData>
        </a:graphic>
      </p:graphicFrame>
      <p:sp>
        <p:nvSpPr>
          <p:cNvPr id="6" name="TextBox 1">
            <a:extLst>
              <a:ext uri="{FF2B5EF4-FFF2-40B4-BE49-F238E27FC236}">
                <a16:creationId xmlns:a16="http://schemas.microsoft.com/office/drawing/2014/main" id="{707B1322-0871-4921-A5F9-562E264FB56C}"/>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4</a:t>
            </a:r>
          </a:p>
        </p:txBody>
      </p:sp>
      <p:cxnSp>
        <p:nvCxnSpPr>
          <p:cNvPr id="8" name="Straight Connector 7">
            <a:extLst>
              <a:ext uri="{FF2B5EF4-FFF2-40B4-BE49-F238E27FC236}">
                <a16:creationId xmlns:a16="http://schemas.microsoft.com/office/drawing/2014/main" id="{C16CB406-8ACB-49E5-8EA5-BA422CC84FF9}"/>
              </a:ext>
            </a:extLst>
          </p:cNvPr>
          <p:cNvCxnSpPr/>
          <p:nvPr/>
        </p:nvCxnSpPr>
        <p:spPr>
          <a:xfrm>
            <a:off x="499729" y="2700670"/>
            <a:ext cx="10940904"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9" name="Straight Connector 8">
            <a:extLst>
              <a:ext uri="{FF2B5EF4-FFF2-40B4-BE49-F238E27FC236}">
                <a16:creationId xmlns:a16="http://schemas.microsoft.com/office/drawing/2014/main" id="{A157CFF1-4F70-4F12-B127-B7A342BC2E7B}"/>
              </a:ext>
            </a:extLst>
          </p:cNvPr>
          <p:cNvCxnSpPr/>
          <p:nvPr/>
        </p:nvCxnSpPr>
        <p:spPr>
          <a:xfrm>
            <a:off x="499729" y="4330996"/>
            <a:ext cx="10940904" cy="0"/>
          </a:xfrm>
          <a:prstGeom prst="line">
            <a:avLst/>
          </a:prstGeom>
        </p:spPr>
        <p:style>
          <a:lnRef idx="1">
            <a:schemeClr val="accent3"/>
          </a:lnRef>
          <a:fillRef idx="0">
            <a:schemeClr val="accent3"/>
          </a:fillRef>
          <a:effectRef idx="0">
            <a:schemeClr val="accent3"/>
          </a:effectRef>
          <a:fontRef idx="minor">
            <a:schemeClr val="tx1"/>
          </a:fontRef>
        </p:style>
      </p:cxnSp>
    </p:spTree>
    <p:custDataLst>
      <p:tags r:id="rId1"/>
    </p:custDataLst>
    <p:extLst>
      <p:ext uri="{BB962C8B-B14F-4D97-AF65-F5344CB8AC3E}">
        <p14:creationId xmlns:p14="http://schemas.microsoft.com/office/powerpoint/2010/main" val="20474794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Showcard 4 - WRMP Options V2[20210617094703607].mdb"/>
  <p:tag name="ARS_RESPONSE_PERSONNUM" val="8"/>
  <p:tag name="ARS_RESPONSE_KEYRANGE" val="1-8"/>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8"/>
  <p:tag name="ARS_SLIDE_PARTICIPANTNUM" val="8"/>
  <p:tag name="ARS_SLIDE_SUBMITNUM" val="0"/>
  <p:tag name="ARS_SLIDE_CORRECTNUM" val="0"/>
  <p:tag name="ARS_SLIDE_VOTEMEAN"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ec2934e-84d2-480f-b12a-f02a1795ba8e" xsi:nil="true"/>
    <lcf76f155ced4ddcb4097134ff3c332f xmlns="a5eebde4-f3ec-4afe-9fd4-0e6a161c30a1">
      <Terms xmlns="http://schemas.microsoft.com/office/infopath/2007/PartnerControls"/>
    </lcf76f155ced4ddcb4097134ff3c332f>
    <SharedWithUsers xmlns="aec2934e-84d2-480f-b12a-f02a1795ba8e">
      <UserInfo>
        <DisplayName/>
        <AccountId xsi:nil="true"/>
        <AccountType/>
      </UserInfo>
    </SharedWithUsers>
    <MediaLengthInSeconds xmlns="a5eebde4-f3ec-4afe-9fd4-0e6a161c30a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9E7334913E574FB2BD7B5E1760FF07" ma:contentTypeVersion="14" ma:contentTypeDescription="Create a new document." ma:contentTypeScope="" ma:versionID="25fbe7a5f510624cb40448f5b8b4011b">
  <xsd:schema xmlns:xsd="http://www.w3.org/2001/XMLSchema" xmlns:xs="http://www.w3.org/2001/XMLSchema" xmlns:p="http://schemas.microsoft.com/office/2006/metadata/properties" xmlns:ns2="aec2934e-84d2-480f-b12a-f02a1795ba8e" xmlns:ns3="a5eebde4-f3ec-4afe-9fd4-0e6a161c30a1" targetNamespace="http://schemas.microsoft.com/office/2006/metadata/properties" ma:root="true" ma:fieldsID="5c9af4bb2ee27957cf747eece48b0377" ns2:_="" ns3:_="">
    <xsd:import namespace="aec2934e-84d2-480f-b12a-f02a1795ba8e"/>
    <xsd:import namespace="a5eebde4-f3ec-4afe-9fd4-0e6a161c30a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2934e-84d2-480f-b12a-f02a1795ba8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0a85b-6d2a-4a39-8c39-bf0764a9fc85}" ma:internalName="TaxCatchAll" ma:showField="CatchAllData" ma:web="aec2934e-84d2-480f-b12a-f02a1795ba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eebde4-f3ec-4afe-9fd4-0e6a161c30a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f278e36-c164-4658-892f-8adefa22e7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C5C7A9-AC6F-4940-A514-AA25A23464C4}">
  <ds:schemaRefs>
    <ds:schemaRef ds:uri="http://schemas.microsoft.com/office/2006/metadata/properties"/>
    <ds:schemaRef ds:uri="http://schemas.microsoft.com/office/infopath/2007/PartnerControls"/>
    <ds:schemaRef ds:uri="9c22e697-42c9-483e-9a53-6471baba416f"/>
    <ds:schemaRef ds:uri="6495a5a2-edc7-4235-bf7f-7f8899b8c305"/>
  </ds:schemaRefs>
</ds:datastoreItem>
</file>

<file path=customXml/itemProps2.xml><?xml version="1.0" encoding="utf-8"?>
<ds:datastoreItem xmlns:ds="http://schemas.openxmlformats.org/officeDocument/2006/customXml" ds:itemID="{355DFDC3-E0CB-4BBE-94AC-A0601486A1D0}">
  <ds:schemaRefs>
    <ds:schemaRef ds:uri="http://schemas.microsoft.com/sharepoint/v3/contenttype/forms"/>
  </ds:schemaRefs>
</ds:datastoreItem>
</file>

<file path=customXml/itemProps3.xml><?xml version="1.0" encoding="utf-8"?>
<ds:datastoreItem xmlns:ds="http://schemas.openxmlformats.org/officeDocument/2006/customXml" ds:itemID="{38A35551-4FFA-4671-9F1D-A108B00ED692}"/>
</file>

<file path=docProps/app.xml><?xml version="1.0" encoding="utf-8"?>
<Properties xmlns="http://schemas.openxmlformats.org/officeDocument/2006/extended-properties" xmlns:vt="http://schemas.openxmlformats.org/officeDocument/2006/docPropsVTypes">
  <TotalTime>394</TotalTime>
  <Words>775</Words>
  <Application>Microsoft Office PowerPoint</Application>
  <PresentationFormat>Widescreen</PresentationFormat>
  <Paragraphs>124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Harvey</dc:creator>
  <cp:lastModifiedBy>Laura Scott</cp:lastModifiedBy>
  <cp:revision>50</cp:revision>
  <cp:lastPrinted>2021-06-17T16:36:47Z</cp:lastPrinted>
  <dcterms:created xsi:type="dcterms:W3CDTF">2021-06-03T12:36:54Z</dcterms:created>
  <dcterms:modified xsi:type="dcterms:W3CDTF">2023-08-16T12:26:18Z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0x010100669E7334913E574FB2BD7B5E1760FF07</vt:lpwstr>
  </property>
  <property fmtid="{D5CDD505-2E9C-101B-9397-08002B2CF9AE}" pid="3" name="MSIP_Label_d04dfc70-0289-4bbf-a1df-2e48919102f8_Enabled">
    <vt:lpwstr>true</vt:lpwstr>
  </property>
  <property fmtid="{D5CDD505-2E9C-101B-9397-08002B2CF9AE}" pid="4" name="MSIP_Label_d04dfc70-0289-4bbf-a1df-2e48919102f8_SetDate">
    <vt:lpwstr>2023-08-16T12:26:18Z</vt:lpwstr>
  </property>
  <property fmtid="{D5CDD505-2E9C-101B-9397-08002B2CF9AE}" pid="5" name="MSIP_Label_d04dfc70-0289-4bbf-a1df-2e48919102f8_Method">
    <vt:lpwstr>Standard</vt:lpwstr>
  </property>
  <property fmtid="{D5CDD505-2E9C-101B-9397-08002B2CF9AE}" pid="6" name="MSIP_Label_d04dfc70-0289-4bbf-a1df-2e48919102f8_Name">
    <vt:lpwstr>Private2</vt:lpwstr>
  </property>
  <property fmtid="{D5CDD505-2E9C-101B-9397-08002B2CF9AE}" pid="7" name="MSIP_Label_d04dfc70-0289-4bbf-a1df-2e48919102f8_SiteId">
    <vt:lpwstr>92ebd22d-0a9c-4516-a68f-ba966853a8f3</vt:lpwstr>
  </property>
  <property fmtid="{D5CDD505-2E9C-101B-9397-08002B2CF9AE}" pid="8" name="MSIP_Label_d04dfc70-0289-4bbf-a1df-2e48919102f8_ActionId">
    <vt:lpwstr>e708e318-e8d2-4204-a9a6-6e9f94d4a570</vt:lpwstr>
  </property>
  <property fmtid="{D5CDD505-2E9C-101B-9397-08002B2CF9AE}" pid="9" name="MSIP_Label_d04dfc70-0289-4bbf-a1df-2e48919102f8_ContentBits">
    <vt:lpwstr>0</vt:lpwstr>
  </property>
  <property fmtid="{D5CDD505-2E9C-101B-9397-08002B2CF9AE}" pid="10" name="MediaServiceImageTags">
    <vt:lpwstr/>
  </property>
  <property fmtid="{D5CDD505-2E9C-101B-9397-08002B2CF9AE}" pid="11" name="Order">
    <vt:r8>3411400</vt:r8>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y fmtid="{D5CDD505-2E9C-101B-9397-08002B2CF9AE}" pid="19" name="TriggerFlowInfo">
    <vt:lpwstr/>
  </property>
</Properties>
</file>