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351" r:id="rId5"/>
  </p:sldIdLst>
  <p:sldSz cx="12192000" cy="6858000"/>
  <p:notesSz cx="6797675" cy="9926638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EFFB"/>
    <a:srgbClr val="E4D2F2"/>
    <a:srgbClr val="D1EBFF"/>
    <a:srgbClr val="EFF8FF"/>
    <a:srgbClr val="FFEDB3"/>
    <a:srgbClr val="FFF7DD"/>
    <a:srgbClr val="F4F9F1"/>
    <a:srgbClr val="DBEC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3FBAD2-152D-4340-837E-7A5526A3C50F}" v="18" dt="2021-06-17T20:18:19.5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814" autoAdjust="0"/>
    <p:restoredTop sz="96327"/>
  </p:normalViewPr>
  <p:slideViewPr>
    <p:cSldViewPr snapToGrid="0" snapToObjects="1">
      <p:cViewPr varScale="1">
        <p:scale>
          <a:sx n="110" d="100"/>
          <a:sy n="110" d="100"/>
        </p:scale>
        <p:origin x="129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Scott" userId="6163b9aa-b958-41fc-8f38-deda284fec47" providerId="ADAL" clId="{653FBAD2-152D-4340-837E-7A5526A3C50F}"/>
    <pc:docChg chg="modSld">
      <pc:chgData name="Laura Scott" userId="6163b9aa-b958-41fc-8f38-deda284fec47" providerId="ADAL" clId="{653FBAD2-152D-4340-837E-7A5526A3C50F}" dt="2021-06-17T20:18:41.425" v="3" actId="20577"/>
      <pc:docMkLst>
        <pc:docMk/>
      </pc:docMkLst>
      <pc:sldChg chg="modSp mod">
        <pc:chgData name="Laura Scott" userId="6163b9aa-b958-41fc-8f38-deda284fec47" providerId="ADAL" clId="{653FBAD2-152D-4340-837E-7A5526A3C50F}" dt="2021-06-17T20:18:41.425" v="3" actId="20577"/>
        <pc:sldMkLst>
          <pc:docMk/>
          <pc:sldMk cId="608189274" sldId="351"/>
        </pc:sldMkLst>
        <pc:spChg chg="mod">
          <ac:chgData name="Laura Scott" userId="6163b9aa-b958-41fc-8f38-deda284fec47" providerId="ADAL" clId="{653FBAD2-152D-4340-837E-7A5526A3C50F}" dt="2021-06-17T20:18:41.425" v="3" actId="20577"/>
          <ac:spMkLst>
            <pc:docMk/>
            <pc:sldMk cId="608189274" sldId="351"/>
            <ac:spMk id="4" creationId="{A225BF54-F8C9-4BE4-9D83-D9582217D276}"/>
          </ac:spMkLst>
        </pc:spChg>
      </pc:sldChg>
    </pc:docChg>
  </pc:docChgLst>
  <pc:docChgLst>
    <pc:chgData name="Naveed Majid" userId="S::majidn@yw.co.uk::f0c8b8af-1a63-4520-816f-78adaafcc2bb" providerId="AD" clId="Web-{3D9D6B1C-7656-B4D0-8540-5BEA699E7C62}"/>
    <pc:docChg chg="mod">
      <pc:chgData name="Naveed Majid" userId="S::majidn@yw.co.uk::f0c8b8af-1a63-4520-816f-78adaafcc2bb" providerId="AD" clId="Web-{3D9D6B1C-7656-B4D0-8540-5BEA699E7C62}" dt="2023-08-07T15:46:56.562" v="0" actId="33475"/>
      <pc:docMkLst>
        <pc:docMk/>
      </pc:docMkLst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9404A-E893-454C-B041-D4D911450D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7841F8-AFA8-42A8-AE21-2B866F4A24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79D498-0E03-413D-B448-A1596290E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3EB9F7-E5A2-4138-9B56-1ED1749A9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FC9302-BFF6-475B-A558-F47E59A27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25CA2-6110-4863-9606-C6811722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959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2606D-E43E-4181-8512-18FE2FBF4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0E652C-A34A-497C-9989-D07BE283D2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12E915-4E62-4358-BF38-AAD1B5F82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8876E4-1D33-48DE-A3F2-BCAA5F6B5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260620-8627-4D05-A493-4BBE8BEE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25CA2-6110-4863-9606-C6811722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156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B37763-EC71-40E4-8425-94A29B8278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04156C-316B-4FE2-9E16-47F6EA1081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79DED7-A7A8-4BC7-AC1D-9979D10C2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4B442-4D5B-46CC-A165-24927E8B0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F44D57-C4FA-41A6-B160-CA2BBCC38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25CA2-6110-4863-9606-C6811722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1124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hContent1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 noProof="0"/>
              <a:t>Click to add 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add title</a:t>
            </a:r>
          </a:p>
        </p:txBody>
      </p:sp>
      <p:sp>
        <p:nvSpPr>
          <p:cNvPr id="5" name="phSectionTitle"/>
          <p:cNvSpPr>
            <a:spLocks noGrp="1"/>
          </p:cNvSpPr>
          <p:nvPr>
            <p:ph type="body" sz="quarter" idx="12" hasCustomPrompt="1"/>
          </p:nvPr>
        </p:nvSpPr>
        <p:spPr>
          <a:xfrm>
            <a:off x="391969" y="115200"/>
            <a:ext cx="6688016" cy="140400"/>
          </a:xfrm>
        </p:spPr>
        <p:txBody>
          <a:bodyPr/>
          <a:lstStyle>
            <a:lvl1pPr marL="0" indent="0">
              <a:buNone/>
              <a:defRPr sz="1000" baseline="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noProof="0"/>
              <a:t>Click to add Section Title</a:t>
            </a:r>
          </a:p>
        </p:txBody>
      </p:sp>
    </p:spTree>
    <p:extLst>
      <p:ext uri="{BB962C8B-B14F-4D97-AF65-F5344CB8AC3E}">
        <p14:creationId xmlns:p14="http://schemas.microsoft.com/office/powerpoint/2010/main" val="3757538340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pos="7385">
          <p15:clr>
            <a:srgbClr val="A4A3A4"/>
          </p15:clr>
        </p15:guide>
        <p15:guide id="2" pos="295">
          <p15:clr>
            <a:srgbClr val="A4A3A4"/>
          </p15:clr>
        </p15:guide>
        <p15:guide id="3" orient="horz" pos="823">
          <p15:clr>
            <a:srgbClr val="A4A3A4"/>
          </p15:clr>
        </p15:guide>
        <p15:guide id="4" orient="horz" pos="4156">
          <p15:clr>
            <a:srgbClr val="A4A3A4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55FE8-837E-482A-BC17-073321A7B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F0262A-04C0-4785-A450-D6DC69085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A629C4-BFB2-412B-B257-596EA09B6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F26B34-DE2A-4425-B6E2-EF63C3ED3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4D3CB8-5ED0-4CA6-9FDC-31323973C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24400" y="6376446"/>
            <a:ext cx="2743200" cy="365125"/>
          </a:xfrm>
        </p:spPr>
        <p:txBody>
          <a:bodyPr/>
          <a:lstStyle/>
          <a:p>
            <a:fld id="{34325CA2-6110-4863-9606-C68117221F8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7724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BFC3B-E0CF-4A28-9B67-AE3434C90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8A5EF-DF46-4C12-997C-AFA8C668F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613305-F2B1-407C-B14E-69528E056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E4BC2A-3D4E-40A7-A35D-43184AAB8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842C04-6484-49C2-80A1-650E58FE1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25CA2-6110-4863-9606-C6811722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75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58EB2-4464-4EBB-8846-59B39C13A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3837F-2718-46A4-9A6D-ACBB19BC77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A515BE-AAE1-4C49-A099-2FA2E63D9C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3C8321-23F0-4E63-A497-FD63528CF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49BA99-8263-487C-81A2-6441FCB89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EEDF2E-AB74-4145-8D54-18005C96F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25CA2-6110-4863-9606-C6811722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7063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15803-A95B-432B-8AAF-EF979608D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1476C5-1A41-4C56-B52B-9C9D31F22A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4C318C-84C4-4491-9464-7D077E0E17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E41872-5505-443B-80F2-7210D2EE13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DE7B36-5B6A-4784-85D6-5E999BC3CF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3CE5CC-1E87-40FC-85C3-0489AA9C3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2D0205-A1E3-44F3-8EDA-026FE2FF5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F4C4A6-A8E2-4A2E-8125-54E08B5FA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25CA2-6110-4863-9606-C6811722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429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EFD1C-4BA5-46DF-8B85-F9B339228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E4A392-F5DD-4266-B5E1-8C4AC4A28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FDAFAF-36B9-413B-B2C8-99A4B4780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165317-8E9A-4406-8936-30F8FC40A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88454" y="6356349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34325CA2-6110-4863-9606-C68117221F8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566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736379-2D4A-4CD8-94E7-BDC9C42DD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37F75A-879B-442B-93D3-C483D06AA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C4F581-14F9-4507-AF2F-F739C8986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24400" y="6397961"/>
            <a:ext cx="2743200" cy="365125"/>
          </a:xfrm>
        </p:spPr>
        <p:txBody>
          <a:bodyPr/>
          <a:lstStyle/>
          <a:p>
            <a:fld id="{34325CA2-6110-4863-9606-C6811722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204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76D7A-0D27-4235-9368-90C4469CC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68044-2284-4BC0-854D-C276BA065F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0467EF-D841-4195-A383-ACCD1184AA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F82E7A-6ECA-4ED4-BAFC-2C98864C6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7B5491-E040-4AF0-835A-429C29CAA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5432B1-1EE0-464C-9F64-0EA9446B9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25CA2-6110-4863-9606-C6811722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0015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C68CD-14CF-47E1-B212-F41767935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FF0556-0185-42D3-BEDE-FE4C1195BA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618029-EA43-4093-8A76-7104BA852E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2A66B9-7B9F-4E53-8C3F-859397C05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505DE0-51FB-4DCB-91C5-F005B832F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AA53AD-9F69-4EF8-9EDF-681DD5C59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25CA2-6110-4863-9606-C6811722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237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F704A4-6FE5-4F9C-A3F0-6785BC00F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CB09EC-34D9-4E55-B59A-BD5CC7DB98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91B946-A2BC-4610-ABC1-CAF722581D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DA1AD-EF5C-47E8-BDA8-EE2557B12A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D81A22-6E99-45B1-8D8A-52F2C4F72C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25CA2-6110-4863-9606-C6811722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883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FD1493C-C39D-4E18-8223-1605A7D20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25CA2-6110-4863-9606-C68117221F89}" type="slidenum">
              <a:rPr lang="en-GB" smtClean="0"/>
              <a:t>1</a:t>
            </a:fld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4C993DE-A577-4B84-9748-A451C7E4494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4953" y="5920016"/>
            <a:ext cx="1464902" cy="785425"/>
          </a:xfrm>
          <a:prstGeom prst="rect">
            <a:avLst/>
          </a:prstGeom>
          <a:noFill/>
        </p:spPr>
      </p:pic>
      <p:sp>
        <p:nvSpPr>
          <p:cNvPr id="4" name="Title 9">
            <a:extLst>
              <a:ext uri="{FF2B5EF4-FFF2-40B4-BE49-F238E27FC236}">
                <a16:creationId xmlns:a16="http://schemas.microsoft.com/office/drawing/2014/main" id="{A225BF54-F8C9-4BE4-9D83-D9582217D276}"/>
              </a:ext>
            </a:extLst>
          </p:cNvPr>
          <p:cNvSpPr txBox="1">
            <a:spLocks/>
          </p:cNvSpPr>
          <p:nvPr/>
        </p:nvSpPr>
        <p:spPr>
          <a:xfrm>
            <a:off x="177209" y="181642"/>
            <a:ext cx="10515600" cy="632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>
                <a:solidFill>
                  <a:schemeClr val="accent1"/>
                </a:solidFill>
              </a:rPr>
              <a:t>WReN </a:t>
            </a:r>
            <a:r>
              <a:rPr lang="en-US" sz="2400" b="1" dirty="0">
                <a:solidFill>
                  <a:schemeClr val="accent1"/>
                </a:solidFill>
              </a:rPr>
              <a:t>Objectives</a:t>
            </a: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BAF3E456-34D7-4C8E-BBAF-47EA8D47E8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33739" y="237486"/>
            <a:ext cx="1426713" cy="36933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prstClr val="white"/>
                </a:solidFill>
                <a:latin typeface="Trebuchet MS" pitchFamily="34" charset="0"/>
                <a:cs typeface="Arial" charset="0"/>
              </a:rPr>
              <a:t>Showcard 7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3C3838BE-434C-2845-9A9D-31C74C46AE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844288"/>
              </p:ext>
            </p:extLst>
          </p:nvPr>
        </p:nvGraphicFramePr>
        <p:xfrm>
          <a:off x="349321" y="1061022"/>
          <a:ext cx="11560534" cy="4648752"/>
        </p:xfrm>
        <a:graphic>
          <a:graphicData uri="http://schemas.openxmlformats.org/drawingml/2006/table">
            <a:tbl>
              <a:tblPr firstRow="1" firstCol="1" bandRow="1">
                <a:tableStyleId>{10A1B5D5-9B99-4C35-A422-299274C87663}</a:tableStyleId>
              </a:tblPr>
              <a:tblGrid>
                <a:gridCol w="919677">
                  <a:extLst>
                    <a:ext uri="{9D8B030D-6E8A-4147-A177-3AD203B41FA5}">
                      <a16:colId xmlns:a16="http://schemas.microsoft.com/office/drawing/2014/main" val="487974539"/>
                    </a:ext>
                  </a:extLst>
                </a:gridCol>
                <a:gridCol w="10640857">
                  <a:extLst>
                    <a:ext uri="{9D8B030D-6E8A-4147-A177-3AD203B41FA5}">
                      <a16:colId xmlns:a16="http://schemas.microsoft.com/office/drawing/2014/main" val="2716635130"/>
                    </a:ext>
                  </a:extLst>
                </a:gridCol>
              </a:tblGrid>
              <a:tr h="387396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400" u="none" strike="noStrike" cap="none" spc="60">
                          <a:effectLst/>
                        </a:rPr>
                        <a:t> </a:t>
                      </a:r>
                      <a:endParaRPr lang="en-GB" sz="1400" b="0" i="0" u="none" strike="noStrike" cap="none" spc="6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114" marR="87114" marT="77668" marB="0" anchor="ctr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400" u="none" strike="noStrike" cap="none" spc="60" dirty="0">
                          <a:effectLst/>
                        </a:rPr>
                        <a:t>WReN Objectives</a:t>
                      </a:r>
                      <a:endParaRPr lang="en-GB" sz="1400" b="0" i="0" u="none" strike="noStrike" cap="none" spc="6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114" marR="87114" marT="77668" marB="0" anchor="ctr"/>
                </a:tc>
                <a:extLst>
                  <a:ext uri="{0D108BD9-81ED-4DB2-BD59-A6C34878D82A}">
                    <a16:rowId xmlns:a16="http://schemas.microsoft.com/office/drawing/2014/main" val="1412578201"/>
                  </a:ext>
                </a:extLst>
              </a:tr>
              <a:tr h="387396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400" u="none" strike="noStrike" cap="none" spc="0">
                          <a:effectLst/>
                        </a:rPr>
                        <a:t>1</a:t>
                      </a:r>
                      <a:endParaRPr lang="en-GB" sz="1400" b="1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114" marR="87114" marT="77668" marB="0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400" u="none" strike="noStrike" cap="none" spc="0" dirty="0">
                          <a:effectLst/>
                        </a:rPr>
                        <a:t>Meet the future PWS needs in our region</a:t>
                      </a:r>
                      <a:endParaRPr lang="en-GB" sz="14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114" marR="87114" marT="77668" marB="0" anchor="ctr"/>
                </a:tc>
                <a:extLst>
                  <a:ext uri="{0D108BD9-81ED-4DB2-BD59-A6C34878D82A}">
                    <a16:rowId xmlns:a16="http://schemas.microsoft.com/office/drawing/2014/main" val="124590714"/>
                  </a:ext>
                </a:extLst>
              </a:tr>
              <a:tr h="387396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400" u="none" strike="noStrike" cap="none" spc="0">
                          <a:effectLst/>
                        </a:rPr>
                        <a:t>2</a:t>
                      </a:r>
                      <a:endParaRPr lang="en-GB" sz="1400" b="1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114" marR="87114" marT="77668" marB="0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400" u="none" strike="noStrike" cap="none" spc="0" dirty="0">
                          <a:effectLst/>
                        </a:rPr>
                        <a:t>Meet and maintain a PWS drought resilience level of service of 1:500 for level 4 restrictions</a:t>
                      </a:r>
                      <a:endParaRPr lang="en-GB" sz="14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114" marR="87114" marT="77668" marB="0" anchor="ctr"/>
                </a:tc>
                <a:extLst>
                  <a:ext uri="{0D108BD9-81ED-4DB2-BD59-A6C34878D82A}">
                    <a16:rowId xmlns:a16="http://schemas.microsoft.com/office/drawing/2014/main" val="3532833310"/>
                  </a:ext>
                </a:extLst>
              </a:tr>
              <a:tr h="387396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400" u="none" strike="noStrike" cap="none" spc="0">
                          <a:effectLst/>
                        </a:rPr>
                        <a:t>3</a:t>
                      </a:r>
                      <a:endParaRPr lang="en-GB" sz="1400" b="1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114" marR="87114" marT="77668" marB="0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400" u="none" strike="noStrike" cap="none" spc="0" dirty="0">
                          <a:effectLst/>
                        </a:rPr>
                        <a:t>Achieve the WReN environmental destination and RMBP objectives (sustainability reductions) </a:t>
                      </a:r>
                      <a:endParaRPr lang="en-GB" sz="14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114" marR="87114" marT="77668" marB="0" anchor="ctr"/>
                </a:tc>
                <a:extLst>
                  <a:ext uri="{0D108BD9-81ED-4DB2-BD59-A6C34878D82A}">
                    <a16:rowId xmlns:a16="http://schemas.microsoft.com/office/drawing/2014/main" val="1593844319"/>
                  </a:ext>
                </a:extLst>
              </a:tr>
              <a:tr h="387396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400" u="none" strike="noStrike" cap="none" spc="0">
                          <a:effectLst/>
                        </a:rPr>
                        <a:t>4</a:t>
                      </a:r>
                      <a:endParaRPr lang="en-GB" sz="1400" b="1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114" marR="87114" marT="77668" marB="0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400" u="none" strike="noStrike" cap="none" spc="0" dirty="0">
                          <a:effectLst/>
                        </a:rPr>
                        <a:t>Meet demand management policy requirements as defined in the Water Resources National Framework</a:t>
                      </a:r>
                      <a:endParaRPr lang="en-GB" sz="14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114" marR="87114" marT="77668" marB="0" anchor="ctr"/>
                </a:tc>
                <a:extLst>
                  <a:ext uri="{0D108BD9-81ED-4DB2-BD59-A6C34878D82A}">
                    <a16:rowId xmlns:a16="http://schemas.microsoft.com/office/drawing/2014/main" val="3229007943"/>
                  </a:ext>
                </a:extLst>
              </a:tr>
              <a:tr h="387396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400" u="none" strike="noStrike" cap="none" spc="0">
                          <a:effectLst/>
                        </a:rPr>
                        <a:t>5</a:t>
                      </a:r>
                      <a:endParaRPr lang="en-GB" sz="1400" b="1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114" marR="87114" marT="77668" marB="0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400" u="none" strike="noStrike" cap="none" spc="0" dirty="0">
                          <a:effectLst/>
                        </a:rPr>
                        <a:t>Contribute to national resilience</a:t>
                      </a:r>
                      <a:endParaRPr lang="en-GB" sz="14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114" marR="87114" marT="77668" marB="0" anchor="ctr"/>
                </a:tc>
                <a:extLst>
                  <a:ext uri="{0D108BD9-81ED-4DB2-BD59-A6C34878D82A}">
                    <a16:rowId xmlns:a16="http://schemas.microsoft.com/office/drawing/2014/main" val="4091379968"/>
                  </a:ext>
                </a:extLst>
              </a:tr>
              <a:tr h="387396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400" u="none" strike="noStrike" cap="none" spc="0">
                          <a:effectLst/>
                        </a:rPr>
                        <a:t>6</a:t>
                      </a:r>
                      <a:endParaRPr lang="en-GB" sz="1400" b="1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114" marR="87114" marT="77668" marB="0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400" u="none" strike="noStrike" cap="none" spc="0" dirty="0">
                          <a:effectLst/>
                        </a:rPr>
                        <a:t>Consider multi sector solutions</a:t>
                      </a:r>
                      <a:endParaRPr lang="en-GB" sz="14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114" marR="87114" marT="77668" marB="0" anchor="ctr"/>
                </a:tc>
                <a:extLst>
                  <a:ext uri="{0D108BD9-81ED-4DB2-BD59-A6C34878D82A}">
                    <a16:rowId xmlns:a16="http://schemas.microsoft.com/office/drawing/2014/main" val="506474746"/>
                  </a:ext>
                </a:extLst>
              </a:tr>
              <a:tr h="387396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400" u="none" strike="noStrike" cap="none" spc="0">
                          <a:effectLst/>
                        </a:rPr>
                        <a:t>7</a:t>
                      </a:r>
                      <a:endParaRPr lang="en-GB" sz="1400" b="1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114" marR="87114" marT="77668" marB="0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400" u="none" strike="noStrike" cap="none" spc="0" dirty="0">
                          <a:effectLst/>
                        </a:rPr>
                        <a:t>Contribute to the Government’s ambition in the 25 Year Environment Plan to ‘leave the environment in a better state than we found it’</a:t>
                      </a:r>
                      <a:endParaRPr lang="en-GB" sz="14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114" marR="87114" marT="77668" marB="0" anchor="ctr"/>
                </a:tc>
                <a:extLst>
                  <a:ext uri="{0D108BD9-81ED-4DB2-BD59-A6C34878D82A}">
                    <a16:rowId xmlns:a16="http://schemas.microsoft.com/office/drawing/2014/main" val="524887227"/>
                  </a:ext>
                </a:extLst>
              </a:tr>
              <a:tr h="387396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400" u="none" strike="noStrike" cap="none" spc="0">
                          <a:effectLst/>
                        </a:rPr>
                        <a:t>8</a:t>
                      </a:r>
                      <a:endParaRPr lang="en-GB" sz="1400" b="1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114" marR="87114" marT="77668" marB="0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400" u="none" strike="noStrike" cap="none" spc="0" dirty="0">
                          <a:effectLst/>
                        </a:rPr>
                        <a:t>Consider Strategic Environmental Assessment (SEA) in decision making</a:t>
                      </a:r>
                      <a:endParaRPr lang="en-GB" sz="14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114" marR="87114" marT="77668" marB="0" anchor="ctr"/>
                </a:tc>
                <a:extLst>
                  <a:ext uri="{0D108BD9-81ED-4DB2-BD59-A6C34878D82A}">
                    <a16:rowId xmlns:a16="http://schemas.microsoft.com/office/drawing/2014/main" val="3720165271"/>
                  </a:ext>
                </a:extLst>
              </a:tr>
              <a:tr h="387396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400" u="none" strike="noStrike" cap="none" spc="0">
                          <a:effectLst/>
                        </a:rPr>
                        <a:t>9</a:t>
                      </a:r>
                      <a:endParaRPr lang="en-GB" sz="1400" b="1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114" marR="87114" marT="77668" marB="0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400" u="none" strike="noStrike" cap="none" spc="0" dirty="0">
                          <a:effectLst/>
                        </a:rPr>
                        <a:t>Achieve multiple benefits (including non-drought resilience)</a:t>
                      </a:r>
                      <a:endParaRPr lang="en-GB" sz="14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114" marR="87114" marT="77668" marB="0" anchor="ctr"/>
                </a:tc>
                <a:extLst>
                  <a:ext uri="{0D108BD9-81ED-4DB2-BD59-A6C34878D82A}">
                    <a16:rowId xmlns:a16="http://schemas.microsoft.com/office/drawing/2014/main" val="314860911"/>
                  </a:ext>
                </a:extLst>
              </a:tr>
              <a:tr h="387396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400" u="none" strike="noStrike" cap="none" spc="0">
                          <a:effectLst/>
                        </a:rPr>
                        <a:t>10</a:t>
                      </a:r>
                      <a:endParaRPr lang="en-GB" sz="1400" b="1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114" marR="87114" marT="77668" marB="0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400" u="none" strike="noStrike" cap="none" spc="0" dirty="0">
                          <a:effectLst/>
                        </a:rPr>
                        <a:t>Produce a plan that supports the views of regional stakeholders and water companies’ customers and is not detrimental to social wellbeing</a:t>
                      </a:r>
                      <a:endParaRPr lang="en-GB" sz="14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114" marR="87114" marT="77668" marB="0" anchor="ctr"/>
                </a:tc>
                <a:extLst>
                  <a:ext uri="{0D108BD9-81ED-4DB2-BD59-A6C34878D82A}">
                    <a16:rowId xmlns:a16="http://schemas.microsoft.com/office/drawing/2014/main" val="3491414717"/>
                  </a:ext>
                </a:extLst>
              </a:tr>
              <a:tr h="387396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400" u="none" strike="noStrike" cap="none" spc="0">
                          <a:effectLst/>
                        </a:rPr>
                        <a:t>11</a:t>
                      </a:r>
                      <a:endParaRPr lang="en-GB" sz="1400" b="1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114" marR="87114" marT="77668" marB="0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400" u="none" strike="noStrike" cap="none" spc="0" dirty="0">
                          <a:effectLst/>
                        </a:rPr>
                        <a:t>Create a plan that is affordable and sustainable over the long term</a:t>
                      </a:r>
                      <a:endParaRPr lang="en-GB" sz="14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114" marR="87114" marT="77668" marB="0" anchor="ctr"/>
                </a:tc>
                <a:extLst>
                  <a:ext uri="{0D108BD9-81ED-4DB2-BD59-A6C34878D82A}">
                    <a16:rowId xmlns:a16="http://schemas.microsoft.com/office/drawing/2014/main" val="2592901799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6081892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_PERSONNUM" val="8"/>
  <p:tag name="ARS_RESPONSE_KEYRANGE" val="1-8"/>
  <p:tag name="ARS_PPT_DBNAME" val="Showcard 7 - WReN Objectives[20210617094629996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SLIDE_DUENO" val="8"/>
  <p:tag name="ARS_SLIDE_PARTICIPANTNUM" val="8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9E7334913E574FB2BD7B5E1760FF07" ma:contentTypeVersion="14" ma:contentTypeDescription="Create a new document." ma:contentTypeScope="" ma:versionID="25fbe7a5f510624cb40448f5b8b4011b">
  <xsd:schema xmlns:xsd="http://www.w3.org/2001/XMLSchema" xmlns:xs="http://www.w3.org/2001/XMLSchema" xmlns:p="http://schemas.microsoft.com/office/2006/metadata/properties" xmlns:ns2="aec2934e-84d2-480f-b12a-f02a1795ba8e" xmlns:ns3="a5eebde4-f3ec-4afe-9fd4-0e6a161c30a1" targetNamespace="http://schemas.microsoft.com/office/2006/metadata/properties" ma:root="true" ma:fieldsID="5c9af4bb2ee27957cf747eece48b0377" ns2:_="" ns3:_="">
    <xsd:import namespace="aec2934e-84d2-480f-b12a-f02a1795ba8e"/>
    <xsd:import namespace="a5eebde4-f3ec-4afe-9fd4-0e6a161c30a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c2934e-84d2-480f-b12a-f02a1795ba8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4c60a85b-6d2a-4a39-8c39-bf0764a9fc85}" ma:internalName="TaxCatchAll" ma:showField="CatchAllData" ma:web="aec2934e-84d2-480f-b12a-f02a1795ba8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eebde4-f3ec-4afe-9fd4-0e6a161c30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ef278e36-c164-4658-892f-8adefa22e7b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ec2934e-84d2-480f-b12a-f02a1795ba8e" xsi:nil="true"/>
    <lcf76f155ced4ddcb4097134ff3c332f xmlns="a5eebde4-f3ec-4afe-9fd4-0e6a161c30a1">
      <Terms xmlns="http://schemas.microsoft.com/office/infopath/2007/PartnerControls"/>
    </lcf76f155ced4ddcb4097134ff3c332f>
    <SharedWithUsers xmlns="aec2934e-84d2-480f-b12a-f02a1795ba8e">
      <UserInfo>
        <DisplayName/>
        <AccountId xsi:nil="true"/>
        <AccountType/>
      </UserInfo>
    </SharedWithUsers>
    <MediaLengthInSeconds xmlns="a5eebde4-f3ec-4afe-9fd4-0e6a161c30a1" xsi:nil="true"/>
  </documentManagement>
</p:properties>
</file>

<file path=customXml/itemProps1.xml><?xml version="1.0" encoding="utf-8"?>
<ds:datastoreItem xmlns:ds="http://schemas.openxmlformats.org/officeDocument/2006/customXml" ds:itemID="{977FB076-1DBE-4347-96F8-5F66F44E8D1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2AF7634-E6C1-4D49-A6EF-BC3A3FC1D86B}"/>
</file>

<file path=customXml/itemProps3.xml><?xml version="1.0" encoding="utf-8"?>
<ds:datastoreItem xmlns:ds="http://schemas.openxmlformats.org/officeDocument/2006/customXml" ds:itemID="{33C90437-4435-444E-A936-0B6892BDD7F5}">
  <ds:schemaRefs>
    <ds:schemaRef ds:uri="http://schemas.microsoft.com/office/2006/metadata/properties"/>
    <ds:schemaRef ds:uri="http://schemas.microsoft.com/office/infopath/2007/PartnerControls"/>
    <ds:schemaRef ds:uri="9c22e697-42c9-483e-9a53-6471baba416f"/>
    <ds:schemaRef ds:uri="6495a5a2-edc7-4235-bf7f-7f8899b8c30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153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Harvey</dc:creator>
  <cp:lastModifiedBy>Laura Scott</cp:lastModifiedBy>
  <cp:revision>45</cp:revision>
  <cp:lastPrinted>2021-06-17T16:37:29Z</cp:lastPrinted>
  <dcterms:created xsi:type="dcterms:W3CDTF">2021-06-03T12:36:54Z</dcterms:created>
  <dcterms:modified xsi:type="dcterms:W3CDTF">2023-08-07T15:46:56Z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0x010100669E7334913E574FB2BD7B5E1760FF07</vt:lpwstr>
  </property>
  <property fmtid="{D5CDD505-2E9C-101B-9397-08002B2CF9AE}" pid="3" name="MSIP_Label_d04dfc70-0289-4bbf-a1df-2e48919102f8_Enabled">
    <vt:lpwstr>true</vt:lpwstr>
  </property>
  <property fmtid="{D5CDD505-2E9C-101B-9397-08002B2CF9AE}" pid="4" name="MSIP_Label_d04dfc70-0289-4bbf-a1df-2e48919102f8_SetDate">
    <vt:lpwstr>2023-08-07T15:46:56Z</vt:lpwstr>
  </property>
  <property fmtid="{D5CDD505-2E9C-101B-9397-08002B2CF9AE}" pid="5" name="MSIP_Label_d04dfc70-0289-4bbf-a1df-2e48919102f8_Method">
    <vt:lpwstr>Standard</vt:lpwstr>
  </property>
  <property fmtid="{D5CDD505-2E9C-101B-9397-08002B2CF9AE}" pid="6" name="MSIP_Label_d04dfc70-0289-4bbf-a1df-2e48919102f8_Name">
    <vt:lpwstr>Private2</vt:lpwstr>
  </property>
  <property fmtid="{D5CDD505-2E9C-101B-9397-08002B2CF9AE}" pid="7" name="MSIP_Label_d04dfc70-0289-4bbf-a1df-2e48919102f8_SiteId">
    <vt:lpwstr>92ebd22d-0a9c-4516-a68f-ba966853a8f3</vt:lpwstr>
  </property>
  <property fmtid="{D5CDD505-2E9C-101B-9397-08002B2CF9AE}" pid="8" name="MSIP_Label_d04dfc70-0289-4bbf-a1df-2e48919102f8_ActionId">
    <vt:lpwstr>6b34ee15-5179-4484-a72a-d18785e980b2</vt:lpwstr>
  </property>
  <property fmtid="{D5CDD505-2E9C-101B-9397-08002B2CF9AE}" pid="9" name="MSIP_Label_d04dfc70-0289-4bbf-a1df-2e48919102f8_ContentBits">
    <vt:lpwstr>0</vt:lpwstr>
  </property>
  <property fmtid="{D5CDD505-2E9C-101B-9397-08002B2CF9AE}" pid="10" name="MediaServiceImageTags">
    <vt:lpwstr/>
  </property>
  <property fmtid="{D5CDD505-2E9C-101B-9397-08002B2CF9AE}" pid="11" name="Order">
    <vt:r8>3410700</vt:r8>
  </property>
  <property fmtid="{D5CDD505-2E9C-101B-9397-08002B2CF9AE}" pid="12" name="xd_Signature">
    <vt:bool>false</vt:bool>
  </property>
  <property fmtid="{D5CDD505-2E9C-101B-9397-08002B2CF9AE}" pid="13" name="xd_ProgID">
    <vt:lpwstr/>
  </property>
  <property fmtid="{D5CDD505-2E9C-101B-9397-08002B2CF9AE}" pid="14" name="_SourceUrl">
    <vt:lpwstr/>
  </property>
  <property fmtid="{D5CDD505-2E9C-101B-9397-08002B2CF9AE}" pid="15" name="_SharedFileIndex">
    <vt:lpwstr/>
  </property>
  <property fmtid="{D5CDD505-2E9C-101B-9397-08002B2CF9AE}" pid="16" name="ComplianceAssetId">
    <vt:lpwstr/>
  </property>
  <property fmtid="{D5CDD505-2E9C-101B-9397-08002B2CF9AE}" pid="17" name="TemplateUrl">
    <vt:lpwstr/>
  </property>
  <property fmtid="{D5CDD505-2E9C-101B-9397-08002B2CF9AE}" pid="18" name="_ExtendedDescription">
    <vt:lpwstr/>
  </property>
  <property fmtid="{D5CDD505-2E9C-101B-9397-08002B2CF9AE}" pid="19" name="TriggerFlowInfo">
    <vt:lpwstr/>
  </property>
</Properties>
</file>