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1338" r:id="rId5"/>
    <p:sldId id="1381" r:id="rId6"/>
    <p:sldId id="1360" r:id="rId7"/>
    <p:sldId id="1373" r:id="rId8"/>
    <p:sldId id="1357" r:id="rId9"/>
    <p:sldId id="1382" r:id="rId10"/>
    <p:sldId id="1376" r:id="rId11"/>
    <p:sldId id="1387" r:id="rId12"/>
    <p:sldId id="1404" r:id="rId13"/>
    <p:sldId id="1383" r:id="rId14"/>
    <p:sldId id="1401" r:id="rId15"/>
    <p:sldId id="1402" r:id="rId16"/>
    <p:sldId id="1403" r:id="rId17"/>
    <p:sldId id="1384" r:id="rId18"/>
    <p:sldId id="1393" r:id="rId19"/>
    <p:sldId id="1394" r:id="rId20"/>
    <p:sldId id="1406" r:id="rId21"/>
    <p:sldId id="1385" r:id="rId22"/>
    <p:sldId id="1411" r:id="rId23"/>
    <p:sldId id="1395" r:id="rId24"/>
    <p:sldId id="1410" r:id="rId25"/>
    <p:sldId id="1407" r:id="rId26"/>
    <p:sldId id="1396" r:id="rId27"/>
    <p:sldId id="1408" r:id="rId28"/>
    <p:sldId id="1397" r:id="rId29"/>
    <p:sldId id="1398" r:id="rId30"/>
    <p:sldId id="1400" r:id="rId31"/>
    <p:sldId id="1409" r:id="rId32"/>
    <p:sldId id="1386" r:id="rId33"/>
    <p:sldId id="1388" r:id="rId34"/>
    <p:sldId id="1389" r:id="rId35"/>
    <p:sldId id="1390" r:id="rId36"/>
    <p:sldId id="1391" r:id="rId37"/>
    <p:sldId id="1392" r:id="rId38"/>
    <p:sldId id="1365" r:id="rId39"/>
    <p:sldId id="1378" r:id="rId40"/>
    <p:sldId id="1323" r:id="rId4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8">
          <p15:clr>
            <a:srgbClr val="A4A3A4"/>
          </p15:clr>
        </p15:guide>
        <p15:guide id="2" orient="horz" pos="2675">
          <p15:clr>
            <a:srgbClr val="A4A3A4"/>
          </p15:clr>
        </p15:guide>
        <p15:guide id="3"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145"/>
    <a:srgbClr val="FFAE9F"/>
    <a:srgbClr val="086145"/>
    <a:srgbClr val="FF505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622" autoAdjust="0"/>
  </p:normalViewPr>
  <p:slideViewPr>
    <p:cSldViewPr>
      <p:cViewPr varScale="1">
        <p:scale>
          <a:sx n="135" d="100"/>
          <a:sy n="135" d="100"/>
        </p:scale>
        <p:origin x="444" y="96"/>
      </p:cViewPr>
      <p:guideLst>
        <p:guide orient="horz" pos="1688"/>
        <p:guide orient="horz" pos="2675"/>
        <p:guide pos="2880"/>
      </p:guideLst>
    </p:cSldViewPr>
  </p:slideViewPr>
  <p:outlineViewPr>
    <p:cViewPr>
      <p:scale>
        <a:sx n="33" d="100"/>
        <a:sy n="33" d="100"/>
      </p:scale>
      <p:origin x="0" y="181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644" y="-4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eed Majid" userId="S::majidn@yw.co.uk::f0c8b8af-1a63-4520-816f-78adaafcc2bb" providerId="AD" clId="Web-{6A8DF92F-CD44-8EB6-C38B-A87F93BCE797}"/>
    <pc:docChg chg="mod">
      <pc:chgData name="Naveed Majid" userId="S::majidn@yw.co.uk::f0c8b8af-1a63-4520-816f-78adaafcc2bb" providerId="AD" clId="Web-{6A8DF92F-CD44-8EB6-C38B-A87F93BCE797}" dt="2022-08-23T08:29:39.172" v="0" actId="33475"/>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687F3FA2-82E8-4140-AE09-18D8D4F67733}" type="datetimeFigureOut">
              <a:rPr lang="en-GB" smtClean="0"/>
              <a:pPr/>
              <a:t>23/08/2022</a:t>
            </a:fld>
            <a:endParaRPr lang="en-GB" dirty="0"/>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03DD082-D6BB-4EEC-8F4B-53FFEEE22C1D}" type="slidenum">
              <a:rPr lang="en-GB" smtClean="0"/>
              <a:pPr/>
              <a:t>‹#›</a:t>
            </a:fld>
            <a:endParaRPr lang="en-GB" dirty="0"/>
          </a:p>
        </p:txBody>
      </p:sp>
    </p:spTree>
    <p:extLst>
      <p:ext uri="{BB962C8B-B14F-4D97-AF65-F5344CB8AC3E}">
        <p14:creationId xmlns:p14="http://schemas.microsoft.com/office/powerpoint/2010/main" val="28788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247080F-9B4D-4112-8D4A-57601183D11A}" type="datetimeFigureOut">
              <a:rPr lang="en-GB" smtClean="0"/>
              <a:pPr/>
              <a:t>23/08/2022</a:t>
            </a:fld>
            <a:endParaRPr lang="en-GB"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DDADB708-E286-4D85-A49E-28FA8F891D44}" type="slidenum">
              <a:rPr lang="en-GB" smtClean="0"/>
              <a:pPr/>
              <a:t>‹#›</a:t>
            </a:fld>
            <a:endParaRPr lang="en-GB" dirty="0"/>
          </a:p>
        </p:txBody>
      </p:sp>
    </p:spTree>
    <p:extLst>
      <p:ext uri="{BB962C8B-B14F-4D97-AF65-F5344CB8AC3E}">
        <p14:creationId xmlns:p14="http://schemas.microsoft.com/office/powerpoint/2010/main" val="45579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DB708-E286-4D85-A49E-28FA8F891D44}" type="slidenum">
              <a:rPr lang="en-GB" smtClean="0"/>
              <a:pPr/>
              <a:t>19</a:t>
            </a:fld>
            <a:endParaRPr lang="en-GB" dirty="0"/>
          </a:p>
        </p:txBody>
      </p:sp>
    </p:spTree>
    <p:extLst>
      <p:ext uri="{BB962C8B-B14F-4D97-AF65-F5344CB8AC3E}">
        <p14:creationId xmlns:p14="http://schemas.microsoft.com/office/powerpoint/2010/main" val="213934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DB708-E286-4D85-A49E-28FA8F891D44}" type="slidenum">
              <a:rPr lang="en-GB" smtClean="0"/>
              <a:pPr/>
              <a:t>22</a:t>
            </a:fld>
            <a:endParaRPr lang="en-GB" dirty="0"/>
          </a:p>
        </p:txBody>
      </p:sp>
    </p:spTree>
    <p:extLst>
      <p:ext uri="{BB962C8B-B14F-4D97-AF65-F5344CB8AC3E}">
        <p14:creationId xmlns:p14="http://schemas.microsoft.com/office/powerpoint/2010/main" val="183015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411512"/>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E869FFE2-E9F1-4793-81B4-02D4E10D7264}" type="datetime1">
              <a:rPr lang="en-US" smtClean="0"/>
              <a:pPr/>
              <a:t>8/23/2022</a:t>
            </a:fld>
            <a:endParaRPr lang="en-GB" dirty="0"/>
          </a:p>
        </p:txBody>
      </p:sp>
      <p:sp>
        <p:nvSpPr>
          <p:cNvPr id="5" name="Footer Placeholder 4"/>
          <p:cNvSpPr>
            <a:spLocks noGrp="1"/>
          </p:cNvSpPr>
          <p:nvPr>
            <p:ph type="ftr" sz="quarter" idx="11"/>
          </p:nvPr>
        </p:nvSpPr>
        <p:spPr/>
        <p:txBody>
          <a:body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7496"/>
            <a:ext cx="8172400" cy="483518"/>
          </a:xfrm>
          <a:solidFill>
            <a:srgbClr val="0070C0"/>
          </a:solidFill>
          <a:ln>
            <a:noFill/>
          </a:ln>
        </p:spPr>
        <p:txBody>
          <a:bodyPr/>
          <a:lstStyle>
            <a:lvl1pPr marL="180000" algn="l">
              <a:defRPr sz="2000" u="none">
                <a:solidFill>
                  <a:schemeClr val="bg1"/>
                </a:solidFill>
                <a:effectLst/>
                <a:latin typeface="Segoe UI" pitchFamily="34" charset="0"/>
                <a:cs typeface="Segoe U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41176" y="1131590"/>
            <a:ext cx="5554960" cy="2728400"/>
          </a:xfrm>
        </p:spPr>
        <p:txBody>
          <a:bodyPr>
            <a:noAutofit/>
          </a:bodyPr>
          <a:lstStyle>
            <a:lvl1pPr>
              <a:defRPr sz="1400" b="0">
                <a:solidFill>
                  <a:srgbClr val="0070C0"/>
                </a:solidFill>
                <a:latin typeface="Segoe UI" pitchFamily="34" charset="0"/>
                <a:cs typeface="Segoe UI" pitchFamily="34" charset="0"/>
              </a:defRPr>
            </a:lvl1pPr>
            <a:lvl2pPr>
              <a:defRPr sz="1400" b="0">
                <a:solidFill>
                  <a:srgbClr val="0070C0"/>
                </a:solidFill>
                <a:latin typeface="Segoe UI" pitchFamily="34" charset="0"/>
                <a:cs typeface="Segoe UI" pitchFamily="34" charset="0"/>
              </a:defRPr>
            </a:lvl2pPr>
            <a:lvl3pPr>
              <a:defRPr sz="1400" b="0">
                <a:solidFill>
                  <a:srgbClr val="0070C0"/>
                </a:solidFill>
                <a:latin typeface="Segoe UI" pitchFamily="34" charset="0"/>
                <a:cs typeface="Segoe UI" pitchFamily="34" charset="0"/>
              </a:defRPr>
            </a:lvl3pPr>
            <a:lvl4pPr>
              <a:defRPr sz="1400" b="0">
                <a:solidFill>
                  <a:srgbClr val="0070C0"/>
                </a:solidFill>
                <a:latin typeface="Segoe UI" pitchFamily="34" charset="0"/>
                <a:cs typeface="Segoe UI" pitchFamily="34" charset="0"/>
              </a:defRPr>
            </a:lvl4pPr>
            <a:lvl5pPr>
              <a:defRPr sz="1000" b="0">
                <a:solidFill>
                  <a:srgbClr val="0070C0"/>
                </a:soli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95B7FC2F-CB6F-43B5-A02E-8D6BA9BB6925}" type="datetime1">
              <a:rPr lang="en-US" smtClean="0"/>
              <a:pPr/>
              <a:t>8/23/2022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flipV="1">
            <a:off x="0" y="5056029"/>
            <a:ext cx="9144000" cy="1217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675C77-9A21-48A6-8EBC-79CB1B9BD4F2}" type="datetime1">
              <a:rPr lang="en-US" smtClean="0"/>
              <a:pPr/>
              <a:t>8/23/2022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373F365-5AD2-40A5-A69C-C3CF29C74469}"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D8E3B-894C-4415-BA5A-B90F208567D5}" type="datetime1">
              <a:rPr lang="en-US" smtClean="0"/>
              <a:pPr/>
              <a:t>8/23/2022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373F365-5AD2-40A5-A69C-C3CF29C74469}"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7987"/>
            <a:ext cx="8172400" cy="421556"/>
          </a:xfrm>
          <a:prstGeom prst="rect">
            <a:avLst/>
          </a:prstGeom>
          <a:solidFill>
            <a:srgbClr val="0070C0"/>
          </a:solidFill>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179512" y="1059581"/>
            <a:ext cx="7992888" cy="30164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A69AC6E-7A27-4CE2-A6FF-F7518D7B7676}" type="datetime1">
              <a:rPr lang="en-US" smtClean="0"/>
              <a:pPr/>
              <a:t>8/23/2022</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36512" y="4785996"/>
            <a:ext cx="395064" cy="273844"/>
          </a:xfrm>
          <a:prstGeom prst="rect">
            <a:avLst/>
          </a:prstGeom>
        </p:spPr>
        <p:txBody>
          <a:bodyPr vert="horz" lIns="91440" tIns="45720" rIns="91440" bIns="45720" rtlCol="0" anchor="ctr"/>
          <a:lstStyle>
            <a:lvl1pPr algn="r">
              <a:defRPr sz="800">
                <a:solidFill>
                  <a:schemeClr val="tx1">
                    <a:tint val="75000"/>
                  </a:schemeClr>
                </a:solidFill>
                <a:latin typeface="Gill Sans MT" pitchFamily="34" charset="0"/>
              </a:defRPr>
            </a:lvl1pPr>
          </a:lstStyle>
          <a:p>
            <a:fld id="{E373F365-5AD2-40A5-A69C-C3CF29C74469}" type="slidenum">
              <a:rPr lang="en-GB" smtClean="0"/>
              <a:pPr/>
              <a:t>‹#›</a:t>
            </a:fld>
            <a:endParaRPr lang="en-GB" dirty="0"/>
          </a:p>
        </p:txBody>
      </p:sp>
      <p:sp>
        <p:nvSpPr>
          <p:cNvPr id="7" name="Rectangle 6"/>
          <p:cNvSpPr/>
          <p:nvPr userDrawn="1"/>
        </p:nvSpPr>
        <p:spPr>
          <a:xfrm flipV="1">
            <a:off x="0" y="5056029"/>
            <a:ext cx="9144000" cy="1217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marL="180000" algn="l" defTabSz="914400" rtl="0" eaLnBrk="1" latinLnBrk="0" hangingPunct="1">
        <a:spcBef>
          <a:spcPct val="0"/>
        </a:spcBef>
        <a:buNone/>
        <a:defRPr sz="2000" b="1" kern="1200">
          <a:solidFill>
            <a:schemeClr val="bg1"/>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2000" b="0" kern="1200">
          <a:solidFill>
            <a:srgbClr val="0070C0"/>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1800" b="0" kern="1200">
          <a:solidFill>
            <a:srgbClr val="0070C0"/>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1600" b="0" kern="1200">
          <a:solidFill>
            <a:srgbClr val="0070C0"/>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1200" b="0" kern="1200">
          <a:solidFill>
            <a:srgbClr val="0070C0"/>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mailto:nick.how@qaresearch.co.uk" TargetMode="Externa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jilbert-ebrahimi-391579-unsplash.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8172400" cy="2833182"/>
          </a:xfrm>
          <a:prstGeom prst="rect">
            <a:avLst/>
          </a:prstGeom>
        </p:spPr>
      </p:pic>
      <p:pic>
        <p:nvPicPr>
          <p:cNvPr id="13" name="Picture 12" descr="A picture containing outdoor, sky, nature, shore&#10;&#10;Description automatically generated">
            <a:extLst>
              <a:ext uri="{FF2B5EF4-FFF2-40B4-BE49-F238E27FC236}">
                <a16:creationId xmlns:a16="http://schemas.microsoft.com/office/drawing/2014/main" id="{3DB04605-479D-0E51-CC11-665BD5112E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70" y="-1"/>
            <a:ext cx="8172400" cy="2837345"/>
          </a:xfrm>
          <a:prstGeom prst="rect">
            <a:avLst/>
          </a:prstGeom>
        </p:spPr>
      </p:pic>
      <p:grpSp>
        <p:nvGrpSpPr>
          <p:cNvPr id="2" name="Group 3">
            <a:extLst>
              <a:ext uri="{FF2B5EF4-FFF2-40B4-BE49-F238E27FC236}">
                <a16:creationId xmlns:a16="http://schemas.microsoft.com/office/drawing/2014/main" id="{24B0FF5B-5857-4DD2-8316-525F7AB76D4C}"/>
              </a:ext>
            </a:extLst>
          </p:cNvPr>
          <p:cNvGrpSpPr/>
          <p:nvPr/>
        </p:nvGrpSpPr>
        <p:grpSpPr>
          <a:xfrm>
            <a:off x="0" y="1125502"/>
            <a:ext cx="7452320" cy="1711842"/>
            <a:chOff x="5207975" y="2573079"/>
            <a:chExt cx="6983876" cy="1711842"/>
          </a:xfrm>
          <a:solidFill>
            <a:srgbClr val="0070C0"/>
          </a:solidFill>
        </p:grpSpPr>
        <p:sp>
          <p:nvSpPr>
            <p:cNvPr id="5" name="Rectangle 4">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Box 6">
            <a:extLst>
              <a:ext uri="{FF2B5EF4-FFF2-40B4-BE49-F238E27FC236}">
                <a16:creationId xmlns:a16="http://schemas.microsoft.com/office/drawing/2014/main" id="{948A2979-A456-4286-B8FC-8FF4C0C58EFD}"/>
              </a:ext>
            </a:extLst>
          </p:cNvPr>
          <p:cNvSpPr txBox="1"/>
          <p:nvPr/>
        </p:nvSpPr>
        <p:spPr>
          <a:xfrm>
            <a:off x="467544" y="960659"/>
            <a:ext cx="6984776" cy="1692771"/>
          </a:xfrm>
          <a:prstGeom prst="rect">
            <a:avLst/>
          </a:prstGeom>
          <a:noFill/>
        </p:spPr>
        <p:txBody>
          <a:bodyPr wrap="square" rtlCol="0" anchor="ctr">
            <a:spAutoFit/>
          </a:bodyPr>
          <a:lstStyle/>
          <a:p>
            <a:endParaRPr lang="en-US" altLang="ko-KR" sz="2800" dirty="0">
              <a:solidFill>
                <a:schemeClr val="bg1"/>
              </a:solidFill>
              <a:latin typeface="Segoe UI" pitchFamily="34" charset="0"/>
              <a:cs typeface="Segoe UI" pitchFamily="34" charset="0"/>
            </a:endParaRPr>
          </a:p>
          <a:p>
            <a:r>
              <a:rPr lang="en-US" altLang="ko-KR" sz="2600" dirty="0">
                <a:solidFill>
                  <a:schemeClr val="bg1"/>
                </a:solidFill>
                <a:latin typeface="Segoe UI" pitchFamily="34" charset="0"/>
                <a:cs typeface="Segoe UI" pitchFamily="34" charset="0"/>
              </a:rPr>
              <a:t>Valuing Water Customer Priorities Research</a:t>
            </a:r>
          </a:p>
          <a:p>
            <a:r>
              <a:rPr lang="en-US" altLang="ko-KR" sz="2400" b="1" dirty="0">
                <a:solidFill>
                  <a:schemeClr val="bg1"/>
                </a:solidFill>
                <a:latin typeface="Segoe UI" pitchFamily="34" charset="0"/>
                <a:cs typeface="Segoe UI" pitchFamily="34" charset="0"/>
              </a:rPr>
              <a:t>Interim Qualitative Findings</a:t>
            </a:r>
          </a:p>
          <a:p>
            <a:endParaRPr lang="ko-KR" altLang="en-US" sz="2400" dirty="0">
              <a:solidFill>
                <a:schemeClr val="bg1"/>
              </a:solidFill>
              <a:latin typeface="Segoe UI" pitchFamily="34" charset="0"/>
              <a:cs typeface="Segoe UI" pitchFamily="34" charset="0"/>
            </a:endParaRPr>
          </a:p>
        </p:txBody>
      </p:sp>
      <p:sp>
        <p:nvSpPr>
          <p:cNvPr id="8" name="TextBox 7">
            <a:extLst>
              <a:ext uri="{FF2B5EF4-FFF2-40B4-BE49-F238E27FC236}">
                <a16:creationId xmlns:a16="http://schemas.microsoft.com/office/drawing/2014/main" id="{35784B83-6120-4373-9C1F-DC8EEE6D58B3}"/>
              </a:ext>
            </a:extLst>
          </p:cNvPr>
          <p:cNvSpPr txBox="1"/>
          <p:nvPr/>
        </p:nvSpPr>
        <p:spPr>
          <a:xfrm>
            <a:off x="467544" y="2310356"/>
            <a:ext cx="4788893" cy="369332"/>
          </a:xfrm>
          <a:prstGeom prst="rect">
            <a:avLst/>
          </a:prstGeom>
          <a:noFill/>
        </p:spPr>
        <p:txBody>
          <a:bodyPr wrap="square" rtlCol="0" anchor="ctr">
            <a:spAutoFit/>
          </a:bodyPr>
          <a:lstStyle/>
          <a:p>
            <a:r>
              <a:rPr lang="en-US" altLang="ko-KR" dirty="0">
                <a:solidFill>
                  <a:schemeClr val="bg1"/>
                </a:solidFill>
                <a:latin typeface="Segoe UI" pitchFamily="34" charset="0"/>
                <a:cs typeface="Segoe UI" pitchFamily="34" charset="0"/>
              </a:rPr>
              <a:t>May 2022</a:t>
            </a:r>
            <a:endParaRPr lang="ko-KR" altLang="en-US" dirty="0">
              <a:solidFill>
                <a:schemeClr val="bg1"/>
              </a:solidFill>
              <a:latin typeface="Segoe UI" pitchFamily="34" charset="0"/>
              <a:cs typeface="Segoe UI" pitchFamily="34" charset="0"/>
            </a:endParaRPr>
          </a:p>
        </p:txBody>
      </p:sp>
      <p:sp>
        <p:nvSpPr>
          <p:cNvPr id="10" name="Content Placeholder 2"/>
          <p:cNvSpPr>
            <a:spLocks noGrp="1"/>
          </p:cNvSpPr>
          <p:nvPr>
            <p:ph idx="1"/>
          </p:nvPr>
        </p:nvSpPr>
        <p:spPr>
          <a:xfrm>
            <a:off x="611560" y="2997710"/>
            <a:ext cx="5904656" cy="648072"/>
          </a:xfrm>
        </p:spPr>
        <p:txBody>
          <a:bodyPr lIns="0" rIns="0"/>
          <a:lstStyle/>
          <a:p>
            <a:pPr marL="0" indent="0">
              <a:spcBef>
                <a:spcPts val="0"/>
              </a:spcBef>
              <a:buNone/>
            </a:pPr>
            <a:r>
              <a:rPr lang="en-GB" sz="2400" dirty="0"/>
              <a:t>Yorkshire Water</a:t>
            </a:r>
          </a:p>
        </p:txBody>
      </p:sp>
      <p:pic>
        <p:nvPicPr>
          <p:cNvPr id="11" name="Picture 10" descr="NEW_qa_logo3_300dpi.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72400" y="4083918"/>
            <a:ext cx="602525" cy="699542"/>
          </a:xfrm>
          <a:prstGeom prst="rect">
            <a:avLst/>
          </a:prstGeom>
        </p:spPr>
      </p:pic>
      <p:sp>
        <p:nvSpPr>
          <p:cNvPr id="12" name="Subtitle 2"/>
          <p:cNvSpPr txBox="1">
            <a:spLocks/>
          </p:cNvSpPr>
          <p:nvPr/>
        </p:nvSpPr>
        <p:spPr>
          <a:xfrm>
            <a:off x="539552" y="4011910"/>
            <a:ext cx="3024336" cy="1152128"/>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GB" sz="1000" dirty="0">
                <a:solidFill>
                  <a:schemeClr val="tx1">
                    <a:tint val="75000"/>
                  </a:schemeClr>
                </a:solidFill>
                <a:latin typeface="Segoe UI" pitchFamily="34" charset="0"/>
                <a:cs typeface="Segoe UI" pitchFamily="34" charset="0"/>
              </a:rPr>
              <a:t>Qa Research</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GB" sz="1000" dirty="0">
                <a:solidFill>
                  <a:schemeClr val="tx1">
                    <a:tint val="75000"/>
                  </a:schemeClr>
                </a:solidFill>
                <a:latin typeface="Segoe UI" pitchFamily="34" charset="0"/>
                <a:cs typeface="Segoe UI" pitchFamily="34" charset="0"/>
              </a:rPr>
              <a:t>Merchant House,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GB" sz="1000" dirty="0">
                <a:solidFill>
                  <a:schemeClr val="tx1">
                    <a:tint val="75000"/>
                  </a:schemeClr>
                </a:solidFill>
                <a:latin typeface="Segoe UI" pitchFamily="34" charset="0"/>
                <a:cs typeface="Segoe UI" pitchFamily="34" charset="0"/>
              </a:rPr>
              <a:t>11a Piccadilly, York, YO1 9WB</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00" i="0" u="none" strike="noStrike" kern="1200" cap="none" spc="0" normalizeH="0" baseline="0" noProof="0" dirty="0">
                <a:ln>
                  <a:noFill/>
                </a:ln>
                <a:solidFill>
                  <a:schemeClr val="tx1">
                    <a:tint val="75000"/>
                  </a:schemeClr>
                </a:solidFill>
                <a:effectLst/>
                <a:uLnTx/>
                <a:uFillTx/>
                <a:latin typeface="Segoe UI" pitchFamily="34" charset="0"/>
                <a:cs typeface="Segoe UI" pitchFamily="34" charset="0"/>
              </a:rPr>
              <a:t>01904 632039  www.qaresearch.co.uk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24B0FF5B-5857-4DD2-8316-525F7AB76D4C}"/>
              </a:ext>
            </a:extLst>
          </p:cNvPr>
          <p:cNvGrpSpPr/>
          <p:nvPr/>
        </p:nvGrpSpPr>
        <p:grpSpPr>
          <a:xfrm>
            <a:off x="0" y="1125502"/>
            <a:ext cx="5292080" cy="1711842"/>
            <a:chOff x="5207975" y="2573079"/>
            <a:chExt cx="6983876" cy="1711842"/>
          </a:xfrm>
          <a:solidFill>
            <a:srgbClr val="0070C0"/>
          </a:solidFill>
        </p:grpSpPr>
        <p:sp>
          <p:nvSpPr>
            <p:cNvPr id="5" name="Rectangle 4">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Box 6">
            <a:extLst>
              <a:ext uri="{FF2B5EF4-FFF2-40B4-BE49-F238E27FC236}">
                <a16:creationId xmlns:a16="http://schemas.microsoft.com/office/drawing/2014/main" id="{948A2979-A456-4286-B8FC-8FF4C0C58EFD}"/>
              </a:ext>
            </a:extLst>
          </p:cNvPr>
          <p:cNvSpPr txBox="1"/>
          <p:nvPr/>
        </p:nvSpPr>
        <p:spPr>
          <a:xfrm>
            <a:off x="488280" y="1268437"/>
            <a:ext cx="4840311" cy="107721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3600" b="1" i="0" u="none" strike="noStrike" kern="1200" cap="none" spc="0" normalizeH="0" baseline="0" noProof="0" dirty="0">
                <a:ln>
                  <a:noFill/>
                </a:ln>
                <a:solidFill>
                  <a:schemeClr val="bg1"/>
                </a:solidFill>
                <a:effectLst/>
                <a:uLnTx/>
                <a:uFillTx/>
                <a:latin typeface="Segoe UI" pitchFamily="34" charset="0"/>
                <a:ea typeface="+mn-ea"/>
                <a:cs typeface="Segoe UI" pitchFamily="34" charset="0"/>
              </a:rPr>
              <a:t>Expectations</a:t>
            </a:r>
            <a:r>
              <a:rPr kumimoji="0" lang="en-GB" sz="2800" i="0" u="none" strike="noStrike" kern="1200" cap="none" spc="0" normalizeH="0" baseline="0" noProof="0" dirty="0">
                <a:ln>
                  <a:noFill/>
                </a:ln>
                <a:solidFill>
                  <a:schemeClr val="bg1"/>
                </a:solidFill>
                <a:effectLst/>
                <a:uLnTx/>
                <a:uFillTx/>
                <a:latin typeface="Segoe UI" pitchFamily="34" charset="0"/>
                <a:ea typeface="+mn-ea"/>
                <a:cs typeface="Segoe UI"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800" i="0" u="none" strike="noStrike" kern="1200" cap="none" spc="0" normalizeH="0" baseline="0" noProof="0" dirty="0">
                <a:ln>
                  <a:noFill/>
                </a:ln>
                <a:solidFill>
                  <a:schemeClr val="bg1"/>
                </a:solidFill>
                <a:effectLst/>
                <a:uLnTx/>
                <a:uFillTx/>
                <a:latin typeface="Segoe UI" pitchFamily="34" charset="0"/>
                <a:ea typeface="+mn-ea"/>
                <a:cs typeface="Segoe UI" pitchFamily="34" charset="0"/>
              </a:rPr>
              <a:t>from big companies </a:t>
            </a:r>
          </a:p>
        </p:txBody>
      </p:sp>
      <p:pic>
        <p:nvPicPr>
          <p:cNvPr id="8" name="Picture 7" descr="the-creative-exchange-UhpAf0ySwuk-unsplash.jpg">
            <a:extLst>
              <a:ext uri="{FF2B5EF4-FFF2-40B4-BE49-F238E27FC236}">
                <a16:creationId xmlns:a16="http://schemas.microsoft.com/office/drawing/2014/main" id="{D0C1996E-66DD-7EB3-8A1E-98B7DA5B5069}"/>
              </a:ext>
            </a:extLst>
          </p:cNvPr>
          <p:cNvPicPr>
            <a:picLocks noChangeAspect="1"/>
          </p:cNvPicPr>
          <p:nvPr/>
        </p:nvPicPr>
        <p:blipFill>
          <a:blip r:embed="rId2" cstate="print"/>
          <a:srcRect/>
          <a:stretch>
            <a:fillRect/>
          </a:stretch>
        </p:blipFill>
        <p:spPr>
          <a:xfrm>
            <a:off x="6732240" y="1131589"/>
            <a:ext cx="2160240" cy="3600401"/>
          </a:xfrm>
          <a:prstGeom prst="rect">
            <a:avLst/>
          </a:prstGeom>
        </p:spPr>
      </p:pic>
    </p:spTree>
    <p:extLst>
      <p:ext uri="{BB962C8B-B14F-4D97-AF65-F5344CB8AC3E}">
        <p14:creationId xmlns:p14="http://schemas.microsoft.com/office/powerpoint/2010/main" val="175818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4CCC-D4EA-6E41-73A2-B4261FAD9E72}"/>
              </a:ext>
            </a:extLst>
          </p:cNvPr>
          <p:cNvSpPr>
            <a:spLocks noGrp="1"/>
          </p:cNvSpPr>
          <p:nvPr>
            <p:ph type="title"/>
          </p:nvPr>
        </p:nvSpPr>
        <p:spPr>
          <a:xfrm>
            <a:off x="0" y="267496"/>
            <a:ext cx="8388424" cy="483518"/>
          </a:xfrm>
        </p:spPr>
        <p:txBody>
          <a:bodyPr/>
          <a:lstStyle/>
          <a:p>
            <a:r>
              <a:rPr lang="en-GB" sz="1500" dirty="0"/>
              <a:t>Many don’t think much about big business behaviour: </a:t>
            </a:r>
            <a:r>
              <a:rPr lang="en-GB" sz="1500" b="0" dirty="0"/>
              <a:t>just looking for good value &amp; service</a:t>
            </a:r>
          </a:p>
        </p:txBody>
      </p:sp>
      <p:sp>
        <p:nvSpPr>
          <p:cNvPr id="4" name="Arrow: Right 3">
            <a:extLst>
              <a:ext uri="{FF2B5EF4-FFF2-40B4-BE49-F238E27FC236}">
                <a16:creationId xmlns:a16="http://schemas.microsoft.com/office/drawing/2014/main" id="{E1E93839-0701-FBD7-3038-CF44D0839565}"/>
              </a:ext>
            </a:extLst>
          </p:cNvPr>
          <p:cNvSpPr/>
          <p:nvPr/>
        </p:nvSpPr>
        <p:spPr>
          <a:xfrm>
            <a:off x="313184" y="923470"/>
            <a:ext cx="8219256" cy="424144"/>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latin typeface="Segoe UI" panose="020B0502040204020203" pitchFamily="34" charset="0"/>
                <a:cs typeface="Segoe UI" panose="020B0502040204020203" pitchFamily="34" charset="0"/>
              </a:rPr>
              <a:t>Not important 		Nice to have				Essential</a:t>
            </a:r>
          </a:p>
        </p:txBody>
      </p:sp>
      <p:sp>
        <p:nvSpPr>
          <p:cNvPr id="5" name="TextBox 4">
            <a:extLst>
              <a:ext uri="{FF2B5EF4-FFF2-40B4-BE49-F238E27FC236}">
                <a16:creationId xmlns:a16="http://schemas.microsoft.com/office/drawing/2014/main" id="{3A01D03A-342E-4066-F2A3-0757024A3E50}"/>
              </a:ext>
            </a:extLst>
          </p:cNvPr>
          <p:cNvSpPr txBox="1"/>
          <p:nvPr/>
        </p:nvSpPr>
        <p:spPr>
          <a:xfrm>
            <a:off x="6984268" y="1559870"/>
            <a:ext cx="1152128" cy="276999"/>
          </a:xfrm>
          <a:prstGeom prst="rect">
            <a:avLst/>
          </a:prstGeom>
          <a:noFill/>
        </p:spPr>
        <p:txBody>
          <a:bodyPr wrap="square" rtlCol="0">
            <a:spAutoFit/>
          </a:bodyPr>
          <a:lstStyle/>
          <a:p>
            <a:pPr algn="ctr"/>
            <a:r>
              <a:rPr lang="en-GB" sz="1200" b="1" dirty="0">
                <a:solidFill>
                  <a:srgbClr val="076145"/>
                </a:solidFill>
                <a:latin typeface="Segoe UI" panose="020B0502040204020203" pitchFamily="34" charset="0"/>
                <a:cs typeface="Segoe UI" panose="020B0502040204020203" pitchFamily="34" charset="0"/>
              </a:rPr>
              <a:t>Honesty</a:t>
            </a:r>
          </a:p>
        </p:txBody>
      </p:sp>
      <p:sp>
        <p:nvSpPr>
          <p:cNvPr id="6" name="TextBox 5">
            <a:extLst>
              <a:ext uri="{FF2B5EF4-FFF2-40B4-BE49-F238E27FC236}">
                <a16:creationId xmlns:a16="http://schemas.microsoft.com/office/drawing/2014/main" id="{E9ECBEA0-3287-96FF-9205-4C5E0CA08BA3}"/>
              </a:ext>
            </a:extLst>
          </p:cNvPr>
          <p:cNvSpPr txBox="1"/>
          <p:nvPr/>
        </p:nvSpPr>
        <p:spPr>
          <a:xfrm>
            <a:off x="6513802" y="2036336"/>
            <a:ext cx="2088232" cy="461665"/>
          </a:xfrm>
          <a:prstGeom prst="rect">
            <a:avLst/>
          </a:prstGeom>
          <a:noFill/>
        </p:spPr>
        <p:txBody>
          <a:bodyPr wrap="square" rtlCol="0">
            <a:spAutoFit/>
          </a:bodyPr>
          <a:lstStyle/>
          <a:p>
            <a:pPr algn="ctr"/>
            <a:r>
              <a:rPr lang="en-GB" sz="1200" b="1" dirty="0">
                <a:solidFill>
                  <a:srgbClr val="076145"/>
                </a:solidFill>
                <a:latin typeface="Segoe UI" panose="020B0502040204020203" pitchFamily="34" charset="0"/>
                <a:cs typeface="Segoe UI" panose="020B0502040204020203" pitchFamily="34" charset="0"/>
              </a:rPr>
              <a:t>Good customer satisfaction</a:t>
            </a:r>
          </a:p>
        </p:txBody>
      </p:sp>
      <p:sp>
        <p:nvSpPr>
          <p:cNvPr id="7" name="TextBox 6">
            <a:extLst>
              <a:ext uri="{FF2B5EF4-FFF2-40B4-BE49-F238E27FC236}">
                <a16:creationId xmlns:a16="http://schemas.microsoft.com/office/drawing/2014/main" id="{E77682BF-9189-E322-B942-C26FC290287F}"/>
              </a:ext>
            </a:extLst>
          </p:cNvPr>
          <p:cNvSpPr txBox="1"/>
          <p:nvPr/>
        </p:nvSpPr>
        <p:spPr>
          <a:xfrm>
            <a:off x="6559391" y="2709385"/>
            <a:ext cx="2088232" cy="461665"/>
          </a:xfrm>
          <a:prstGeom prst="rect">
            <a:avLst/>
          </a:prstGeom>
          <a:noFill/>
        </p:spPr>
        <p:txBody>
          <a:bodyPr wrap="square" rtlCol="0">
            <a:spAutoFit/>
          </a:bodyPr>
          <a:lstStyle/>
          <a:p>
            <a:pPr algn="ctr"/>
            <a:r>
              <a:rPr lang="en-GB" sz="1200" b="1" dirty="0">
                <a:solidFill>
                  <a:srgbClr val="076145"/>
                </a:solidFill>
                <a:latin typeface="Segoe UI" panose="020B0502040204020203" pitchFamily="34" charset="0"/>
                <a:cs typeface="Segoe UI" panose="020B0502040204020203" pitchFamily="34" charset="0"/>
              </a:rPr>
              <a:t>Basic business functions (investing for the future)</a:t>
            </a:r>
          </a:p>
        </p:txBody>
      </p:sp>
      <p:sp>
        <p:nvSpPr>
          <p:cNvPr id="8" name="TextBox 7">
            <a:extLst>
              <a:ext uri="{FF2B5EF4-FFF2-40B4-BE49-F238E27FC236}">
                <a16:creationId xmlns:a16="http://schemas.microsoft.com/office/drawing/2014/main" id="{EC96A43E-8A9E-267F-E4FB-F7F21F060E78}"/>
              </a:ext>
            </a:extLst>
          </p:cNvPr>
          <p:cNvSpPr txBox="1"/>
          <p:nvPr/>
        </p:nvSpPr>
        <p:spPr>
          <a:xfrm>
            <a:off x="6513802" y="3428921"/>
            <a:ext cx="2088232" cy="646331"/>
          </a:xfrm>
          <a:prstGeom prst="rect">
            <a:avLst/>
          </a:prstGeom>
          <a:noFill/>
        </p:spPr>
        <p:txBody>
          <a:bodyPr wrap="square" rtlCol="0">
            <a:spAutoFit/>
          </a:bodyPr>
          <a:lstStyle/>
          <a:p>
            <a:pPr algn="ctr"/>
            <a:r>
              <a:rPr lang="en-GB" sz="1200" b="1" dirty="0">
                <a:solidFill>
                  <a:srgbClr val="076145"/>
                </a:solidFill>
                <a:latin typeface="Segoe UI" panose="020B0502040204020203" pitchFamily="34" charset="0"/>
                <a:cs typeface="Segoe UI" panose="020B0502040204020203" pitchFamily="34" charset="0"/>
              </a:rPr>
              <a:t>At the very least not make things worse – e.g. environment, pollution</a:t>
            </a:r>
          </a:p>
        </p:txBody>
      </p:sp>
      <p:sp>
        <p:nvSpPr>
          <p:cNvPr id="9" name="TextBox 8">
            <a:extLst>
              <a:ext uri="{FF2B5EF4-FFF2-40B4-BE49-F238E27FC236}">
                <a16:creationId xmlns:a16="http://schemas.microsoft.com/office/drawing/2014/main" id="{D5E2F162-DA16-3EC4-D4E5-78D067BA4449}"/>
              </a:ext>
            </a:extLst>
          </p:cNvPr>
          <p:cNvSpPr txBox="1"/>
          <p:nvPr/>
        </p:nvSpPr>
        <p:spPr>
          <a:xfrm>
            <a:off x="323528" y="1491630"/>
            <a:ext cx="2088232" cy="461665"/>
          </a:xfrm>
          <a:prstGeom prst="rect">
            <a:avLst/>
          </a:prstGeom>
          <a:noFill/>
        </p:spPr>
        <p:txBody>
          <a:bodyPr wrap="square" rtlCol="0">
            <a:spAutoFit/>
          </a:bodyPr>
          <a:lstStyle/>
          <a:p>
            <a:pPr algn="ctr"/>
            <a:r>
              <a:rPr lang="en-GB" sz="1200" b="1" dirty="0">
                <a:solidFill>
                  <a:srgbClr val="C00000"/>
                </a:solidFill>
                <a:latin typeface="Segoe UI" panose="020B0502040204020203" pitchFamily="34" charset="0"/>
                <a:cs typeface="Segoe UI" panose="020B0502040204020203" pitchFamily="34" charset="0"/>
              </a:rPr>
              <a:t>None of the factors </a:t>
            </a:r>
          </a:p>
          <a:p>
            <a:pPr algn="ctr"/>
            <a:r>
              <a:rPr lang="en-GB" sz="1200" b="1" dirty="0">
                <a:solidFill>
                  <a:srgbClr val="C00000"/>
                </a:solidFill>
                <a:latin typeface="Segoe UI" panose="020B0502040204020203" pitchFamily="34" charset="0"/>
                <a:cs typeface="Segoe UI" panose="020B0502040204020203" pitchFamily="34" charset="0"/>
              </a:rPr>
              <a:t>deemed unimportant</a:t>
            </a:r>
          </a:p>
        </p:txBody>
      </p:sp>
      <p:sp>
        <p:nvSpPr>
          <p:cNvPr id="10" name="TextBox 9">
            <a:extLst>
              <a:ext uri="{FF2B5EF4-FFF2-40B4-BE49-F238E27FC236}">
                <a16:creationId xmlns:a16="http://schemas.microsoft.com/office/drawing/2014/main" id="{359ED667-C932-CCBF-F33F-14361F70E930}"/>
              </a:ext>
            </a:extLst>
          </p:cNvPr>
          <p:cNvSpPr txBox="1"/>
          <p:nvPr/>
        </p:nvSpPr>
        <p:spPr>
          <a:xfrm>
            <a:off x="3131840" y="1574671"/>
            <a:ext cx="2088232" cy="461665"/>
          </a:xfrm>
          <a:prstGeom prst="rect">
            <a:avLst/>
          </a:prstGeom>
          <a:noFill/>
        </p:spPr>
        <p:txBody>
          <a:bodyPr wrap="square" rtlCol="0">
            <a:spAutoFit/>
          </a:bodyPr>
          <a:lstStyle/>
          <a:p>
            <a:pPr algn="ctr"/>
            <a:r>
              <a:rPr lang="en-GB" sz="1200" b="1" dirty="0">
                <a:solidFill>
                  <a:schemeClr val="accent6">
                    <a:lumMod val="75000"/>
                  </a:schemeClr>
                </a:solidFill>
                <a:latin typeface="Segoe UI" panose="020B0502040204020203" pitchFamily="34" charset="0"/>
                <a:cs typeface="Segoe UI" panose="020B0502040204020203" pitchFamily="34" charset="0"/>
              </a:rPr>
              <a:t>Green credentials </a:t>
            </a:r>
          </a:p>
          <a:p>
            <a:pPr algn="ctr"/>
            <a:r>
              <a:rPr lang="en-GB" sz="1200" b="1" dirty="0">
                <a:solidFill>
                  <a:schemeClr val="accent6">
                    <a:lumMod val="75000"/>
                  </a:schemeClr>
                </a:solidFill>
                <a:latin typeface="Segoe UI" panose="020B0502040204020203" pitchFamily="34" charset="0"/>
                <a:cs typeface="Segoe UI" panose="020B0502040204020203" pitchFamily="34" charset="0"/>
              </a:rPr>
              <a:t>&amp; actions</a:t>
            </a:r>
          </a:p>
        </p:txBody>
      </p:sp>
      <p:sp>
        <p:nvSpPr>
          <p:cNvPr id="11" name="TextBox 10">
            <a:extLst>
              <a:ext uri="{FF2B5EF4-FFF2-40B4-BE49-F238E27FC236}">
                <a16:creationId xmlns:a16="http://schemas.microsoft.com/office/drawing/2014/main" id="{9B539021-7EE0-3D0A-198D-21938339C17E}"/>
              </a:ext>
            </a:extLst>
          </p:cNvPr>
          <p:cNvSpPr txBox="1"/>
          <p:nvPr/>
        </p:nvSpPr>
        <p:spPr>
          <a:xfrm>
            <a:off x="3059832" y="2150735"/>
            <a:ext cx="2376264" cy="461665"/>
          </a:xfrm>
          <a:prstGeom prst="rect">
            <a:avLst/>
          </a:prstGeom>
          <a:noFill/>
        </p:spPr>
        <p:txBody>
          <a:bodyPr wrap="square" rtlCol="0">
            <a:spAutoFit/>
          </a:bodyPr>
          <a:lstStyle/>
          <a:p>
            <a:pPr algn="ctr"/>
            <a:r>
              <a:rPr lang="en-GB" sz="1200" b="1" dirty="0">
                <a:solidFill>
                  <a:schemeClr val="accent6">
                    <a:lumMod val="75000"/>
                  </a:schemeClr>
                </a:solidFill>
                <a:latin typeface="Segoe UI" panose="020B0502040204020203" pitchFamily="34" charset="0"/>
                <a:cs typeface="Segoe UI" panose="020B0502040204020203" pitchFamily="34" charset="0"/>
              </a:rPr>
              <a:t>Ethics &amp; standards </a:t>
            </a:r>
          </a:p>
          <a:p>
            <a:pPr algn="ctr"/>
            <a:r>
              <a:rPr lang="en-GB" sz="1200" b="1" dirty="0">
                <a:solidFill>
                  <a:schemeClr val="accent6">
                    <a:lumMod val="75000"/>
                  </a:schemeClr>
                </a:solidFill>
                <a:latin typeface="Segoe UI" panose="020B0502040204020203" pitchFamily="34" charset="0"/>
                <a:cs typeface="Segoe UI" panose="020B0502040204020203" pitchFamily="34" charset="0"/>
              </a:rPr>
              <a:t>of behaviour</a:t>
            </a:r>
          </a:p>
        </p:txBody>
      </p:sp>
      <p:sp>
        <p:nvSpPr>
          <p:cNvPr id="12" name="TextBox 11">
            <a:extLst>
              <a:ext uri="{FF2B5EF4-FFF2-40B4-BE49-F238E27FC236}">
                <a16:creationId xmlns:a16="http://schemas.microsoft.com/office/drawing/2014/main" id="{24127A29-A1AE-1327-9B9D-359D29292610}"/>
              </a:ext>
            </a:extLst>
          </p:cNvPr>
          <p:cNvSpPr txBox="1"/>
          <p:nvPr/>
        </p:nvSpPr>
        <p:spPr>
          <a:xfrm>
            <a:off x="3131840" y="2787774"/>
            <a:ext cx="2088232" cy="276999"/>
          </a:xfrm>
          <a:prstGeom prst="rect">
            <a:avLst/>
          </a:prstGeom>
          <a:noFill/>
        </p:spPr>
        <p:txBody>
          <a:bodyPr wrap="square" rtlCol="0">
            <a:spAutoFit/>
          </a:bodyPr>
          <a:lstStyle/>
          <a:p>
            <a:pPr algn="ctr"/>
            <a:r>
              <a:rPr lang="en-GB" sz="1200" b="1" dirty="0">
                <a:solidFill>
                  <a:schemeClr val="accent6">
                    <a:lumMod val="75000"/>
                  </a:schemeClr>
                </a:solidFill>
                <a:latin typeface="Segoe UI" panose="020B0502040204020203" pitchFamily="34" charset="0"/>
                <a:cs typeface="Segoe UI" panose="020B0502040204020203" pitchFamily="34" charset="0"/>
              </a:rPr>
              <a:t>Financial support</a:t>
            </a:r>
          </a:p>
        </p:txBody>
      </p:sp>
      <p:sp>
        <p:nvSpPr>
          <p:cNvPr id="13" name="TextBox 12">
            <a:extLst>
              <a:ext uri="{FF2B5EF4-FFF2-40B4-BE49-F238E27FC236}">
                <a16:creationId xmlns:a16="http://schemas.microsoft.com/office/drawing/2014/main" id="{469B589E-954A-46B8-084F-63E38450367E}"/>
              </a:ext>
            </a:extLst>
          </p:cNvPr>
          <p:cNvSpPr txBox="1"/>
          <p:nvPr/>
        </p:nvSpPr>
        <p:spPr>
          <a:xfrm>
            <a:off x="3026516" y="3296152"/>
            <a:ext cx="2376264" cy="276999"/>
          </a:xfrm>
          <a:prstGeom prst="rect">
            <a:avLst/>
          </a:prstGeom>
          <a:noFill/>
        </p:spPr>
        <p:txBody>
          <a:bodyPr wrap="square" rtlCol="0">
            <a:spAutoFit/>
          </a:bodyPr>
          <a:lstStyle/>
          <a:p>
            <a:pPr algn="ctr"/>
            <a:r>
              <a:rPr lang="en-GB" sz="1200" b="1" dirty="0">
                <a:solidFill>
                  <a:schemeClr val="accent6">
                    <a:lumMod val="75000"/>
                  </a:schemeClr>
                </a:solidFill>
                <a:latin typeface="Segoe UI" panose="020B0502040204020203" pitchFamily="34" charset="0"/>
                <a:cs typeface="Segoe UI" panose="020B0502040204020203" pitchFamily="34" charset="0"/>
              </a:rPr>
              <a:t>Charitable actions</a:t>
            </a:r>
          </a:p>
        </p:txBody>
      </p:sp>
      <p:sp>
        <p:nvSpPr>
          <p:cNvPr id="14" name="TextBox 13">
            <a:extLst>
              <a:ext uri="{FF2B5EF4-FFF2-40B4-BE49-F238E27FC236}">
                <a16:creationId xmlns:a16="http://schemas.microsoft.com/office/drawing/2014/main" id="{CF933D6A-A603-E568-6FEA-2B5473D168BC}"/>
              </a:ext>
            </a:extLst>
          </p:cNvPr>
          <p:cNvSpPr txBox="1"/>
          <p:nvPr/>
        </p:nvSpPr>
        <p:spPr>
          <a:xfrm>
            <a:off x="3047256" y="3846374"/>
            <a:ext cx="2376264" cy="276999"/>
          </a:xfrm>
          <a:prstGeom prst="rect">
            <a:avLst/>
          </a:prstGeom>
          <a:noFill/>
        </p:spPr>
        <p:txBody>
          <a:bodyPr wrap="square" rtlCol="0">
            <a:spAutoFit/>
          </a:bodyPr>
          <a:lstStyle/>
          <a:p>
            <a:pPr algn="ctr"/>
            <a:r>
              <a:rPr lang="en-GB" sz="1200" b="1" dirty="0">
                <a:solidFill>
                  <a:schemeClr val="accent6">
                    <a:lumMod val="75000"/>
                  </a:schemeClr>
                </a:solidFill>
                <a:latin typeface="Segoe UI" panose="020B0502040204020203" pitchFamily="34" charset="0"/>
                <a:cs typeface="Segoe UI" panose="020B0502040204020203" pitchFamily="34" charset="0"/>
              </a:rPr>
              <a:t>How staff are treated &amp; CSR</a:t>
            </a:r>
          </a:p>
        </p:txBody>
      </p:sp>
      <p:sp>
        <p:nvSpPr>
          <p:cNvPr id="3" name="Rectangle 2">
            <a:extLst>
              <a:ext uri="{FF2B5EF4-FFF2-40B4-BE49-F238E27FC236}">
                <a16:creationId xmlns:a16="http://schemas.microsoft.com/office/drawing/2014/main" id="{5C8F1D9F-4321-2D6A-F168-011E919CBD39}"/>
              </a:ext>
            </a:extLst>
          </p:cNvPr>
          <p:cNvSpPr/>
          <p:nvPr/>
        </p:nvSpPr>
        <p:spPr>
          <a:xfrm>
            <a:off x="143507" y="3291830"/>
            <a:ext cx="2556285" cy="15841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Segoe UI" panose="020B0502040204020203" pitchFamily="34" charset="0"/>
                <a:cs typeface="Segoe UI" panose="020B0502040204020203" pitchFamily="34" charset="0"/>
              </a:rPr>
              <a:t>Customers more likely make judgements based on things </a:t>
            </a:r>
          </a:p>
          <a:p>
            <a:pPr algn="ctr"/>
            <a:r>
              <a:rPr lang="en-US" sz="1200" b="1" dirty="0">
                <a:latin typeface="Segoe UI" panose="020B0502040204020203" pitchFamily="34" charset="0"/>
                <a:cs typeface="Segoe UI" panose="020B0502040204020203" pitchFamily="34" charset="0"/>
              </a:rPr>
              <a:t>they see or experience </a:t>
            </a:r>
          </a:p>
          <a:p>
            <a:pPr algn="ctr"/>
            <a:r>
              <a:rPr lang="en-US" sz="1200" dirty="0">
                <a:latin typeface="Segoe UI" panose="020B0502040204020203" pitchFamily="34" charset="0"/>
                <a:cs typeface="Segoe UI" panose="020B0502040204020203" pitchFamily="34" charset="0"/>
              </a:rPr>
              <a:t>unless bad things are shown </a:t>
            </a:r>
          </a:p>
          <a:p>
            <a:pPr algn="ctr"/>
            <a:r>
              <a:rPr lang="en-US" sz="1200" dirty="0">
                <a:latin typeface="Segoe UI" panose="020B0502040204020203" pitchFamily="34" charset="0"/>
                <a:cs typeface="Segoe UI" panose="020B0502040204020203" pitchFamily="34" charset="0"/>
              </a:rPr>
              <a:t>in the media </a:t>
            </a:r>
          </a:p>
          <a:p>
            <a:pPr algn="ctr"/>
            <a:r>
              <a:rPr lang="en-US" sz="1200" dirty="0">
                <a:latin typeface="Segoe UI" panose="020B0502040204020203" pitchFamily="34" charset="0"/>
                <a:cs typeface="Segoe UI" panose="020B0502040204020203" pitchFamily="34" charset="0"/>
              </a:rPr>
              <a:t>i.e. ethical considerations </a:t>
            </a:r>
          </a:p>
          <a:p>
            <a:pPr algn="ctr"/>
            <a:r>
              <a:rPr lang="en-US" sz="1200" dirty="0">
                <a:latin typeface="Segoe UI" panose="020B0502040204020203" pitchFamily="34" charset="0"/>
                <a:cs typeface="Segoe UI" panose="020B0502040204020203" pitchFamily="34" charset="0"/>
              </a:rPr>
              <a:t>such as slave </a:t>
            </a:r>
            <a:r>
              <a:rPr lang="en-US" sz="1200" dirty="0" err="1">
                <a:latin typeface="Segoe UI" panose="020B0502040204020203" pitchFamily="34" charset="0"/>
                <a:cs typeface="Segoe UI" panose="020B0502040204020203" pitchFamily="34" charset="0"/>
              </a:rPr>
              <a:t>labour</a:t>
            </a:r>
            <a:r>
              <a:rPr lang="en-US" sz="1200" dirty="0">
                <a:latin typeface="Segoe UI" panose="020B0502040204020203" pitchFamily="34" charset="0"/>
                <a:cs typeface="Segoe UI" panose="020B0502040204020203" pitchFamily="34" charset="0"/>
              </a:rPr>
              <a:t>, </a:t>
            </a:r>
          </a:p>
          <a:p>
            <a:pPr algn="ctr"/>
            <a:r>
              <a:rPr lang="en-US" sz="1200" dirty="0">
                <a:latin typeface="Segoe UI" panose="020B0502040204020203" pitchFamily="34" charset="0"/>
                <a:cs typeface="Segoe UI" panose="020B0502040204020203" pitchFamily="34" charset="0"/>
              </a:rPr>
              <a:t>staff treatment (P&amp;O), etc.</a:t>
            </a:r>
            <a:endParaRPr lang="en-GB"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9705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8763-E096-CDF1-9D5C-FD7088DD9C54}"/>
              </a:ext>
            </a:extLst>
          </p:cNvPr>
          <p:cNvSpPr>
            <a:spLocks noGrp="1"/>
          </p:cNvSpPr>
          <p:nvPr>
            <p:ph type="title"/>
          </p:nvPr>
        </p:nvSpPr>
        <p:spPr/>
        <p:txBody>
          <a:bodyPr/>
          <a:lstStyle/>
          <a:p>
            <a:r>
              <a:rPr lang="en-GB" sz="1800" dirty="0"/>
              <a:t>The factors tested tended to be grouped together into broad themes</a:t>
            </a:r>
          </a:p>
        </p:txBody>
      </p:sp>
      <p:sp>
        <p:nvSpPr>
          <p:cNvPr id="3" name="Content Placeholder 2">
            <a:extLst>
              <a:ext uri="{FF2B5EF4-FFF2-40B4-BE49-F238E27FC236}">
                <a16:creationId xmlns:a16="http://schemas.microsoft.com/office/drawing/2014/main" id="{6E3EBC0C-7FA2-9D90-154B-1F9BE52F05A0}"/>
              </a:ext>
            </a:extLst>
          </p:cNvPr>
          <p:cNvSpPr>
            <a:spLocks noGrp="1"/>
          </p:cNvSpPr>
          <p:nvPr>
            <p:ph idx="1"/>
          </p:nvPr>
        </p:nvSpPr>
        <p:spPr>
          <a:xfrm>
            <a:off x="251520" y="931588"/>
            <a:ext cx="3384376" cy="3944416"/>
          </a:xfrm>
          <a:ln w="12700">
            <a:solidFill>
              <a:srgbClr val="0070C0"/>
            </a:solidFill>
          </a:ln>
        </p:spPr>
        <p:txBody>
          <a:bodyPr/>
          <a:lstStyle/>
          <a:p>
            <a:pPr marL="0" indent="0">
              <a:buNone/>
            </a:pPr>
            <a:r>
              <a:rPr lang="en-GB" b="1" dirty="0"/>
              <a:t>ESSENTIAL</a:t>
            </a:r>
          </a:p>
          <a:p>
            <a:pPr marL="0" indent="0">
              <a:buNone/>
            </a:pPr>
            <a:endParaRPr lang="en-GB" sz="1000" b="1" u="sng" dirty="0"/>
          </a:p>
          <a:p>
            <a:pPr marL="0" indent="0">
              <a:buNone/>
            </a:pPr>
            <a:r>
              <a:rPr lang="en-GB" sz="1000" b="1" dirty="0"/>
              <a:t>Honesty</a:t>
            </a:r>
            <a:r>
              <a:rPr lang="en-GB" sz="1000" dirty="0"/>
              <a:t> included what were seen as very similar attributes of good open communications, transparency &amp; respect</a:t>
            </a:r>
          </a:p>
          <a:p>
            <a:pPr marL="0" indent="0">
              <a:buNone/>
            </a:pPr>
            <a:endParaRPr lang="en-GB" sz="1000" dirty="0"/>
          </a:p>
          <a:p>
            <a:pPr marL="0" indent="0">
              <a:buNone/>
            </a:pPr>
            <a:r>
              <a:rPr lang="en-GB" sz="1000" b="1" dirty="0"/>
              <a:t>Good customer satisfaction </a:t>
            </a:r>
            <a:r>
              <a:rPr lang="en-GB" sz="1000" dirty="0"/>
              <a:t>included customer service; although for many this just needs to be good as a minimum rather than excellent or best in class, responsiveness, reliability, trust &amp; providing value for money … all these provide real customer satisfaction in action &amp; a positive reputation (derived from the whole interaction with and experience of that business)</a:t>
            </a:r>
          </a:p>
          <a:p>
            <a:pPr marL="0" indent="0">
              <a:buNone/>
            </a:pPr>
            <a:endParaRPr lang="en-GB" sz="1000" dirty="0"/>
          </a:p>
          <a:p>
            <a:pPr marL="0" indent="0">
              <a:buNone/>
            </a:pPr>
            <a:r>
              <a:rPr lang="en-US" sz="1000" b="1" dirty="0"/>
              <a:t>Basic business functions: </a:t>
            </a:r>
            <a:r>
              <a:rPr lang="en-US" sz="1000" dirty="0"/>
              <a:t>investing for the future seen as a given for any successful business</a:t>
            </a:r>
          </a:p>
          <a:p>
            <a:pPr marL="0" indent="0">
              <a:buNone/>
            </a:pPr>
            <a:endParaRPr lang="en-US" sz="1000" dirty="0"/>
          </a:p>
          <a:p>
            <a:pPr marL="0" indent="0">
              <a:buNone/>
            </a:pPr>
            <a:r>
              <a:rPr lang="en-US" sz="1000" b="1" dirty="0"/>
              <a:t>At the very least not make things worse</a:t>
            </a:r>
            <a:r>
              <a:rPr lang="en-US" sz="1000" dirty="0"/>
              <a:t> e.g. protect the environment even if not enhance it, not cause pollution &amp; try to make a positive difference</a:t>
            </a:r>
          </a:p>
          <a:p>
            <a:pPr marL="0" indent="0">
              <a:buNone/>
            </a:pPr>
            <a:endParaRPr lang="en-GB" sz="1000" dirty="0"/>
          </a:p>
        </p:txBody>
      </p:sp>
      <p:sp>
        <p:nvSpPr>
          <p:cNvPr id="4" name="Content Placeholder 2">
            <a:extLst>
              <a:ext uri="{FF2B5EF4-FFF2-40B4-BE49-F238E27FC236}">
                <a16:creationId xmlns:a16="http://schemas.microsoft.com/office/drawing/2014/main" id="{4218361F-2CDD-3EF9-7AB5-10C46731EEC5}"/>
              </a:ext>
            </a:extLst>
          </p:cNvPr>
          <p:cNvSpPr txBox="1">
            <a:spLocks/>
          </p:cNvSpPr>
          <p:nvPr/>
        </p:nvSpPr>
        <p:spPr>
          <a:xfrm>
            <a:off x="3923928" y="915564"/>
            <a:ext cx="4752528" cy="3960440"/>
          </a:xfrm>
          <a:prstGeom prst="rect">
            <a:avLst/>
          </a:prstGeom>
          <a:ln w="12700">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1000" b="0" kern="1200">
                <a:solidFill>
                  <a:srgbClr val="0070C0"/>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a:t>NICE TO HAVE</a:t>
            </a:r>
          </a:p>
          <a:p>
            <a:pPr marL="0" indent="0">
              <a:buFont typeface="Arial" pitchFamily="34" charset="0"/>
              <a:buNone/>
            </a:pPr>
            <a:endParaRPr lang="en-GB" sz="1000" b="1" u="sng" dirty="0"/>
          </a:p>
          <a:p>
            <a:pPr marL="0" indent="0">
              <a:buFont typeface="Arial" pitchFamily="34" charset="0"/>
              <a:buNone/>
            </a:pPr>
            <a:r>
              <a:rPr lang="en-GB" sz="1000" b="1" dirty="0"/>
              <a:t>Green credentials &amp; actions </a:t>
            </a:r>
            <a:r>
              <a:rPr lang="en-GB" sz="1000" dirty="0"/>
              <a:t>– not want big business not to play their part but providing value for money in current cost of living crisis seen by many as more important (i.e. keeping bills down even if it means putting some green aspects on hold).  Some older lifestage and ABC1 generally more likely to see this as more important: possibly have more disposable income to pay for it.  Some see more as lip service than making a real tangible difference.  Being carbon neutral is a good target but many doubt this will realistically happen by 2030 </a:t>
            </a:r>
          </a:p>
          <a:p>
            <a:pPr marL="0" indent="0">
              <a:buFont typeface="Arial" pitchFamily="34" charset="0"/>
              <a:buNone/>
            </a:pPr>
            <a:endParaRPr lang="en-GB" sz="1000" dirty="0"/>
          </a:p>
          <a:p>
            <a:pPr marL="0" indent="0">
              <a:buFont typeface="Arial" pitchFamily="34" charset="0"/>
              <a:buNone/>
            </a:pPr>
            <a:r>
              <a:rPr lang="en-GB" sz="1000" b="1" dirty="0"/>
              <a:t>Ethics &amp; standards of behaviour </a:t>
            </a:r>
            <a:r>
              <a:rPr lang="en-GB" sz="1000" dirty="0"/>
              <a:t>– ethics, how treat staff, trust to behave properly &amp; responsibly &amp; being community minded in principle all seen as very important &amp; difficult to say you don’t want but most accept in reality they still shop &amp; use businesses which they know might be less good at this (or even poor) but have cheaper goods &amp; services</a:t>
            </a:r>
          </a:p>
          <a:p>
            <a:pPr marL="0" indent="0">
              <a:buFont typeface="Arial" pitchFamily="34" charset="0"/>
              <a:buNone/>
            </a:pPr>
            <a:endParaRPr lang="en-GB" sz="1000" dirty="0"/>
          </a:p>
          <a:p>
            <a:pPr marL="0" indent="0">
              <a:buFont typeface="Arial" pitchFamily="34" charset="0"/>
              <a:buNone/>
            </a:pPr>
            <a:r>
              <a:rPr lang="en-US" sz="1000" b="1" dirty="0"/>
              <a:t>Financial support for customers struggling financially </a:t>
            </a:r>
            <a:r>
              <a:rPr lang="en-US" sz="1000" dirty="0"/>
              <a:t>– caused confusion, not see this as a role of big business</a:t>
            </a:r>
          </a:p>
          <a:p>
            <a:pPr marL="0" indent="0">
              <a:buFont typeface="Arial" pitchFamily="34" charset="0"/>
              <a:buNone/>
            </a:pPr>
            <a:endParaRPr lang="en-US" sz="1000" dirty="0"/>
          </a:p>
          <a:p>
            <a:pPr marL="0" indent="0">
              <a:buFont typeface="Arial" pitchFamily="34" charset="0"/>
              <a:buNone/>
            </a:pPr>
            <a:r>
              <a:rPr lang="en-US" sz="1000" b="1" dirty="0"/>
              <a:t>Charitable actions </a:t>
            </a:r>
            <a:r>
              <a:rPr lang="en-US" sz="1000" dirty="0"/>
              <a:t>– would still use a business regardless of their CSR.  Largely unaware of what actual differences many big businesses make in the region they operate in and not actively seeking this information.  There is some cynicism that much of this is as done as a tax break or PR – so substance doubted</a:t>
            </a:r>
          </a:p>
          <a:p>
            <a:pPr marL="0" indent="0">
              <a:buFont typeface="Arial" pitchFamily="34" charset="0"/>
              <a:buNone/>
            </a:pPr>
            <a:endParaRPr lang="en-GB" sz="1000" dirty="0"/>
          </a:p>
        </p:txBody>
      </p:sp>
    </p:spTree>
    <p:extLst>
      <p:ext uri="{BB962C8B-B14F-4D97-AF65-F5344CB8AC3E}">
        <p14:creationId xmlns:p14="http://schemas.microsoft.com/office/powerpoint/2010/main" val="46441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8E36-6E61-887A-D2CD-24C114B2CA5B}"/>
              </a:ext>
            </a:extLst>
          </p:cNvPr>
          <p:cNvSpPr>
            <a:spLocks noGrp="1"/>
          </p:cNvSpPr>
          <p:nvPr>
            <p:ph type="title"/>
          </p:nvPr>
        </p:nvSpPr>
        <p:spPr>
          <a:xfrm>
            <a:off x="0" y="267496"/>
            <a:ext cx="8388424" cy="483518"/>
          </a:xfrm>
        </p:spPr>
        <p:txBody>
          <a:bodyPr/>
          <a:lstStyle/>
          <a:p>
            <a:r>
              <a:rPr lang="en-GB" sz="1400" dirty="0"/>
              <a:t>Small &amp; independent businesses reflected desired positive behaviours: </a:t>
            </a:r>
            <a:r>
              <a:rPr lang="en-GB" sz="1400" b="0" dirty="0"/>
              <a:t>not most big corporations</a:t>
            </a:r>
          </a:p>
        </p:txBody>
      </p:sp>
      <p:sp>
        <p:nvSpPr>
          <p:cNvPr id="4" name="Arrow: Right 3">
            <a:extLst>
              <a:ext uri="{FF2B5EF4-FFF2-40B4-BE49-F238E27FC236}">
                <a16:creationId xmlns:a16="http://schemas.microsoft.com/office/drawing/2014/main" id="{4917DAD5-7A1D-1B7D-5AC6-2EDE303C869B}"/>
              </a:ext>
            </a:extLst>
          </p:cNvPr>
          <p:cNvSpPr/>
          <p:nvPr/>
        </p:nvSpPr>
        <p:spPr>
          <a:xfrm>
            <a:off x="313184" y="4379854"/>
            <a:ext cx="8219256" cy="424144"/>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latin typeface="Segoe UI" panose="020B0502040204020203" pitchFamily="34" charset="0"/>
                <a:cs typeface="Segoe UI" panose="020B0502040204020203" pitchFamily="34" charset="0"/>
              </a:rPr>
              <a:t>Poor behaviour					Positive behaviour</a:t>
            </a:r>
          </a:p>
        </p:txBody>
      </p:sp>
      <p:pic>
        <p:nvPicPr>
          <p:cNvPr id="1026" name="Picture 2" descr="Marks and Spencer M&amp;S Short Logo transparent PNG - StickPNG">
            <a:extLst>
              <a:ext uri="{FF2B5EF4-FFF2-40B4-BE49-F238E27FC236}">
                <a16:creationId xmlns:a16="http://schemas.microsoft.com/office/drawing/2014/main" id="{C404CC46-CE7C-1455-5E6C-A1A9BAF2CA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17407" y="995987"/>
            <a:ext cx="1271017" cy="8067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D1FD62-6B92-DC34-1E85-2C6C2A7F49D7}"/>
              </a:ext>
            </a:extLst>
          </p:cNvPr>
          <p:cNvSpPr txBox="1"/>
          <p:nvPr/>
        </p:nvSpPr>
        <p:spPr>
          <a:xfrm>
            <a:off x="6973391" y="1644059"/>
            <a:ext cx="1728192" cy="646331"/>
          </a:xfrm>
          <a:prstGeom prst="rect">
            <a:avLst/>
          </a:prstGeom>
          <a:noFill/>
        </p:spPr>
        <p:txBody>
          <a:bodyPr wrap="square" rtlCol="0">
            <a:spAutoFit/>
          </a:bodyPr>
          <a:lstStyle/>
          <a:p>
            <a:pPr algn="ctr"/>
            <a:r>
              <a:rPr lang="en-GB" sz="900" dirty="0">
                <a:solidFill>
                  <a:srgbClr val="0070C0"/>
                </a:solidFill>
                <a:latin typeface="Segoe UI" panose="020B0502040204020203" pitchFamily="34" charset="0"/>
                <a:cs typeface="Segoe UI" panose="020B0502040204020203" pitchFamily="34" charset="0"/>
              </a:rPr>
              <a:t>(older life-stages) high quality customer service – positive established reputation that they deliver on</a:t>
            </a:r>
          </a:p>
        </p:txBody>
      </p:sp>
      <p:pic>
        <p:nvPicPr>
          <p:cNvPr id="1028" name="Picture 4" descr="Octopus Energy U.S. Inks Deal to Acquire Brilliant Energy | Business Wire">
            <a:extLst>
              <a:ext uri="{FF2B5EF4-FFF2-40B4-BE49-F238E27FC236}">
                <a16:creationId xmlns:a16="http://schemas.microsoft.com/office/drawing/2014/main" id="{144A019D-8563-2F0E-D842-C809103C40A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04930" y="2589142"/>
            <a:ext cx="1265113" cy="6589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778DC14-0F46-0D7D-E14E-EBF1EC43CC1F}"/>
              </a:ext>
            </a:extLst>
          </p:cNvPr>
          <p:cNvSpPr txBox="1"/>
          <p:nvPr/>
        </p:nvSpPr>
        <p:spPr>
          <a:xfrm>
            <a:off x="6988906" y="3296271"/>
            <a:ext cx="1728192" cy="784830"/>
          </a:xfrm>
          <a:prstGeom prst="rect">
            <a:avLst/>
          </a:prstGeom>
          <a:noFill/>
        </p:spPr>
        <p:txBody>
          <a:bodyPr wrap="square" rtlCol="0">
            <a:spAutoFit/>
          </a:bodyPr>
          <a:lstStyle/>
          <a:p>
            <a:pPr algn="ctr"/>
            <a:r>
              <a:rPr lang="en-GB" sz="900" dirty="0">
                <a:solidFill>
                  <a:srgbClr val="0070C0"/>
                </a:solidFill>
                <a:latin typeface="Segoe UI" panose="020B0502040204020203" pitchFamily="34" charset="0"/>
                <a:cs typeface="Segoe UI" panose="020B0502040204020203" pitchFamily="34" charset="0"/>
              </a:rPr>
              <a:t>Customers had plenty of clear communication about bills now &amp; in the future - explaining changes.  </a:t>
            </a:r>
          </a:p>
          <a:p>
            <a:pPr algn="ctr"/>
            <a:r>
              <a:rPr lang="en-GB" sz="900" dirty="0">
                <a:solidFill>
                  <a:srgbClr val="0070C0"/>
                </a:solidFill>
                <a:latin typeface="Segoe UI" panose="020B0502040204020203" pitchFamily="34" charset="0"/>
                <a:cs typeface="Segoe UI" panose="020B0502040204020203" pitchFamily="34" charset="0"/>
              </a:rPr>
              <a:t>Seen as proactive</a:t>
            </a:r>
          </a:p>
        </p:txBody>
      </p:sp>
      <p:pic>
        <p:nvPicPr>
          <p:cNvPr id="1030" name="Picture 6" descr="Shell plc - Wikipedia">
            <a:extLst>
              <a:ext uri="{FF2B5EF4-FFF2-40B4-BE49-F238E27FC236}">
                <a16:creationId xmlns:a16="http://schemas.microsoft.com/office/drawing/2014/main" id="{76910C3C-9B63-2FCD-96FA-0840C35E5A0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6482" y="1265421"/>
            <a:ext cx="710865" cy="6589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49D45FE-219B-3B4E-FD14-D3351F96F134}"/>
              </a:ext>
            </a:extLst>
          </p:cNvPr>
          <p:cNvSpPr txBox="1"/>
          <p:nvPr/>
        </p:nvSpPr>
        <p:spPr>
          <a:xfrm>
            <a:off x="282426" y="1985501"/>
            <a:ext cx="1728192" cy="923330"/>
          </a:xfrm>
          <a:prstGeom prst="rect">
            <a:avLst/>
          </a:prstGeom>
          <a:noFill/>
        </p:spPr>
        <p:txBody>
          <a:bodyPr wrap="square" rtlCol="0">
            <a:spAutoFit/>
          </a:bodyPr>
          <a:lstStyle/>
          <a:p>
            <a:pPr algn="ctr"/>
            <a:r>
              <a:rPr lang="en-GB" sz="900" dirty="0">
                <a:solidFill>
                  <a:srgbClr val="0070C0"/>
                </a:solidFill>
                <a:latin typeface="Segoe UI" panose="020B0502040204020203" pitchFamily="34" charset="0"/>
                <a:cs typeface="Segoe UI" panose="020B0502040204020203" pitchFamily="34" charset="0"/>
              </a:rPr>
              <a:t>Poor based on recent news stories – excess profits </a:t>
            </a:r>
          </a:p>
          <a:p>
            <a:pPr algn="ctr"/>
            <a:r>
              <a:rPr lang="en-GB" sz="900" dirty="0">
                <a:solidFill>
                  <a:srgbClr val="0070C0"/>
                </a:solidFill>
                <a:latin typeface="Segoe UI" panose="020B0502040204020203" pitchFamily="34" charset="0"/>
                <a:cs typeface="Segoe UI" panose="020B0502040204020203" pitchFamily="34" charset="0"/>
              </a:rPr>
              <a:t>but no reduction in prices </a:t>
            </a:r>
          </a:p>
          <a:p>
            <a:pPr algn="ctr"/>
            <a:r>
              <a:rPr lang="en-GB" sz="900" dirty="0">
                <a:solidFill>
                  <a:srgbClr val="0070C0"/>
                </a:solidFill>
                <a:latin typeface="Segoe UI" panose="020B0502040204020203" pitchFamily="34" charset="0"/>
                <a:cs typeface="Segoe UI" panose="020B0502040204020203" pitchFamily="34" charset="0"/>
              </a:rPr>
              <a:t>for consumers.  </a:t>
            </a:r>
          </a:p>
          <a:p>
            <a:pPr algn="ctr"/>
            <a:r>
              <a:rPr lang="en-GB" sz="900" dirty="0">
                <a:solidFill>
                  <a:srgbClr val="0070C0"/>
                </a:solidFill>
                <a:latin typeface="Segoe UI" panose="020B0502040204020203" pitchFamily="34" charset="0"/>
                <a:cs typeface="Segoe UI" panose="020B0502040204020203" pitchFamily="34" charset="0"/>
              </a:rPr>
              <a:t>Large bonuses to CEO seen as wrong in current crisis </a:t>
            </a:r>
          </a:p>
        </p:txBody>
      </p:sp>
      <p:pic>
        <p:nvPicPr>
          <p:cNvPr id="1032" name="Picture 8" descr="P&amp;O Ferries – Logos Download">
            <a:extLst>
              <a:ext uri="{FF2B5EF4-FFF2-40B4-BE49-F238E27FC236}">
                <a16:creationId xmlns:a16="http://schemas.microsoft.com/office/drawing/2014/main" id="{CF18B44F-B1D1-06CF-AEA2-2B4D961F92E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3674" y="3293844"/>
            <a:ext cx="1197297" cy="5638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ED3A54A-B53F-666F-132C-442F37696872}"/>
              </a:ext>
            </a:extLst>
          </p:cNvPr>
          <p:cNvSpPr txBox="1"/>
          <p:nvPr/>
        </p:nvSpPr>
        <p:spPr>
          <a:xfrm>
            <a:off x="282426" y="3920425"/>
            <a:ext cx="1728192" cy="369332"/>
          </a:xfrm>
          <a:prstGeom prst="rect">
            <a:avLst/>
          </a:prstGeom>
          <a:noFill/>
        </p:spPr>
        <p:txBody>
          <a:bodyPr wrap="square" rtlCol="0">
            <a:spAutoFit/>
          </a:bodyPr>
          <a:lstStyle/>
          <a:p>
            <a:pPr algn="ctr"/>
            <a:r>
              <a:rPr lang="en-GB" sz="900" dirty="0">
                <a:solidFill>
                  <a:srgbClr val="0070C0"/>
                </a:solidFill>
                <a:latin typeface="Segoe UI" panose="020B0502040204020203" pitchFamily="34" charset="0"/>
                <a:cs typeface="Segoe UI" panose="020B0502040204020203" pitchFamily="34" charset="0"/>
              </a:rPr>
              <a:t>Based on recent news stories rather than direct experiences</a:t>
            </a:r>
          </a:p>
        </p:txBody>
      </p:sp>
      <p:pic>
        <p:nvPicPr>
          <p:cNvPr id="1034" name="Picture 10" descr="Yorkshire Water - Wikipedia">
            <a:extLst>
              <a:ext uri="{FF2B5EF4-FFF2-40B4-BE49-F238E27FC236}">
                <a16:creationId xmlns:a16="http://schemas.microsoft.com/office/drawing/2014/main" id="{DDD0EC94-8F12-EE03-8BED-A413B7025CD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04472" y="1265421"/>
            <a:ext cx="1584771" cy="6068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68A9026-4BF0-CD53-2CB7-949EF125B4A7}"/>
              </a:ext>
            </a:extLst>
          </p:cNvPr>
          <p:cNvSpPr txBox="1"/>
          <p:nvPr/>
        </p:nvSpPr>
        <p:spPr>
          <a:xfrm>
            <a:off x="4605067" y="1977165"/>
            <a:ext cx="1728192" cy="1754326"/>
          </a:xfrm>
          <a:prstGeom prst="rect">
            <a:avLst/>
          </a:prstGeom>
          <a:noFill/>
        </p:spPr>
        <p:txBody>
          <a:bodyPr wrap="square" rtlCol="0">
            <a:spAutoFit/>
          </a:bodyPr>
          <a:lstStyle/>
          <a:p>
            <a:pPr algn="ctr"/>
            <a:r>
              <a:rPr lang="en-GB" sz="900" dirty="0">
                <a:solidFill>
                  <a:srgbClr val="0070C0"/>
                </a:solidFill>
                <a:latin typeface="Segoe UI" panose="020B0502040204020203" pitchFamily="34" charset="0"/>
                <a:cs typeface="Segoe UI" panose="020B0502040204020203" pitchFamily="34" charset="0"/>
              </a:rPr>
              <a:t>Most unsure how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compares.  Generally a hidden company but no news stories may be good news.</a:t>
            </a:r>
          </a:p>
          <a:p>
            <a:pPr algn="ctr"/>
            <a:r>
              <a:rPr lang="en-GB" sz="900" dirty="0">
                <a:solidFill>
                  <a:srgbClr val="0070C0"/>
                </a:solidFill>
                <a:latin typeface="Segoe UI" panose="020B0502040204020203" pitchFamily="34" charset="0"/>
                <a:cs typeface="Segoe UI" panose="020B0502040204020203" pitchFamily="34" charset="0"/>
              </a:rPr>
              <a:t>Communications good when a planned interruption but few aware of other comms campaigns to change behaviours or what difference make in Yorkshire.  Seen as generally more reactive than proactive.</a:t>
            </a:r>
          </a:p>
        </p:txBody>
      </p:sp>
      <p:pic>
        <p:nvPicPr>
          <p:cNvPr id="1036" name="Picture 12" descr="Images and videos | Amazon.com, Inc. - Press Room">
            <a:extLst>
              <a:ext uri="{FF2B5EF4-FFF2-40B4-BE49-F238E27FC236}">
                <a16:creationId xmlns:a16="http://schemas.microsoft.com/office/drawing/2014/main" id="{3607D766-7D7C-94F1-3488-6509196E3F7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483768" y="1119987"/>
            <a:ext cx="1440160" cy="6053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B8254C4-7600-58C8-B8E2-76A38A400D32}"/>
              </a:ext>
            </a:extLst>
          </p:cNvPr>
          <p:cNvSpPr txBox="1"/>
          <p:nvPr/>
        </p:nvSpPr>
        <p:spPr>
          <a:xfrm>
            <a:off x="2363604" y="1688091"/>
            <a:ext cx="1728192" cy="923330"/>
          </a:xfrm>
          <a:prstGeom prst="rect">
            <a:avLst/>
          </a:prstGeom>
          <a:noFill/>
        </p:spPr>
        <p:txBody>
          <a:bodyPr wrap="square" rtlCol="0">
            <a:spAutoFit/>
          </a:bodyPr>
          <a:lstStyle/>
          <a:p>
            <a:pPr algn="ctr"/>
            <a:r>
              <a:rPr lang="en-GB" sz="900" dirty="0">
                <a:solidFill>
                  <a:srgbClr val="0070C0"/>
                </a:solidFill>
                <a:latin typeface="Segoe UI" panose="020B0502040204020203" pitchFamily="34" charset="0"/>
                <a:cs typeface="Segoe UI" panose="020B0502040204020203" pitchFamily="34" charset="0"/>
              </a:rPr>
              <a:t>Undercutting smaller retailers.</a:t>
            </a:r>
          </a:p>
          <a:p>
            <a:pPr algn="ctr"/>
            <a:r>
              <a:rPr lang="en-GB" sz="900" dirty="0">
                <a:solidFill>
                  <a:srgbClr val="0070C0"/>
                </a:solidFill>
                <a:latin typeface="Segoe UI" panose="020B0502040204020203" pitchFamily="34" charset="0"/>
                <a:cs typeface="Segoe UI" panose="020B0502040204020203" pitchFamily="34" charset="0"/>
              </a:rPr>
              <a:t>Avoiding paying all UK tax.</a:t>
            </a:r>
          </a:p>
          <a:p>
            <a:pPr algn="ctr"/>
            <a:r>
              <a:rPr lang="en-GB" sz="900" dirty="0">
                <a:solidFill>
                  <a:srgbClr val="0070C0"/>
                </a:solidFill>
                <a:latin typeface="Segoe UI" panose="020B0502040204020203" pitchFamily="34" charset="0"/>
                <a:cs typeface="Segoe UI" panose="020B0502040204020203" pitchFamily="34" charset="0"/>
              </a:rPr>
              <a:t>Treat staff poorly</a:t>
            </a:r>
          </a:p>
          <a:p>
            <a:pPr algn="ctr"/>
            <a:r>
              <a:rPr lang="en-GB" sz="900" dirty="0">
                <a:solidFill>
                  <a:srgbClr val="0070C0"/>
                </a:solidFill>
                <a:latin typeface="Segoe UI" panose="020B0502040204020203" pitchFamily="34" charset="0"/>
                <a:cs typeface="Segoe UI" panose="020B0502040204020203" pitchFamily="34" charset="0"/>
              </a:rPr>
              <a:t>BUT still used on a regular basis so attitudes &amp; opinions often different to actions</a:t>
            </a:r>
          </a:p>
        </p:txBody>
      </p:sp>
      <p:pic>
        <p:nvPicPr>
          <p:cNvPr id="1042" name="Picture 18" descr="EDF Logo Logo and symbol, meaning, history, PNG">
            <a:extLst>
              <a:ext uri="{FF2B5EF4-FFF2-40B4-BE49-F238E27FC236}">
                <a16:creationId xmlns:a16="http://schemas.microsoft.com/office/drawing/2014/main" id="{530A8625-D59A-21D6-C880-AD5DEDFCF06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601142" y="2753454"/>
            <a:ext cx="1263972" cy="79504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1073EF2-4A90-9727-87C0-4F3B583FD91D}"/>
              </a:ext>
            </a:extLst>
          </p:cNvPr>
          <p:cNvSpPr txBox="1"/>
          <p:nvPr/>
        </p:nvSpPr>
        <p:spPr>
          <a:xfrm>
            <a:off x="2369032" y="3456287"/>
            <a:ext cx="1872208" cy="646331"/>
          </a:xfrm>
          <a:prstGeom prst="rect">
            <a:avLst/>
          </a:prstGeom>
          <a:noFill/>
        </p:spPr>
        <p:txBody>
          <a:bodyPr wrap="square" rtlCol="0">
            <a:spAutoFit/>
          </a:bodyPr>
          <a:lstStyle/>
          <a:p>
            <a:pPr algn="ctr"/>
            <a:r>
              <a:rPr lang="en-GB" sz="900" dirty="0">
                <a:solidFill>
                  <a:srgbClr val="0070C0"/>
                </a:solidFill>
                <a:latin typeface="Segoe UI" panose="020B0502040204020203" pitchFamily="34" charset="0"/>
                <a:cs typeface="Segoe UI" panose="020B0502040204020203" pitchFamily="34" charset="0"/>
              </a:rPr>
              <a:t>Most gas &amp; electricity providers cited as poor – due to large price hikes.  Frustration with bills more than businesses per se</a:t>
            </a:r>
          </a:p>
        </p:txBody>
      </p:sp>
      <p:sp>
        <p:nvSpPr>
          <p:cNvPr id="18" name="Content Placeholder 2">
            <a:extLst>
              <a:ext uri="{FF2B5EF4-FFF2-40B4-BE49-F238E27FC236}">
                <a16:creationId xmlns:a16="http://schemas.microsoft.com/office/drawing/2014/main" id="{36FB826B-BC61-A4F2-13D4-839F200133D2}"/>
              </a:ext>
            </a:extLst>
          </p:cNvPr>
          <p:cNvSpPr txBox="1">
            <a:spLocks/>
          </p:cNvSpPr>
          <p:nvPr/>
        </p:nvSpPr>
        <p:spPr>
          <a:xfrm>
            <a:off x="282426" y="750655"/>
            <a:ext cx="8105998" cy="369332"/>
          </a:xfrm>
          <a:prstGeom prst="rect">
            <a:avLst/>
          </a:prstGeom>
        </p:spPr>
        <p:txBody>
          <a:bodyPr vert="horz" lIns="0" tIns="45720" rIns="0" bIns="45720" rtlCol="0">
            <a:noAutofit/>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00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Most struggled to give example of big corporations who really </a:t>
            </a:r>
            <a:r>
              <a:rPr kumimoji="0" lang="en-US" sz="100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act in the positive way they want businesses to behave – as they don’t tend to think in this way when buying goods and services.</a:t>
            </a:r>
            <a:endParaRPr kumimoji="0" lang="en-GB" sz="1000" i="0" u="none" strike="noStrike" kern="1200" cap="none" spc="0" normalizeH="0" baseline="0" noProof="0" dirty="0">
              <a:ln>
                <a:noFill/>
              </a:ln>
              <a:solidFill>
                <a:srgbClr val="0070C0"/>
              </a:solidFill>
              <a:effectLst/>
              <a:uLnTx/>
              <a:uFillTx/>
              <a:latin typeface="Segoe UI" pitchFamily="34" charset="0"/>
              <a:ea typeface="+mn-ea"/>
              <a:cs typeface="Segoe UI" pitchFamily="34" charset="0"/>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i="0" u="none" strike="noStrike" kern="1200" cap="none" spc="0" normalizeH="0" baseline="0" noProof="0" dirty="0">
              <a:ln>
                <a:noFill/>
              </a:ln>
              <a:solidFill>
                <a:srgbClr val="0070C0"/>
              </a:solidFill>
              <a:effectLst/>
              <a:uLnTx/>
              <a:uFillTx/>
              <a:latin typeface="Segoe UI" pitchFamily="34" charset="0"/>
              <a:ea typeface="+mn-ea"/>
              <a:cs typeface="Segoe UI" pitchFamily="34" charset="0"/>
            </a:endParaRPr>
          </a:p>
        </p:txBody>
      </p:sp>
    </p:spTree>
    <p:extLst>
      <p:ext uri="{BB962C8B-B14F-4D97-AF65-F5344CB8AC3E}">
        <p14:creationId xmlns:p14="http://schemas.microsoft.com/office/powerpoint/2010/main" val="18368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24B0FF5B-5857-4DD2-8316-525F7AB76D4C}"/>
              </a:ext>
            </a:extLst>
          </p:cNvPr>
          <p:cNvGrpSpPr/>
          <p:nvPr/>
        </p:nvGrpSpPr>
        <p:grpSpPr>
          <a:xfrm>
            <a:off x="0" y="1125502"/>
            <a:ext cx="5292080" cy="1711842"/>
            <a:chOff x="5207975" y="2573079"/>
            <a:chExt cx="6983876" cy="1711842"/>
          </a:xfrm>
          <a:solidFill>
            <a:srgbClr val="0070C0"/>
          </a:solidFill>
        </p:grpSpPr>
        <p:sp>
          <p:nvSpPr>
            <p:cNvPr id="5" name="Rectangle 4">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Box 6">
            <a:extLst>
              <a:ext uri="{FF2B5EF4-FFF2-40B4-BE49-F238E27FC236}">
                <a16:creationId xmlns:a16="http://schemas.microsoft.com/office/drawing/2014/main" id="{948A2979-A456-4286-B8FC-8FF4C0C58EFD}"/>
              </a:ext>
            </a:extLst>
          </p:cNvPr>
          <p:cNvSpPr txBox="1"/>
          <p:nvPr/>
        </p:nvSpPr>
        <p:spPr>
          <a:xfrm>
            <a:off x="263412" y="1275606"/>
            <a:ext cx="5019824" cy="126188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2800" b="1" dirty="0">
                <a:solidFill>
                  <a:schemeClr val="bg1"/>
                </a:solidFill>
                <a:latin typeface="Segoe UI" pitchFamily="34" charset="0"/>
                <a:cs typeface="Segoe UI" pitchFamily="34" charset="0"/>
              </a:rPr>
              <a:t>Customer views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2400" dirty="0">
                <a:solidFill>
                  <a:schemeClr val="bg1"/>
                </a:solidFill>
                <a:latin typeface="Segoe UI" pitchFamily="34" charset="0"/>
                <a:cs typeface="Segoe UI" pitchFamily="34" charset="0"/>
              </a:rPr>
              <a:t>&amp; understanding of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2400" dirty="0">
                <a:solidFill>
                  <a:schemeClr val="bg1"/>
                </a:solidFill>
                <a:latin typeface="Segoe UI" pitchFamily="34" charset="0"/>
                <a:cs typeface="Segoe UI" pitchFamily="34" charset="0"/>
              </a:rPr>
              <a:t>challenges faced by Yorkshire Water </a:t>
            </a:r>
            <a:endParaRPr kumimoji="0" lang="en-GB" sz="2400" i="0" u="none" strike="noStrike" kern="1200" cap="none" spc="0" normalizeH="0" baseline="0" noProof="0" dirty="0">
              <a:ln>
                <a:noFill/>
              </a:ln>
              <a:solidFill>
                <a:schemeClr val="bg1"/>
              </a:solidFill>
              <a:effectLst/>
              <a:uLnTx/>
              <a:uFillTx/>
              <a:latin typeface="Segoe UI" pitchFamily="34" charset="0"/>
              <a:ea typeface="+mn-ea"/>
              <a:cs typeface="Segoe UI" pitchFamily="34" charset="0"/>
            </a:endParaRPr>
          </a:p>
        </p:txBody>
      </p:sp>
      <p:pic>
        <p:nvPicPr>
          <p:cNvPr id="8" name="Picture 7" descr="good-faces-cmDVCZgR7EI-unsplash.jpg">
            <a:extLst>
              <a:ext uri="{FF2B5EF4-FFF2-40B4-BE49-F238E27FC236}">
                <a16:creationId xmlns:a16="http://schemas.microsoft.com/office/drawing/2014/main" id="{75CD1FB5-2AF7-EE47-F4EE-DA2D95C74E47}"/>
              </a:ext>
            </a:extLst>
          </p:cNvPr>
          <p:cNvPicPr>
            <a:picLocks noChangeAspect="1"/>
          </p:cNvPicPr>
          <p:nvPr/>
        </p:nvPicPr>
        <p:blipFill>
          <a:blip r:embed="rId2" cstate="print"/>
          <a:srcRect/>
          <a:stretch>
            <a:fillRect/>
          </a:stretch>
        </p:blipFill>
        <p:spPr>
          <a:xfrm>
            <a:off x="6729856" y="1125502"/>
            <a:ext cx="2150732" cy="3600400"/>
          </a:xfrm>
          <a:prstGeom prst="rect">
            <a:avLst/>
          </a:prstGeom>
        </p:spPr>
      </p:pic>
    </p:spTree>
    <p:extLst>
      <p:ext uri="{BB962C8B-B14F-4D97-AF65-F5344CB8AC3E}">
        <p14:creationId xmlns:p14="http://schemas.microsoft.com/office/powerpoint/2010/main" val="14320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AD58-00AB-9ACB-9172-F5397051A64C}"/>
              </a:ext>
            </a:extLst>
          </p:cNvPr>
          <p:cNvSpPr>
            <a:spLocks noGrp="1"/>
          </p:cNvSpPr>
          <p:nvPr>
            <p:ph type="title"/>
          </p:nvPr>
        </p:nvSpPr>
        <p:spPr/>
        <p:txBody>
          <a:bodyPr/>
          <a:lstStyle/>
          <a:p>
            <a:r>
              <a:rPr lang="en-GB" sz="1600" dirty="0"/>
              <a:t>Little existing knowledge made it very difficult to pick top priority challenges</a:t>
            </a:r>
          </a:p>
        </p:txBody>
      </p:sp>
      <p:sp>
        <p:nvSpPr>
          <p:cNvPr id="3" name="Content Placeholder 2">
            <a:extLst>
              <a:ext uri="{FF2B5EF4-FFF2-40B4-BE49-F238E27FC236}">
                <a16:creationId xmlns:a16="http://schemas.microsoft.com/office/drawing/2014/main" id="{01A83344-6AF0-6A44-E2EE-B207AB48A7B1}"/>
              </a:ext>
            </a:extLst>
          </p:cNvPr>
          <p:cNvSpPr>
            <a:spLocks noGrp="1"/>
          </p:cNvSpPr>
          <p:nvPr>
            <p:ph idx="1"/>
          </p:nvPr>
        </p:nvSpPr>
        <p:spPr>
          <a:xfrm>
            <a:off x="179512" y="915566"/>
            <a:ext cx="8280920" cy="1224136"/>
          </a:xfrm>
        </p:spPr>
        <p:txBody>
          <a:bodyPr/>
          <a:lstStyle/>
          <a:p>
            <a:pPr marL="0" indent="0">
              <a:buNone/>
            </a:pPr>
            <a:r>
              <a:rPr lang="en-GB" sz="1000" b="1" dirty="0"/>
              <a:t>Most were surprised about what it takes to provide drinking water &amp; treat waste water every day </a:t>
            </a:r>
            <a:r>
              <a:rPr lang="en-GB" sz="1000" dirty="0"/>
              <a:t>when presented with an overview about YW, the scale of its operations &amp; the issues it has to consider &amp; address: most just never gave it much thought</a:t>
            </a:r>
          </a:p>
          <a:p>
            <a:pPr marL="0" indent="0">
              <a:buNone/>
            </a:pPr>
            <a:endParaRPr lang="en-GB" sz="600" b="1" dirty="0"/>
          </a:p>
          <a:p>
            <a:pPr marL="0" indent="0">
              <a:buNone/>
            </a:pPr>
            <a:r>
              <a:rPr lang="en-GB" sz="1000" b="1" dirty="0"/>
              <a:t>Very much a hidden service taken for granted </a:t>
            </a:r>
            <a:r>
              <a:rPr lang="en-GB" sz="1000" dirty="0"/>
              <a:t>&amp; rarely thought about unless a problem (which was felt to be very rare).</a:t>
            </a:r>
          </a:p>
          <a:p>
            <a:pPr marL="0" indent="0">
              <a:buNone/>
            </a:pPr>
            <a:endParaRPr lang="en-GB" sz="600" dirty="0"/>
          </a:p>
          <a:p>
            <a:pPr marL="0" indent="0">
              <a:buNone/>
            </a:pPr>
            <a:r>
              <a:rPr lang="en-GB" sz="1000" b="1" dirty="0"/>
              <a:t>List of challenges presented viewed as very internally focussed </a:t>
            </a:r>
            <a:r>
              <a:rPr lang="en-GB" sz="1000" dirty="0"/>
              <a:t>rather than customer centric therefore </a:t>
            </a:r>
            <a:r>
              <a:rPr lang="en-US" sz="1000" dirty="0"/>
              <a:t>from a customer perspective top challenges to </a:t>
            </a:r>
            <a:r>
              <a:rPr lang="en-GB" sz="1000" dirty="0"/>
              <a:t>prioritise</a:t>
            </a:r>
            <a:r>
              <a:rPr lang="en-US" sz="1000" dirty="0"/>
              <a:t> are ones that have an obvious &amp; direct impact on them.</a:t>
            </a:r>
            <a:endParaRPr lang="en-GB" sz="1000" dirty="0"/>
          </a:p>
          <a:p>
            <a:endParaRPr lang="en-GB" sz="1200" dirty="0"/>
          </a:p>
        </p:txBody>
      </p:sp>
      <p:sp>
        <p:nvSpPr>
          <p:cNvPr id="4" name="TextBox 3">
            <a:extLst>
              <a:ext uri="{FF2B5EF4-FFF2-40B4-BE49-F238E27FC236}">
                <a16:creationId xmlns:a16="http://schemas.microsoft.com/office/drawing/2014/main" id="{21F99C3F-5AE9-C7D2-D888-5CEC656EFFFA}"/>
              </a:ext>
            </a:extLst>
          </p:cNvPr>
          <p:cNvSpPr txBox="1"/>
          <p:nvPr/>
        </p:nvSpPr>
        <p:spPr>
          <a:xfrm>
            <a:off x="251520" y="2334668"/>
            <a:ext cx="3240360" cy="1800493"/>
          </a:xfrm>
          <a:prstGeom prst="rect">
            <a:avLst/>
          </a:prstGeom>
          <a:solidFill>
            <a:schemeClr val="accent3">
              <a:lumMod val="60000"/>
              <a:lumOff val="40000"/>
            </a:schemeClr>
          </a:solidFill>
        </p:spPr>
        <p:txBody>
          <a:bodyPr wrap="square" rtlCol="0">
            <a:spAutoFit/>
          </a:bodyPr>
          <a:lstStyle/>
          <a:p>
            <a:r>
              <a:rPr lang="en-GB" sz="1000" b="1" dirty="0">
                <a:solidFill>
                  <a:srgbClr val="002060"/>
                </a:solidFill>
                <a:latin typeface="Segoe UI" panose="020B0502040204020203" pitchFamily="34" charset="0"/>
                <a:cs typeface="Segoe UI" panose="020B0502040204020203" pitchFamily="34" charset="0"/>
              </a:rPr>
              <a:t>Challenges which should take top priority over next few years</a:t>
            </a:r>
          </a:p>
          <a:p>
            <a:endParaRPr lang="en-GB" sz="1000" dirty="0">
              <a:solidFill>
                <a:srgbClr val="002060"/>
              </a:solidFill>
              <a:latin typeface="Segoe UI" panose="020B0502040204020203" pitchFamily="34" charset="0"/>
              <a:cs typeface="Segoe UI" panose="020B0502040204020203" pitchFamily="34" charset="0"/>
            </a:endParaRPr>
          </a:p>
          <a:p>
            <a:r>
              <a:rPr lang="en-GB" sz="1000" dirty="0">
                <a:solidFill>
                  <a:srgbClr val="002060"/>
                </a:solidFill>
                <a:latin typeface="Segoe UI" panose="020B0502040204020203" pitchFamily="34" charset="0"/>
                <a:cs typeface="Segoe UI" panose="020B0502040204020203" pitchFamily="34" charset="0"/>
              </a:rPr>
              <a:t>Aspects which they can easily comprehend as a problem which needs to be addressed &amp; will impact on everyone: e.g. </a:t>
            </a:r>
            <a:r>
              <a:rPr lang="en-GB" sz="1000" b="1" dirty="0">
                <a:solidFill>
                  <a:srgbClr val="002060"/>
                </a:solidFill>
                <a:latin typeface="Segoe UI" panose="020B0502040204020203" pitchFamily="34" charset="0"/>
                <a:cs typeface="Segoe UI" panose="020B0502040204020203" pitchFamily="34" charset="0"/>
              </a:rPr>
              <a:t>population growth</a:t>
            </a:r>
          </a:p>
          <a:p>
            <a:pPr marL="171450" indent="-171450">
              <a:buFont typeface="Arial" panose="020B0604020202020204" pitchFamily="34" charset="0"/>
              <a:buChar char="•"/>
            </a:pPr>
            <a:endParaRPr lang="en-GB" sz="1000" dirty="0">
              <a:solidFill>
                <a:srgbClr val="002060"/>
              </a:solidFill>
              <a:latin typeface="Segoe UI" panose="020B0502040204020203" pitchFamily="34" charset="0"/>
              <a:cs typeface="Segoe UI" panose="020B0502040204020203" pitchFamily="34" charset="0"/>
            </a:endParaRPr>
          </a:p>
          <a:p>
            <a:r>
              <a:rPr lang="en-GB" sz="1000" dirty="0">
                <a:solidFill>
                  <a:srgbClr val="002060"/>
                </a:solidFill>
                <a:latin typeface="Segoe UI" panose="020B0502040204020203" pitchFamily="34" charset="0"/>
                <a:cs typeface="Segoe UI" panose="020B0502040204020203" pitchFamily="34" charset="0"/>
              </a:rPr>
              <a:t>Current issues in media which they recognise &amp; expect to impact them or others they know: e.g. </a:t>
            </a:r>
            <a:r>
              <a:rPr lang="en-GB" sz="1000" b="1" dirty="0">
                <a:solidFill>
                  <a:srgbClr val="002060"/>
                </a:solidFill>
                <a:latin typeface="Segoe UI" panose="020B0502040204020203" pitchFamily="34" charset="0"/>
                <a:cs typeface="Segoe UI" panose="020B0502040204020203" pitchFamily="34" charset="0"/>
              </a:rPr>
              <a:t>squeezed household budgets</a:t>
            </a:r>
          </a:p>
          <a:p>
            <a:pPr marL="171450" indent="-171450">
              <a:buFont typeface="Arial" panose="020B0604020202020204" pitchFamily="34" charset="0"/>
              <a:buChar char="•"/>
            </a:pPr>
            <a:endParaRPr lang="en-GB" sz="1100" dirty="0">
              <a:solidFill>
                <a:srgbClr val="002060"/>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25A31166-C2ED-9436-31EA-5694DBF80AB2}"/>
              </a:ext>
            </a:extLst>
          </p:cNvPr>
          <p:cNvSpPr txBox="1"/>
          <p:nvPr/>
        </p:nvSpPr>
        <p:spPr>
          <a:xfrm>
            <a:off x="3923928" y="2334668"/>
            <a:ext cx="4536504" cy="2554545"/>
          </a:xfrm>
          <a:prstGeom prst="rect">
            <a:avLst/>
          </a:prstGeom>
          <a:solidFill>
            <a:srgbClr val="FFAE9F"/>
          </a:solidFill>
        </p:spPr>
        <p:txBody>
          <a:bodyPr wrap="square" rtlCol="0">
            <a:spAutoFit/>
          </a:bodyPr>
          <a:lstStyle/>
          <a:p>
            <a:r>
              <a:rPr lang="en-GB" sz="1000" b="1" dirty="0">
                <a:solidFill>
                  <a:srgbClr val="002060"/>
                </a:solidFill>
                <a:latin typeface="Segoe UI" panose="020B0502040204020203" pitchFamily="34" charset="0"/>
                <a:cs typeface="Segoe UI" panose="020B0502040204020203" pitchFamily="34" charset="0"/>
              </a:rPr>
              <a:t>Challenges which any business is expected to address</a:t>
            </a:r>
          </a:p>
          <a:p>
            <a:endParaRPr lang="en-GB" sz="1000" dirty="0">
              <a:solidFill>
                <a:srgbClr val="002060"/>
              </a:solidFill>
              <a:latin typeface="Segoe UI" panose="020B0502040204020203" pitchFamily="34" charset="0"/>
              <a:cs typeface="Segoe UI" panose="020B0502040204020203" pitchFamily="34" charset="0"/>
            </a:endParaRPr>
          </a:p>
          <a:p>
            <a:r>
              <a:rPr lang="en-GB" sz="1000" dirty="0">
                <a:solidFill>
                  <a:srgbClr val="002060"/>
                </a:solidFill>
                <a:latin typeface="Segoe UI" panose="020B0502040204020203" pitchFamily="34" charset="0"/>
                <a:cs typeface="Segoe UI" panose="020B0502040204020203" pitchFamily="34" charset="0"/>
              </a:rPr>
              <a:t>These are seen as important but areas expected to address as part of running any business – so not unique to </a:t>
            </a:r>
            <a:r>
              <a:rPr lang="en-GB" sz="1000" dirty="0" err="1">
                <a:solidFill>
                  <a:srgbClr val="002060"/>
                </a:solidFill>
                <a:latin typeface="Segoe UI" panose="020B0502040204020203" pitchFamily="34" charset="0"/>
                <a:cs typeface="Segoe UI" panose="020B0502040204020203" pitchFamily="34" charset="0"/>
              </a:rPr>
              <a:t>YW</a:t>
            </a:r>
            <a:r>
              <a:rPr lang="en-GB" sz="1000" dirty="0">
                <a:solidFill>
                  <a:srgbClr val="002060"/>
                </a:solidFill>
                <a:latin typeface="Segoe UI" panose="020B0502040204020203" pitchFamily="34" charset="0"/>
                <a:cs typeface="Segoe UI" panose="020B0502040204020203" pitchFamily="34" charset="0"/>
              </a:rPr>
              <a:t> nor really a challenge – just something </a:t>
            </a:r>
            <a:r>
              <a:rPr lang="en-GB" sz="1000" dirty="0" err="1">
                <a:solidFill>
                  <a:srgbClr val="002060"/>
                </a:solidFill>
                <a:latin typeface="Segoe UI" panose="020B0502040204020203" pitchFamily="34" charset="0"/>
                <a:cs typeface="Segoe UI" panose="020B0502040204020203" pitchFamily="34" charset="0"/>
              </a:rPr>
              <a:t>YW</a:t>
            </a:r>
            <a:r>
              <a:rPr lang="en-GB" sz="1000" dirty="0">
                <a:solidFill>
                  <a:srgbClr val="002060"/>
                </a:solidFill>
                <a:latin typeface="Segoe UI" panose="020B0502040204020203" pitchFamily="34" charset="0"/>
                <a:cs typeface="Segoe UI" panose="020B0502040204020203" pitchFamily="34" charset="0"/>
              </a:rPr>
              <a:t> expected to get on with:</a:t>
            </a:r>
          </a:p>
          <a:p>
            <a:endParaRPr lang="en-GB" sz="1000" dirty="0">
              <a:solidFill>
                <a:srgbClr val="002060"/>
              </a:solidFill>
              <a:latin typeface="Segoe UI" panose="020B0502040204020203" pitchFamily="34" charset="0"/>
              <a:cs typeface="Segoe UI" panose="020B0502040204020203" pitchFamily="34" charset="0"/>
            </a:endParaRPr>
          </a:p>
          <a:p>
            <a:r>
              <a:rPr lang="en-GB" sz="1000" b="1" dirty="0">
                <a:solidFill>
                  <a:srgbClr val="002060"/>
                </a:solidFill>
                <a:latin typeface="Segoe UI" panose="020B0502040204020203" pitchFamily="34" charset="0"/>
                <a:cs typeface="Segoe UI" panose="020B0502040204020203" pitchFamily="34" charset="0"/>
              </a:rPr>
              <a:t>Good customer service -</a:t>
            </a:r>
            <a:r>
              <a:rPr lang="en-GB" sz="1000" dirty="0">
                <a:solidFill>
                  <a:srgbClr val="002060"/>
                </a:solidFill>
                <a:latin typeface="Segoe UI" panose="020B0502040204020203" pitchFamily="34" charset="0"/>
                <a:cs typeface="Segoe UI" panose="020B0502040204020203" pitchFamily="34" charset="0"/>
              </a:rPr>
              <a:t> less clear what increasing customer expectations relates to.  Service businesses expected to keep doing this</a:t>
            </a:r>
          </a:p>
          <a:p>
            <a:r>
              <a:rPr lang="en-GB" sz="1000" b="1" dirty="0">
                <a:solidFill>
                  <a:srgbClr val="002060"/>
                </a:solidFill>
                <a:latin typeface="Segoe UI" panose="020B0502040204020203" pitchFamily="34" charset="0"/>
                <a:cs typeface="Segoe UI" panose="020B0502040204020203" pitchFamily="34" charset="0"/>
              </a:rPr>
              <a:t>Protecting the environment </a:t>
            </a:r>
            <a:r>
              <a:rPr lang="en-GB" sz="1000" dirty="0">
                <a:solidFill>
                  <a:srgbClr val="002060"/>
                </a:solidFill>
                <a:latin typeface="Segoe UI" panose="020B0502040204020203" pitchFamily="34" charset="0"/>
                <a:cs typeface="Segoe UI" panose="020B0502040204020203" pitchFamily="34" charset="0"/>
              </a:rPr>
              <a:t>- not expect </a:t>
            </a:r>
            <a:r>
              <a:rPr lang="en-GB" sz="1000" dirty="0" err="1">
                <a:solidFill>
                  <a:srgbClr val="002060"/>
                </a:solidFill>
                <a:latin typeface="Segoe UI" panose="020B0502040204020203" pitchFamily="34" charset="0"/>
                <a:cs typeface="Segoe UI" panose="020B0502040204020203" pitchFamily="34" charset="0"/>
              </a:rPr>
              <a:t>YW</a:t>
            </a:r>
            <a:r>
              <a:rPr lang="en-GB" sz="1000" dirty="0">
                <a:solidFill>
                  <a:srgbClr val="002060"/>
                </a:solidFill>
                <a:latin typeface="Segoe UI" panose="020B0502040204020203" pitchFamily="34" charset="0"/>
                <a:cs typeface="Segoe UI" panose="020B0502040204020203" pitchFamily="34" charset="0"/>
              </a:rPr>
              <a:t> to make things worse but surprisingly very few mention </a:t>
            </a:r>
            <a:r>
              <a:rPr lang="en-GB" sz="1000" dirty="0" err="1">
                <a:solidFill>
                  <a:srgbClr val="002060"/>
                </a:solidFill>
                <a:latin typeface="Segoe UI" panose="020B0502040204020203" pitchFamily="34" charset="0"/>
                <a:cs typeface="Segoe UI" panose="020B0502040204020203" pitchFamily="34" charset="0"/>
              </a:rPr>
              <a:t>CSOs</a:t>
            </a:r>
            <a:r>
              <a:rPr lang="en-GB" sz="1000" dirty="0">
                <a:solidFill>
                  <a:srgbClr val="002060"/>
                </a:solidFill>
                <a:latin typeface="Segoe UI" panose="020B0502040204020203" pitchFamily="34" charset="0"/>
                <a:cs typeface="Segoe UI" panose="020B0502040204020203" pitchFamily="34" charset="0"/>
              </a:rPr>
              <a:t> / river water quality so low awareness of issues being caused</a:t>
            </a:r>
          </a:p>
          <a:p>
            <a:r>
              <a:rPr lang="en-GB" sz="1000" b="1" dirty="0">
                <a:solidFill>
                  <a:srgbClr val="002060"/>
                </a:solidFill>
                <a:latin typeface="Segoe UI" panose="020B0502040204020203" pitchFamily="34" charset="0"/>
                <a:cs typeface="Segoe UI" panose="020B0502040204020203" pitchFamily="34" charset="0"/>
              </a:rPr>
              <a:t>Technological advancements </a:t>
            </a:r>
            <a:r>
              <a:rPr lang="en-GB" sz="1000" dirty="0">
                <a:solidFill>
                  <a:srgbClr val="002060"/>
                </a:solidFill>
                <a:latin typeface="Segoe UI" panose="020B0502040204020203" pitchFamily="34" charset="0"/>
                <a:cs typeface="Segoe UI" panose="020B0502040204020203" pitchFamily="34" charset="0"/>
              </a:rPr>
              <a:t>- any business expected to reinvest &amp; adopt new tech</a:t>
            </a:r>
          </a:p>
          <a:p>
            <a:r>
              <a:rPr lang="en-GB" sz="1000" b="1" dirty="0">
                <a:solidFill>
                  <a:srgbClr val="002060"/>
                </a:solidFill>
                <a:latin typeface="Segoe UI" panose="020B0502040204020203" pitchFamily="34" charset="0"/>
                <a:cs typeface="Segoe UI" panose="020B0502040204020203" pitchFamily="34" charset="0"/>
              </a:rPr>
              <a:t>Climate change </a:t>
            </a:r>
            <a:r>
              <a:rPr lang="en-GB" sz="1000" dirty="0">
                <a:solidFill>
                  <a:srgbClr val="002060"/>
                </a:solidFill>
                <a:latin typeface="Segoe UI" panose="020B0502040204020203" pitchFamily="34" charset="0"/>
                <a:cs typeface="Segoe UI" panose="020B0502040204020203" pitchFamily="34" charset="0"/>
              </a:rPr>
              <a:t>– societal issue to tackle so unsure what </a:t>
            </a:r>
            <a:r>
              <a:rPr lang="en-GB" sz="1000" dirty="0" err="1">
                <a:solidFill>
                  <a:srgbClr val="002060"/>
                </a:solidFill>
                <a:latin typeface="Segoe UI" panose="020B0502040204020203" pitchFamily="34" charset="0"/>
                <a:cs typeface="Segoe UI" panose="020B0502040204020203" pitchFamily="34" charset="0"/>
              </a:rPr>
              <a:t>YW</a:t>
            </a:r>
            <a:r>
              <a:rPr lang="en-GB" sz="1000" dirty="0">
                <a:solidFill>
                  <a:srgbClr val="002060"/>
                </a:solidFill>
                <a:latin typeface="Segoe UI" panose="020B0502040204020203" pitchFamily="34" charset="0"/>
                <a:cs typeface="Segoe UI" panose="020B0502040204020203" pitchFamily="34" charset="0"/>
              </a:rPr>
              <a:t> can do per se but maybe a challenge to ensure future supply in hot summers.  YW as any business has a role, along with government &amp; the general population.  </a:t>
            </a:r>
          </a:p>
        </p:txBody>
      </p:sp>
    </p:spTree>
    <p:extLst>
      <p:ext uri="{BB962C8B-B14F-4D97-AF65-F5344CB8AC3E}">
        <p14:creationId xmlns:p14="http://schemas.microsoft.com/office/powerpoint/2010/main" val="545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AD58-00AB-9ACB-9172-F5397051A64C}"/>
              </a:ext>
            </a:extLst>
          </p:cNvPr>
          <p:cNvSpPr>
            <a:spLocks noGrp="1"/>
          </p:cNvSpPr>
          <p:nvPr>
            <p:ph type="title"/>
          </p:nvPr>
        </p:nvSpPr>
        <p:spPr/>
        <p:txBody>
          <a:bodyPr/>
          <a:lstStyle/>
          <a:p>
            <a:r>
              <a:rPr lang="en-GB" sz="1550" dirty="0"/>
              <a:t>Little knowledge made it difficult to know which challenges need to be top priority</a:t>
            </a:r>
          </a:p>
        </p:txBody>
      </p:sp>
      <p:sp>
        <p:nvSpPr>
          <p:cNvPr id="4" name="TextBox 3">
            <a:extLst>
              <a:ext uri="{FF2B5EF4-FFF2-40B4-BE49-F238E27FC236}">
                <a16:creationId xmlns:a16="http://schemas.microsoft.com/office/drawing/2014/main" id="{21F99C3F-5AE9-C7D2-D888-5CEC656EFFFA}"/>
              </a:ext>
            </a:extLst>
          </p:cNvPr>
          <p:cNvSpPr txBox="1"/>
          <p:nvPr/>
        </p:nvSpPr>
        <p:spPr>
          <a:xfrm>
            <a:off x="251520" y="1131590"/>
            <a:ext cx="2880320" cy="3631763"/>
          </a:xfrm>
          <a:prstGeom prst="rect">
            <a:avLst/>
          </a:prstGeom>
          <a:solidFill>
            <a:srgbClr val="FFC000"/>
          </a:solidFill>
        </p:spPr>
        <p:txBody>
          <a:bodyPr wrap="square" rtlCol="0">
            <a:spAutoFit/>
          </a:bodyPr>
          <a:lstStyle/>
          <a:p>
            <a:r>
              <a:rPr lang="en-GB" sz="1000" b="1" dirty="0">
                <a:solidFill>
                  <a:srgbClr val="002060"/>
                </a:solidFill>
                <a:latin typeface="Segoe UI" panose="020B0502040204020203" pitchFamily="34" charset="0"/>
                <a:cs typeface="Segoe UI" panose="020B0502040204020203" pitchFamily="34" charset="0"/>
              </a:rPr>
              <a:t>Mix opinions how important</a:t>
            </a:r>
          </a:p>
          <a:p>
            <a:endParaRPr lang="en-GB" sz="1000" dirty="0">
              <a:solidFill>
                <a:srgbClr val="002060"/>
              </a:solidFill>
              <a:latin typeface="Segoe UI" panose="020B0502040204020203" pitchFamily="34" charset="0"/>
              <a:cs typeface="Segoe UI" panose="020B0502040204020203" pitchFamily="34" charset="0"/>
            </a:endParaRPr>
          </a:p>
          <a:p>
            <a:r>
              <a:rPr lang="en-GB" sz="1000" dirty="0">
                <a:solidFill>
                  <a:srgbClr val="002060"/>
                </a:solidFill>
                <a:latin typeface="Segoe UI" panose="020B0502040204020203" pitchFamily="34" charset="0"/>
                <a:cs typeface="Segoe UI" panose="020B0502040204020203" pitchFamily="34" charset="0"/>
              </a:rPr>
              <a:t>Any business expected to adapt to new tech so </a:t>
            </a:r>
            <a:r>
              <a:rPr lang="en-GB" sz="1000" b="1" dirty="0">
                <a:solidFill>
                  <a:srgbClr val="002060"/>
                </a:solidFill>
                <a:latin typeface="Segoe UI" panose="020B0502040204020203" pitchFamily="34" charset="0"/>
                <a:cs typeface="Segoe UI" panose="020B0502040204020203" pitchFamily="34" charset="0"/>
              </a:rPr>
              <a:t>digitisation</a:t>
            </a:r>
            <a:r>
              <a:rPr lang="en-GB" sz="1000" dirty="0">
                <a:solidFill>
                  <a:srgbClr val="002060"/>
                </a:solidFill>
                <a:latin typeface="Segoe UI" panose="020B0502040204020203" pitchFamily="34" charset="0"/>
                <a:cs typeface="Segoe UI" panose="020B0502040204020203" pitchFamily="34" charset="0"/>
              </a:rPr>
              <a:t> expected.  Many younger &amp; family </a:t>
            </a:r>
            <a:r>
              <a:rPr lang="en-GB" sz="1000" dirty="0" err="1">
                <a:solidFill>
                  <a:srgbClr val="002060"/>
                </a:solidFill>
                <a:latin typeface="Segoe UI" panose="020B0502040204020203" pitchFamily="34" charset="0"/>
                <a:cs typeface="Segoe UI" panose="020B0502040204020203" pitchFamily="34" charset="0"/>
              </a:rPr>
              <a:t>lifestages</a:t>
            </a:r>
            <a:r>
              <a:rPr lang="en-GB" sz="1000" dirty="0">
                <a:solidFill>
                  <a:srgbClr val="002060"/>
                </a:solidFill>
                <a:latin typeface="Segoe UI" panose="020B0502040204020203" pitchFamily="34" charset="0"/>
                <a:cs typeface="Segoe UI" panose="020B0502040204020203" pitchFamily="34" charset="0"/>
              </a:rPr>
              <a:t> discussed Apps &amp; smart tech they have with other utility providers – then question what </a:t>
            </a:r>
            <a:r>
              <a:rPr lang="en-GB" sz="1000" dirty="0" err="1">
                <a:solidFill>
                  <a:srgbClr val="002060"/>
                </a:solidFill>
                <a:latin typeface="Segoe UI" panose="020B0502040204020203" pitchFamily="34" charset="0"/>
                <a:cs typeface="Segoe UI" panose="020B0502040204020203" pitchFamily="34" charset="0"/>
              </a:rPr>
              <a:t>YW</a:t>
            </a:r>
            <a:r>
              <a:rPr lang="en-GB" sz="1000" dirty="0">
                <a:solidFill>
                  <a:srgbClr val="002060"/>
                </a:solidFill>
                <a:latin typeface="Segoe UI" panose="020B0502040204020203" pitchFamily="34" charset="0"/>
                <a:cs typeface="Segoe UI" panose="020B0502040204020203" pitchFamily="34" charset="0"/>
              </a:rPr>
              <a:t> might offer.  Some worry older customers may struggle with any shift to digital.</a:t>
            </a:r>
          </a:p>
          <a:p>
            <a:endParaRPr lang="en-GB" sz="1000" dirty="0">
              <a:solidFill>
                <a:srgbClr val="002060"/>
              </a:solidFill>
              <a:latin typeface="Segoe UI" panose="020B0502040204020203" pitchFamily="34" charset="0"/>
              <a:cs typeface="Segoe UI" panose="020B0502040204020203" pitchFamily="34" charset="0"/>
            </a:endParaRPr>
          </a:p>
          <a:p>
            <a:r>
              <a:rPr lang="en-GB" sz="1000" b="1" dirty="0">
                <a:solidFill>
                  <a:srgbClr val="002060"/>
                </a:solidFill>
                <a:latin typeface="Segoe UI" panose="020B0502040204020203" pitchFamily="34" charset="0"/>
                <a:cs typeface="Segoe UI" panose="020B0502040204020203" pitchFamily="34" charset="0"/>
              </a:rPr>
              <a:t>Increased reliance on customers to do their bit </a:t>
            </a:r>
            <a:r>
              <a:rPr lang="en-GB" sz="1000" dirty="0">
                <a:solidFill>
                  <a:srgbClr val="002060"/>
                </a:solidFill>
                <a:latin typeface="Segoe UI" panose="020B0502040204020203" pitchFamily="34" charset="0"/>
                <a:cs typeface="Segoe UI" panose="020B0502040204020203" pitchFamily="34" charset="0"/>
              </a:rPr>
              <a:t>– question is to do what? some surprised people by now don’t know what to do but others feel more education, communications &amp; awareness of water saving devices is still needed.</a:t>
            </a:r>
          </a:p>
          <a:p>
            <a:endParaRPr lang="en-GB" sz="1000" dirty="0">
              <a:solidFill>
                <a:srgbClr val="002060"/>
              </a:solidFill>
              <a:latin typeface="Segoe UI" panose="020B0502040204020203" pitchFamily="34" charset="0"/>
              <a:cs typeface="Segoe UI" panose="020B0502040204020203" pitchFamily="34" charset="0"/>
            </a:endParaRPr>
          </a:p>
          <a:p>
            <a:r>
              <a:rPr lang="en-GB" sz="1000" b="1" dirty="0">
                <a:solidFill>
                  <a:srgbClr val="002060"/>
                </a:solidFill>
                <a:latin typeface="Segoe UI" panose="020B0502040204020203" pitchFamily="34" charset="0"/>
                <a:cs typeface="Segoe UI" panose="020B0502040204020203" pitchFamily="34" charset="0"/>
              </a:rPr>
              <a:t>Employment skills gap </a:t>
            </a:r>
            <a:r>
              <a:rPr lang="en-GB" sz="1000" dirty="0">
                <a:solidFill>
                  <a:srgbClr val="002060"/>
                </a:solidFill>
                <a:latin typeface="Segoe UI" panose="020B0502040204020203" pitchFamily="34" charset="0"/>
                <a:cs typeface="Segoe UI" panose="020B0502040204020203" pitchFamily="34" charset="0"/>
              </a:rPr>
              <a:t>– not always understood but when it was this is a challenge for all businesses.  However, given size of </a:t>
            </a:r>
            <a:r>
              <a:rPr lang="en-GB" sz="1000" dirty="0" err="1">
                <a:solidFill>
                  <a:srgbClr val="002060"/>
                </a:solidFill>
                <a:latin typeface="Segoe UI" panose="020B0502040204020203" pitchFamily="34" charset="0"/>
                <a:cs typeface="Segoe UI" panose="020B0502040204020203" pitchFamily="34" charset="0"/>
              </a:rPr>
              <a:t>YW</a:t>
            </a:r>
            <a:r>
              <a:rPr lang="en-GB" sz="1000" dirty="0">
                <a:solidFill>
                  <a:srgbClr val="002060"/>
                </a:solidFill>
                <a:latin typeface="Segoe UI" panose="020B0502040204020203" pitchFamily="34" charset="0"/>
                <a:cs typeface="Segoe UI" panose="020B0502040204020203" pitchFamily="34" charset="0"/>
              </a:rPr>
              <a:t> expected to resolve challenges via own apprenticeship schemes (suggestion very popular especially amongst </a:t>
            </a:r>
            <a:r>
              <a:rPr lang="en-GB" sz="1000" dirty="0" err="1">
                <a:solidFill>
                  <a:srgbClr val="002060"/>
                </a:solidFill>
                <a:latin typeface="Segoe UI" panose="020B0502040204020203" pitchFamily="34" charset="0"/>
                <a:cs typeface="Segoe UI" panose="020B0502040204020203" pitchFamily="34" charset="0"/>
              </a:rPr>
              <a:t>C2DE</a:t>
            </a:r>
            <a:r>
              <a:rPr lang="en-GB" sz="1000" dirty="0">
                <a:solidFill>
                  <a:srgbClr val="002060"/>
                </a:solidFill>
                <a:latin typeface="Segoe UI" panose="020B0502040204020203" pitchFamily="34" charset="0"/>
                <a:cs typeface="Segoe UI" panose="020B0502040204020203" pitchFamily="34" charset="0"/>
              </a:rPr>
              <a:t> in urban areas)</a:t>
            </a:r>
          </a:p>
        </p:txBody>
      </p:sp>
      <p:sp>
        <p:nvSpPr>
          <p:cNvPr id="6" name="TextBox 5">
            <a:extLst>
              <a:ext uri="{FF2B5EF4-FFF2-40B4-BE49-F238E27FC236}">
                <a16:creationId xmlns:a16="http://schemas.microsoft.com/office/drawing/2014/main" id="{25A31166-C2ED-9436-31EA-5694DBF80AB2}"/>
              </a:ext>
            </a:extLst>
          </p:cNvPr>
          <p:cNvSpPr txBox="1"/>
          <p:nvPr/>
        </p:nvSpPr>
        <p:spPr>
          <a:xfrm>
            <a:off x="3553974" y="1131590"/>
            <a:ext cx="2209885" cy="2877711"/>
          </a:xfrm>
          <a:prstGeom prst="rect">
            <a:avLst/>
          </a:prstGeom>
          <a:solidFill>
            <a:schemeClr val="tx2">
              <a:lumMod val="20000"/>
              <a:lumOff val="80000"/>
            </a:schemeClr>
          </a:solidFill>
        </p:spPr>
        <p:txBody>
          <a:bodyPr wrap="square" rtlCol="0">
            <a:spAutoFit/>
          </a:bodyPr>
          <a:lstStyle/>
          <a:p>
            <a:r>
              <a:rPr lang="en-GB" sz="1000" b="1" dirty="0">
                <a:solidFill>
                  <a:srgbClr val="002060"/>
                </a:solidFill>
                <a:latin typeface="Segoe UI" panose="020B0502040204020203" pitchFamily="34" charset="0"/>
                <a:cs typeface="Segoe UI" panose="020B0502040204020203" pitchFamily="34" charset="0"/>
              </a:rPr>
              <a:t>Challenges which can wait to be resolved</a:t>
            </a:r>
          </a:p>
          <a:p>
            <a:endParaRPr lang="en-GB" sz="1000" dirty="0">
              <a:solidFill>
                <a:srgbClr val="002060"/>
              </a:solidFill>
              <a:latin typeface="Segoe UI" panose="020B0502040204020203" pitchFamily="34" charset="0"/>
              <a:cs typeface="Segoe UI" panose="020B0502040204020203" pitchFamily="34" charset="0"/>
            </a:endParaRPr>
          </a:p>
          <a:p>
            <a:r>
              <a:rPr lang="en-GB" sz="1000" dirty="0">
                <a:solidFill>
                  <a:srgbClr val="002060"/>
                </a:solidFill>
                <a:latin typeface="Segoe UI" panose="020B0502040204020203" pitchFamily="34" charset="0"/>
                <a:cs typeface="Segoe UI" panose="020B0502040204020203" pitchFamily="34" charset="0"/>
              </a:rPr>
              <a:t>Although most accept green / eco challenges need addressing other big businesses perceived to have more of an impact &amp; therefore role to play.</a:t>
            </a:r>
          </a:p>
          <a:p>
            <a:endParaRPr lang="en-GB" sz="1000" dirty="0">
              <a:solidFill>
                <a:srgbClr val="002060"/>
              </a:solidFill>
              <a:latin typeface="Segoe UI" panose="020B0502040204020203" pitchFamily="34" charset="0"/>
              <a:cs typeface="Segoe UI" panose="020B0502040204020203" pitchFamily="34" charset="0"/>
            </a:endParaRPr>
          </a:p>
          <a:p>
            <a:r>
              <a:rPr lang="en-GB" sz="1000" b="1" dirty="0">
                <a:solidFill>
                  <a:srgbClr val="002060"/>
                </a:solidFill>
                <a:latin typeface="Segoe UI" panose="020B0502040204020203" pitchFamily="34" charset="0"/>
                <a:cs typeface="Segoe UI" panose="020B0502040204020203" pitchFamily="34" charset="0"/>
              </a:rPr>
              <a:t>Achieving net zero by 2030 </a:t>
            </a:r>
            <a:r>
              <a:rPr lang="en-GB" sz="1000" dirty="0">
                <a:solidFill>
                  <a:srgbClr val="002060"/>
                </a:solidFill>
                <a:latin typeface="Segoe UI" panose="020B0502040204020203" pitchFamily="34" charset="0"/>
                <a:cs typeface="Segoe UI" panose="020B0502040204020203" pitchFamily="34" charset="0"/>
              </a:rPr>
              <a:t>– general feeling it should not be forgotten but cost of living crisis has become more of the focus in the immediate short term so most appear happy to delay a little – especially if actions result in higher bills.</a:t>
            </a:r>
          </a:p>
          <a:p>
            <a:endParaRPr lang="en-GB" sz="11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6690BA61-D0DE-43C0-1183-4FA695F0611B}"/>
              </a:ext>
            </a:extLst>
          </p:cNvPr>
          <p:cNvSpPr txBox="1"/>
          <p:nvPr/>
        </p:nvSpPr>
        <p:spPr>
          <a:xfrm>
            <a:off x="6185994" y="1131590"/>
            <a:ext cx="2664296" cy="3185487"/>
          </a:xfrm>
          <a:prstGeom prst="rect">
            <a:avLst/>
          </a:prstGeom>
          <a:solidFill>
            <a:srgbClr val="FFAE9F"/>
          </a:solidFill>
        </p:spPr>
        <p:txBody>
          <a:bodyPr wrap="square" rtlCol="0">
            <a:spAutoFit/>
          </a:bodyPr>
          <a:lstStyle/>
          <a:p>
            <a:r>
              <a:rPr lang="en-GB" sz="1000" b="1" dirty="0">
                <a:solidFill>
                  <a:srgbClr val="002060"/>
                </a:solidFill>
                <a:latin typeface="Segoe UI" panose="020B0502040204020203" pitchFamily="34" charset="0"/>
                <a:cs typeface="Segoe UI" panose="020B0502040204020203" pitchFamily="34" charset="0"/>
              </a:rPr>
              <a:t>Not seen as area </a:t>
            </a:r>
            <a:r>
              <a:rPr lang="en-GB" sz="1000" b="1" dirty="0" err="1">
                <a:solidFill>
                  <a:srgbClr val="002060"/>
                </a:solidFill>
                <a:latin typeface="Segoe UI" panose="020B0502040204020203" pitchFamily="34" charset="0"/>
                <a:cs typeface="Segoe UI" panose="020B0502040204020203" pitchFamily="34" charset="0"/>
              </a:rPr>
              <a:t>YW</a:t>
            </a:r>
            <a:r>
              <a:rPr lang="en-GB" sz="1000" b="1" dirty="0">
                <a:solidFill>
                  <a:srgbClr val="002060"/>
                </a:solidFill>
                <a:latin typeface="Segoe UI" panose="020B0502040204020203" pitchFamily="34" charset="0"/>
                <a:cs typeface="Segoe UI" panose="020B0502040204020203" pitchFamily="34" charset="0"/>
              </a:rPr>
              <a:t> should be concerned with</a:t>
            </a:r>
          </a:p>
          <a:p>
            <a:endParaRPr lang="en-GB" sz="1000" dirty="0">
              <a:solidFill>
                <a:srgbClr val="002060"/>
              </a:solidFill>
              <a:latin typeface="Segoe UI" panose="020B0502040204020203" pitchFamily="34" charset="0"/>
              <a:cs typeface="Segoe UI" panose="020B0502040204020203" pitchFamily="34" charset="0"/>
            </a:endParaRPr>
          </a:p>
          <a:p>
            <a:r>
              <a:rPr lang="en-GB" sz="1000" b="1" dirty="0">
                <a:solidFill>
                  <a:srgbClr val="002060"/>
                </a:solidFill>
                <a:latin typeface="Segoe UI" panose="020B0502040204020203" pitchFamily="34" charset="0"/>
                <a:cs typeface="Segoe UI" panose="020B0502040204020203" pitchFamily="34" charset="0"/>
              </a:rPr>
              <a:t>Changing legislation </a:t>
            </a:r>
            <a:r>
              <a:rPr lang="en-GB" sz="1000" dirty="0">
                <a:solidFill>
                  <a:srgbClr val="002060"/>
                </a:solidFill>
                <a:latin typeface="Segoe UI" panose="020B0502040204020203" pitchFamily="34" charset="0"/>
                <a:cs typeface="Segoe UI" panose="020B0502040204020203" pitchFamily="34" charset="0"/>
              </a:rPr>
              <a:t>– not a challenge seen as being important for customers per se.  Any business has to adapt if laws change</a:t>
            </a:r>
          </a:p>
          <a:p>
            <a:endParaRPr lang="en-GB" sz="1000" dirty="0">
              <a:solidFill>
                <a:srgbClr val="002060"/>
              </a:solidFill>
              <a:latin typeface="Segoe UI" panose="020B0502040204020203" pitchFamily="34" charset="0"/>
              <a:cs typeface="Segoe UI" panose="020B0502040204020203" pitchFamily="34" charset="0"/>
            </a:endParaRPr>
          </a:p>
          <a:p>
            <a:r>
              <a:rPr lang="en-GB" sz="1000" b="1" dirty="0">
                <a:solidFill>
                  <a:srgbClr val="002060"/>
                </a:solidFill>
                <a:latin typeface="Segoe UI" panose="020B0502040204020203" pitchFamily="34" charset="0"/>
                <a:cs typeface="Segoe UI" panose="020B0502040204020203" pitchFamily="34" charset="0"/>
              </a:rPr>
              <a:t>Changing political landscape </a:t>
            </a:r>
            <a:r>
              <a:rPr lang="en-GB" sz="1000" dirty="0">
                <a:solidFill>
                  <a:srgbClr val="002060"/>
                </a:solidFill>
                <a:latin typeface="Segoe UI" panose="020B0502040204020203" pitchFamily="34" charset="0"/>
                <a:cs typeface="Segoe UI" panose="020B0502040204020203" pitchFamily="34" charset="0"/>
              </a:rPr>
              <a:t>– customers very unclear why this meant or why it would be an issue for </a:t>
            </a:r>
            <a:r>
              <a:rPr lang="en-GB" sz="1000" dirty="0" err="1">
                <a:solidFill>
                  <a:srgbClr val="002060"/>
                </a:solidFill>
                <a:latin typeface="Segoe UI" panose="020B0502040204020203" pitchFamily="34" charset="0"/>
                <a:cs typeface="Segoe UI" panose="020B0502040204020203" pitchFamily="34" charset="0"/>
              </a:rPr>
              <a:t>YW</a:t>
            </a:r>
            <a:r>
              <a:rPr lang="en-GB" sz="1000" dirty="0">
                <a:solidFill>
                  <a:srgbClr val="002060"/>
                </a:solidFill>
                <a:latin typeface="Segoe UI" panose="020B0502040204020203" pitchFamily="34" charset="0"/>
                <a:cs typeface="Segoe UI" panose="020B0502040204020203" pitchFamily="34" charset="0"/>
              </a:rPr>
              <a:t>.  When explained further seen as above – will just have to get on with it and adapt as required.</a:t>
            </a:r>
          </a:p>
          <a:p>
            <a:endParaRPr lang="en-GB" sz="1000" dirty="0">
              <a:solidFill>
                <a:srgbClr val="002060"/>
              </a:solidFill>
              <a:latin typeface="Segoe UI" panose="020B0502040204020203" pitchFamily="34" charset="0"/>
              <a:cs typeface="Segoe UI" panose="020B0502040204020203" pitchFamily="34" charset="0"/>
            </a:endParaRPr>
          </a:p>
          <a:p>
            <a:r>
              <a:rPr lang="en-GB" sz="1000" dirty="0">
                <a:solidFill>
                  <a:srgbClr val="002060"/>
                </a:solidFill>
                <a:latin typeface="Segoe UI" panose="020B0502040204020203" pitchFamily="34" charset="0"/>
                <a:cs typeface="Segoe UI" panose="020B0502040204020203" pitchFamily="34" charset="0"/>
              </a:rPr>
              <a:t>Both seen as very internal challenges rather than ones relevant to customers.</a:t>
            </a:r>
          </a:p>
          <a:p>
            <a:endParaRPr lang="en-GB" sz="1000" dirty="0">
              <a:solidFill>
                <a:srgbClr val="002060"/>
              </a:solidFill>
              <a:latin typeface="Segoe UI" panose="020B0502040204020203" pitchFamily="34" charset="0"/>
              <a:cs typeface="Segoe UI" panose="020B0502040204020203" pitchFamily="34" charset="0"/>
            </a:endParaRPr>
          </a:p>
          <a:p>
            <a:r>
              <a:rPr lang="en-GB" sz="1000" b="1" dirty="0">
                <a:solidFill>
                  <a:srgbClr val="002060"/>
                </a:solidFill>
                <a:latin typeface="Segoe UI" panose="020B0502040204020203" pitchFamily="34" charset="0"/>
                <a:cs typeface="Segoe UI" panose="020B0502040204020203" pitchFamily="34" charset="0"/>
              </a:rPr>
              <a:t>Covid-19</a:t>
            </a:r>
            <a:r>
              <a:rPr lang="en-GB" sz="1000" dirty="0">
                <a:solidFill>
                  <a:srgbClr val="002060"/>
                </a:solidFill>
                <a:latin typeface="Segoe UI" panose="020B0502040204020203" pitchFamily="34" charset="0"/>
                <a:cs typeface="Segoe UI" panose="020B0502040204020203" pitchFamily="34" charset="0"/>
              </a:rPr>
              <a:t> – relevant of this being a challenge for </a:t>
            </a:r>
            <a:r>
              <a:rPr lang="en-GB" sz="1000" dirty="0" err="1">
                <a:solidFill>
                  <a:srgbClr val="002060"/>
                </a:solidFill>
                <a:latin typeface="Segoe UI" panose="020B0502040204020203" pitchFamily="34" charset="0"/>
                <a:cs typeface="Segoe UI" panose="020B0502040204020203" pitchFamily="34" charset="0"/>
              </a:rPr>
              <a:t>YW</a:t>
            </a:r>
            <a:r>
              <a:rPr lang="en-GB" sz="1000" dirty="0">
                <a:solidFill>
                  <a:srgbClr val="002060"/>
                </a:solidFill>
                <a:latin typeface="Segoe UI" panose="020B0502040204020203" pitchFamily="34" charset="0"/>
                <a:cs typeface="Segoe UI" panose="020B0502040204020203" pitchFamily="34" charset="0"/>
              </a:rPr>
              <a:t> not understood.</a:t>
            </a:r>
          </a:p>
          <a:p>
            <a:endParaRPr lang="en-GB"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7842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B3DC-FF3E-3EBF-4F4D-0AD21BDD37BF}"/>
              </a:ext>
            </a:extLst>
          </p:cNvPr>
          <p:cNvSpPr>
            <a:spLocks noGrp="1"/>
          </p:cNvSpPr>
          <p:nvPr>
            <p:ph type="title"/>
          </p:nvPr>
        </p:nvSpPr>
        <p:spPr>
          <a:solidFill>
            <a:srgbClr val="086145"/>
          </a:solidFill>
        </p:spPr>
        <p:txBody>
          <a:bodyPr/>
          <a:lstStyle/>
          <a:p>
            <a:r>
              <a:rPr lang="en-GB" dirty="0"/>
              <a:t>All businesses found challenges familiar</a:t>
            </a:r>
          </a:p>
        </p:txBody>
      </p:sp>
      <p:sp>
        <p:nvSpPr>
          <p:cNvPr id="4" name="Content Placeholder 2">
            <a:extLst>
              <a:ext uri="{FF2B5EF4-FFF2-40B4-BE49-F238E27FC236}">
                <a16:creationId xmlns:a16="http://schemas.microsoft.com/office/drawing/2014/main" id="{8A8629D7-18BD-C905-A26E-B1547F271B38}"/>
              </a:ext>
            </a:extLst>
          </p:cNvPr>
          <p:cNvSpPr>
            <a:spLocks noGrp="1"/>
          </p:cNvSpPr>
          <p:nvPr>
            <p:ph idx="1"/>
          </p:nvPr>
        </p:nvSpPr>
        <p:spPr>
          <a:xfrm>
            <a:off x="323528" y="1131590"/>
            <a:ext cx="5328592" cy="3744414"/>
          </a:xfrm>
        </p:spPr>
        <p:txBody>
          <a:bodyPr/>
          <a:lstStyle/>
          <a:p>
            <a:r>
              <a:rPr lang="en-GB" sz="1200" b="1" dirty="0"/>
              <a:t>General consensus with households on challenges faced by YW</a:t>
            </a:r>
          </a:p>
          <a:p>
            <a:pPr marL="0" indent="0">
              <a:buNone/>
            </a:pPr>
            <a:endParaRPr lang="en-GB" sz="1200" b="1" dirty="0"/>
          </a:p>
          <a:p>
            <a:r>
              <a:rPr lang="en-GB" sz="1200" b="1" dirty="0"/>
              <a:t>Challenges familiar to all businesses: </a:t>
            </a:r>
            <a:r>
              <a:rPr lang="en-GB" sz="1200" dirty="0"/>
              <a:t>particularly environmental, cost of living, squeezed household budgets, Covid-19, etc.</a:t>
            </a:r>
          </a:p>
          <a:p>
            <a:endParaRPr lang="en-GB" sz="500" dirty="0"/>
          </a:p>
          <a:p>
            <a:pPr lvl="1"/>
            <a:r>
              <a:rPr lang="en-GB" sz="1200" dirty="0"/>
              <a:t>All widely accepted, so more difficult to draw out those that are less important</a:t>
            </a:r>
          </a:p>
          <a:p>
            <a:pPr lvl="1"/>
            <a:r>
              <a:rPr lang="en-GB" sz="1200" dirty="0"/>
              <a:t>When prompted, businesses in agreement with households over those that should be a fundamental business function (customer service, technology, skills gaps) can wait (achieving Net-Zero) &amp; those that aren’t YW’s responsibility (changing legislation, political landscape, etc.)</a:t>
            </a:r>
          </a:p>
          <a:p>
            <a:pPr marL="0" indent="0">
              <a:buNone/>
            </a:pPr>
            <a:endParaRPr lang="en-GB" sz="1200" b="1" dirty="0"/>
          </a:p>
          <a:p>
            <a:r>
              <a:rPr lang="en-GB" sz="1200" b="1" dirty="0"/>
              <a:t>Current cost of living crisis very important for all: </a:t>
            </a:r>
            <a:r>
              <a:rPr lang="en-GB" sz="1200" dirty="0"/>
              <a:t>YW must remember that this also means squeezed business budgets too</a:t>
            </a:r>
          </a:p>
          <a:p>
            <a:pPr marL="0" indent="0">
              <a:buNone/>
            </a:pPr>
            <a:endParaRPr lang="en-GB" sz="1200" b="1" dirty="0"/>
          </a:p>
          <a:p>
            <a:r>
              <a:rPr lang="en-GB" sz="1200" b="1" dirty="0"/>
              <a:t>Climate &amp; environment rated more highly by businesses: </a:t>
            </a:r>
            <a:r>
              <a:rPr lang="en-GB" sz="1200" dirty="0"/>
              <a:t>being negligent in that way could impact on trust &amp; businesses felt YW needed to take responsibility (as do all businesses)</a:t>
            </a:r>
          </a:p>
          <a:p>
            <a:pPr marL="0" indent="0">
              <a:buNone/>
            </a:pPr>
            <a:endParaRPr lang="en-GB" sz="800" b="1" dirty="0"/>
          </a:p>
          <a:p>
            <a:endParaRPr lang="en-GB" sz="1200" dirty="0"/>
          </a:p>
          <a:p>
            <a:pPr marL="0" indent="0">
              <a:buNone/>
            </a:pPr>
            <a:endParaRPr lang="en-GB" sz="1200" dirty="0"/>
          </a:p>
          <a:p>
            <a:endParaRPr lang="en-GB" dirty="0"/>
          </a:p>
          <a:p>
            <a:endParaRPr lang="en-GB" dirty="0"/>
          </a:p>
          <a:p>
            <a:endParaRPr lang="en-GB" sz="800" dirty="0">
              <a:solidFill>
                <a:schemeClr val="tx1"/>
              </a:solidFill>
            </a:endParaRPr>
          </a:p>
          <a:p>
            <a:pPr marL="0" indent="0" algn="ctr">
              <a:buNone/>
            </a:pPr>
            <a:endParaRPr lang="en-GB" b="1" dirty="0"/>
          </a:p>
          <a:p>
            <a:pPr marL="342900" lvl="1" indent="-342900">
              <a:buFont typeface="Arial" pitchFamily="34" charset="0"/>
              <a:buChar char="•"/>
            </a:pPr>
            <a:endParaRPr lang="en-GB" b="1" dirty="0"/>
          </a:p>
          <a:p>
            <a:pPr lvl="1"/>
            <a:endParaRPr lang="en-GB" dirty="0"/>
          </a:p>
        </p:txBody>
      </p:sp>
      <p:sp>
        <p:nvSpPr>
          <p:cNvPr id="5" name="Rectangle 4">
            <a:extLst>
              <a:ext uri="{FF2B5EF4-FFF2-40B4-BE49-F238E27FC236}">
                <a16:creationId xmlns:a16="http://schemas.microsoft.com/office/drawing/2014/main" id="{3F0A8F6E-93CC-FC5C-2F77-8C4897AC65B0}"/>
              </a:ext>
            </a:extLst>
          </p:cNvPr>
          <p:cNvSpPr/>
          <p:nvPr/>
        </p:nvSpPr>
        <p:spPr>
          <a:xfrm>
            <a:off x="6228184" y="1131590"/>
            <a:ext cx="2232248" cy="2550122"/>
          </a:xfrm>
          <a:prstGeom prst="rect">
            <a:avLst/>
          </a:prstGeom>
        </p:spPr>
        <p:txBody>
          <a:bodyPr wrap="square">
            <a:spAutoFit/>
          </a:bodyPr>
          <a:lstStyle/>
          <a:p>
            <a:pPr algn="ctr">
              <a:lnSpc>
                <a:spcPct val="107000"/>
              </a:lnSpc>
            </a:pPr>
            <a:r>
              <a:rPr lang="en-GB" sz="1000" i="1" dirty="0">
                <a:solidFill>
                  <a:srgbClr val="0070C0"/>
                </a:solidFill>
                <a:latin typeface="Segoe UI" pitchFamily="34" charset="0"/>
                <a:cs typeface="Segoe UI" pitchFamily="34" charset="0"/>
              </a:rPr>
              <a:t>“</a:t>
            </a:r>
            <a:r>
              <a:rPr lang="en-US" sz="1000" i="1" dirty="0">
                <a:solidFill>
                  <a:srgbClr val="0070C0"/>
                </a:solidFill>
                <a:effectLst/>
                <a:latin typeface="Segoe UI" panose="020B0502040204020203" pitchFamily="34" charset="0"/>
                <a:ea typeface="Times New Roman" panose="02020603050405020304" pitchFamily="18" charset="0"/>
              </a:rPr>
              <a:t>We hear about cost of living and automatically assume it is about households, as a business we are suffering with the same problems in terms of increased costs. I have increased costs and I have to absorb them somehow – I can’t increase costs. Yorkshire Water is in a position where we have no choice, they have a monopoly in Yorkshire, and with that comes a responsibility to do their utmost to maintain quality but keep the costs at the lowest possible level</a:t>
            </a:r>
            <a:r>
              <a:rPr lang="en-GB" sz="1000" i="1" dirty="0">
                <a:solidFill>
                  <a:srgbClr val="0070C0"/>
                </a:solidFill>
                <a:latin typeface="Segoe UI" pitchFamily="34" charset="0"/>
                <a:cs typeface="Segoe UI" pitchFamily="34" charset="0"/>
              </a:rPr>
              <a:t>” </a:t>
            </a:r>
          </a:p>
          <a:p>
            <a:pPr algn="ctr">
              <a:lnSpc>
                <a:spcPct val="107000"/>
              </a:lnSpc>
              <a:spcAft>
                <a:spcPts val="800"/>
              </a:spcAft>
            </a:pPr>
            <a:r>
              <a:rPr lang="en-GB" sz="1000" i="1" dirty="0">
                <a:solidFill>
                  <a:srgbClr val="0070C0"/>
                </a:solidFill>
                <a:latin typeface="Segoe UI" pitchFamily="34" charset="0"/>
                <a:cs typeface="Segoe UI" pitchFamily="34" charset="0"/>
              </a:rPr>
              <a:t>(</a:t>
            </a:r>
            <a:r>
              <a:rPr lang="en-GB" sz="1000" i="1" dirty="0">
                <a:solidFill>
                  <a:srgbClr val="0070C0"/>
                </a:solidFill>
                <a:effectLst/>
                <a:latin typeface="Segoe UI" panose="020B0502040204020203" pitchFamily="34" charset="0"/>
                <a:ea typeface="Times New Roman" panose="02020603050405020304" pitchFamily="18" charset="0"/>
              </a:rPr>
              <a:t>Hospitality, Small</a:t>
            </a:r>
            <a:r>
              <a:rPr lang="en-GB" sz="1000" i="1" dirty="0">
                <a:solidFill>
                  <a:srgbClr val="0070C0"/>
                </a:solidFill>
                <a:latin typeface="Segoe UI" pitchFamily="34" charset="0"/>
                <a:cs typeface="Segoe UI" pitchFamily="34" charset="0"/>
              </a:rPr>
              <a:t>)</a:t>
            </a:r>
          </a:p>
        </p:txBody>
      </p:sp>
      <p:pic>
        <p:nvPicPr>
          <p:cNvPr id="1028" name="Picture 4">
            <a:extLst>
              <a:ext uri="{FF2B5EF4-FFF2-40B4-BE49-F238E27FC236}">
                <a16:creationId xmlns:a16="http://schemas.microsoft.com/office/drawing/2014/main" id="{93BFC660-2EB6-EDA1-FF9E-E199FC93C70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88424" y="279066"/>
            <a:ext cx="483518" cy="48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0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24B0FF5B-5857-4DD2-8316-525F7AB76D4C}"/>
              </a:ext>
            </a:extLst>
          </p:cNvPr>
          <p:cNvGrpSpPr/>
          <p:nvPr/>
        </p:nvGrpSpPr>
        <p:grpSpPr>
          <a:xfrm>
            <a:off x="0" y="1125502"/>
            <a:ext cx="5292080" cy="1711842"/>
            <a:chOff x="5207975" y="2573079"/>
            <a:chExt cx="6983876" cy="1711842"/>
          </a:xfrm>
          <a:solidFill>
            <a:srgbClr val="0070C0"/>
          </a:solidFill>
        </p:grpSpPr>
        <p:sp>
          <p:nvSpPr>
            <p:cNvPr id="5" name="Rectangle 4">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Box 6">
            <a:extLst>
              <a:ext uri="{FF2B5EF4-FFF2-40B4-BE49-F238E27FC236}">
                <a16:creationId xmlns:a16="http://schemas.microsoft.com/office/drawing/2014/main" id="{948A2979-A456-4286-B8FC-8FF4C0C58EFD}"/>
              </a:ext>
            </a:extLst>
          </p:cNvPr>
          <p:cNvSpPr txBox="1"/>
          <p:nvPr/>
        </p:nvSpPr>
        <p:spPr>
          <a:xfrm>
            <a:off x="488281" y="1360769"/>
            <a:ext cx="4587776" cy="89255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800" b="1" i="0" u="none" strike="noStrike" kern="1200" cap="none" spc="0" normalizeH="0" baseline="0" noProof="0" dirty="0">
                <a:ln>
                  <a:noFill/>
                </a:ln>
                <a:solidFill>
                  <a:schemeClr val="bg1"/>
                </a:solidFill>
                <a:effectLst/>
                <a:uLnTx/>
                <a:uFillTx/>
                <a:latin typeface="Segoe UI" pitchFamily="34" charset="0"/>
                <a:ea typeface="+mn-ea"/>
                <a:cs typeface="Segoe UI" pitchFamily="34" charset="0"/>
              </a:rPr>
              <a:t>Customer priorities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2400" dirty="0">
                <a:solidFill>
                  <a:schemeClr val="bg1"/>
                </a:solidFill>
                <a:latin typeface="Segoe UI" pitchFamily="34" charset="0"/>
                <a:cs typeface="Segoe UI" pitchFamily="34" charset="0"/>
              </a:rPr>
              <a:t>for Yorkshire Water</a:t>
            </a:r>
            <a:endParaRPr kumimoji="0" lang="en-GB" sz="2400" i="0" u="none" strike="noStrike" kern="1200" cap="none" spc="0" normalizeH="0" baseline="0" noProof="0" dirty="0">
              <a:ln>
                <a:noFill/>
              </a:ln>
              <a:solidFill>
                <a:schemeClr val="bg1"/>
              </a:solidFill>
              <a:effectLst/>
              <a:uLnTx/>
              <a:uFillTx/>
              <a:latin typeface="Segoe UI" pitchFamily="34" charset="0"/>
              <a:ea typeface="+mn-ea"/>
              <a:cs typeface="Segoe UI" pitchFamily="34" charset="0"/>
            </a:endParaRPr>
          </a:p>
        </p:txBody>
      </p:sp>
      <p:pic>
        <p:nvPicPr>
          <p:cNvPr id="8" name="Picture 7" descr="pexels-anna-shvets-3943905.jpg">
            <a:extLst>
              <a:ext uri="{FF2B5EF4-FFF2-40B4-BE49-F238E27FC236}">
                <a16:creationId xmlns:a16="http://schemas.microsoft.com/office/drawing/2014/main" id="{A4D621DF-4806-3D0D-62F2-9CED974E15D0}"/>
              </a:ext>
            </a:extLst>
          </p:cNvPr>
          <p:cNvPicPr>
            <a:picLocks noChangeAspect="1"/>
          </p:cNvPicPr>
          <p:nvPr/>
        </p:nvPicPr>
        <p:blipFill>
          <a:blip r:embed="rId2" cstate="print"/>
          <a:srcRect/>
          <a:stretch>
            <a:fillRect/>
          </a:stretch>
        </p:blipFill>
        <p:spPr>
          <a:xfrm>
            <a:off x="6732240" y="1125502"/>
            <a:ext cx="2160240" cy="3600400"/>
          </a:xfrm>
          <a:prstGeom prst="rect">
            <a:avLst/>
          </a:prstGeom>
        </p:spPr>
      </p:pic>
    </p:spTree>
    <p:extLst>
      <p:ext uri="{BB962C8B-B14F-4D97-AF65-F5344CB8AC3E}">
        <p14:creationId xmlns:p14="http://schemas.microsoft.com/office/powerpoint/2010/main" val="109229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B851-1E01-FFDF-28EA-1E86BD1A41ED}"/>
              </a:ext>
            </a:extLst>
          </p:cNvPr>
          <p:cNvSpPr>
            <a:spLocks noGrp="1"/>
          </p:cNvSpPr>
          <p:nvPr>
            <p:ph type="title"/>
          </p:nvPr>
        </p:nvSpPr>
        <p:spPr/>
        <p:txBody>
          <a:bodyPr/>
          <a:lstStyle/>
          <a:p>
            <a:r>
              <a:rPr lang="en-GB" sz="1600" dirty="0"/>
              <a:t>How customers are making choices regarding the 28 priorities tested</a:t>
            </a:r>
          </a:p>
        </p:txBody>
      </p:sp>
      <p:pic>
        <p:nvPicPr>
          <p:cNvPr id="1026" name="Picture 2" descr="People Aren't Perfect, Design Around Their Biases | XM Institute">
            <a:extLst>
              <a:ext uri="{FF2B5EF4-FFF2-40B4-BE49-F238E27FC236}">
                <a16:creationId xmlns:a16="http://schemas.microsoft.com/office/drawing/2014/main" id="{454AF269-81B5-57D9-88A3-FCAF0227404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 r="165" b="6168"/>
          <a:stretch/>
        </p:blipFill>
        <p:spPr bwMode="auto">
          <a:xfrm>
            <a:off x="2411760" y="1131590"/>
            <a:ext cx="4248472" cy="1801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F3445F-D700-49F8-1F77-047640058CD7}"/>
              </a:ext>
            </a:extLst>
          </p:cNvPr>
          <p:cNvSpPr txBox="1"/>
          <p:nvPr/>
        </p:nvSpPr>
        <p:spPr>
          <a:xfrm>
            <a:off x="107504" y="915566"/>
            <a:ext cx="2160240" cy="4093428"/>
          </a:xfrm>
          <a:prstGeom prst="rect">
            <a:avLst/>
          </a:prstGeom>
          <a:noFill/>
          <a:ln w="3175">
            <a:solidFill>
              <a:schemeClr val="tx1"/>
            </a:solidFill>
          </a:ln>
        </p:spPr>
        <p:txBody>
          <a:bodyPr wrap="square" rtlCol="0">
            <a:spAutoFit/>
          </a:bodyPr>
          <a:lstStyle/>
          <a:p>
            <a:r>
              <a:rPr lang="en-GB" sz="1000" dirty="0">
                <a:solidFill>
                  <a:srgbClr val="0070C0"/>
                </a:solidFill>
                <a:latin typeface="Segoe UI" panose="020B0502040204020203" pitchFamily="34" charset="0"/>
                <a:cs typeface="Segoe UI" panose="020B0502040204020203" pitchFamily="34" charset="0"/>
              </a:rPr>
              <a:t>Immediate decisions on each individual attribute</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Each tends to be reviewed in isolation to any other</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Knee–jerk based on if easy to understand (and short description)</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More likely to be seen as having an immediate direct impact on them</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If have experience or recognise (little effort required)</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More likely to be tangible and visible – so if experience of it or can see it has a stronger resonance</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If have to work hard to comprehend it – it has a lower resonance</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Emotive &amp; visceral (e.g. helping customers who are struggling or health related or sewerage)</a:t>
            </a:r>
          </a:p>
        </p:txBody>
      </p:sp>
      <p:sp>
        <p:nvSpPr>
          <p:cNvPr id="7" name="TextBox 6">
            <a:extLst>
              <a:ext uri="{FF2B5EF4-FFF2-40B4-BE49-F238E27FC236}">
                <a16:creationId xmlns:a16="http://schemas.microsoft.com/office/drawing/2014/main" id="{85BD3AC7-A410-AA5A-DE4A-AD866F88ED2E}"/>
              </a:ext>
            </a:extLst>
          </p:cNvPr>
          <p:cNvSpPr txBox="1"/>
          <p:nvPr/>
        </p:nvSpPr>
        <p:spPr>
          <a:xfrm>
            <a:off x="6804248" y="987574"/>
            <a:ext cx="2160240" cy="3631763"/>
          </a:xfrm>
          <a:prstGeom prst="rect">
            <a:avLst/>
          </a:prstGeom>
          <a:noFill/>
          <a:ln w="3175">
            <a:solidFill>
              <a:schemeClr val="tx1"/>
            </a:solidFill>
          </a:ln>
        </p:spPr>
        <p:txBody>
          <a:bodyPr wrap="square" rtlCol="0">
            <a:spAutoFit/>
          </a:bodyPr>
          <a:lstStyle/>
          <a:p>
            <a:r>
              <a:rPr lang="en-GB" sz="1000" dirty="0">
                <a:solidFill>
                  <a:srgbClr val="0070C0"/>
                </a:solidFill>
                <a:latin typeface="Segoe UI" panose="020B0502040204020203" pitchFamily="34" charset="0"/>
                <a:cs typeface="Segoe UI" panose="020B0502040204020203" pitchFamily="34" charset="0"/>
              </a:rPr>
              <a:t>Reflective – hence in qual some attributes change position once thought more about them</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Some attributes become more of a  priorities when understand consequences more</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Attributes judged on their knock-on impacts … start to see connections (if do x will improve y)</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Longer term considerations – easy to initially see environmental issues as attributes that can wait and focus on cost of living but on reflection questions arise if this is storing problems for the future</a:t>
            </a:r>
          </a:p>
          <a:p>
            <a:endParaRPr lang="en-GB" sz="1000" dirty="0">
              <a:solidFill>
                <a:srgbClr val="0070C0"/>
              </a:solidFill>
              <a:latin typeface="Segoe UI" panose="020B0502040204020203" pitchFamily="34" charset="0"/>
              <a:cs typeface="Segoe UI" panose="020B0502040204020203" pitchFamily="34" charset="0"/>
            </a:endParaRPr>
          </a:p>
          <a:p>
            <a:r>
              <a:rPr lang="en-GB" sz="1000" dirty="0">
                <a:solidFill>
                  <a:srgbClr val="0070C0"/>
                </a:solidFill>
                <a:latin typeface="Segoe UI" panose="020B0502040204020203" pitchFamily="34" charset="0"/>
                <a:cs typeface="Segoe UI" panose="020B0502040204020203" pitchFamily="34" charset="0"/>
              </a:rPr>
              <a:t>For some attributes need first to easily understand benefits or impacts – will not be chosen if need to work hard to comprehend </a:t>
            </a:r>
          </a:p>
        </p:txBody>
      </p:sp>
      <p:sp>
        <p:nvSpPr>
          <p:cNvPr id="8" name="TextBox 7">
            <a:extLst>
              <a:ext uri="{FF2B5EF4-FFF2-40B4-BE49-F238E27FC236}">
                <a16:creationId xmlns:a16="http://schemas.microsoft.com/office/drawing/2014/main" id="{D8DEB3EC-FA22-477E-C580-674C21CA9795}"/>
              </a:ext>
            </a:extLst>
          </p:cNvPr>
          <p:cNvSpPr txBox="1"/>
          <p:nvPr/>
        </p:nvSpPr>
        <p:spPr>
          <a:xfrm>
            <a:off x="2411760" y="3941643"/>
            <a:ext cx="4176464" cy="830997"/>
          </a:xfrm>
          <a:prstGeom prst="rect">
            <a:avLst/>
          </a:prstGeom>
          <a:noFill/>
        </p:spPr>
        <p:txBody>
          <a:bodyPr wrap="square" rtlCol="0">
            <a:spAutoFit/>
          </a:bodyPr>
          <a:lstStyle/>
          <a:p>
            <a:pPr algn="ctr"/>
            <a:r>
              <a:rPr lang="en-GB" sz="1200" dirty="0">
                <a:solidFill>
                  <a:srgbClr val="0070C0"/>
                </a:solidFill>
                <a:latin typeface="Segoe UI" panose="020B0502040204020203" pitchFamily="34" charset="0"/>
                <a:cs typeface="Segoe UI" panose="020B0502040204020203" pitchFamily="34" charset="0"/>
              </a:rPr>
              <a:t>Therefore attributes which require more thought or consideration (and are not so immediate to comprehend) may not be chosen as a priority especially when have a long list to quickly respond to</a:t>
            </a:r>
          </a:p>
        </p:txBody>
      </p:sp>
      <p:sp>
        <p:nvSpPr>
          <p:cNvPr id="9" name="Oval 8">
            <a:extLst>
              <a:ext uri="{FF2B5EF4-FFF2-40B4-BE49-F238E27FC236}">
                <a16:creationId xmlns:a16="http://schemas.microsoft.com/office/drawing/2014/main" id="{574AE0F4-4892-E313-7FCD-4D21F453A704}"/>
              </a:ext>
            </a:extLst>
          </p:cNvPr>
          <p:cNvSpPr/>
          <p:nvPr/>
        </p:nvSpPr>
        <p:spPr>
          <a:xfrm>
            <a:off x="2699792" y="3003798"/>
            <a:ext cx="864096" cy="865837"/>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95%</a:t>
            </a:r>
          </a:p>
        </p:txBody>
      </p:sp>
      <p:sp>
        <p:nvSpPr>
          <p:cNvPr id="11" name="Oval 10">
            <a:extLst>
              <a:ext uri="{FF2B5EF4-FFF2-40B4-BE49-F238E27FC236}">
                <a16:creationId xmlns:a16="http://schemas.microsoft.com/office/drawing/2014/main" id="{29AF3D38-6E68-26E7-D9B6-16714F01EC5F}"/>
              </a:ext>
            </a:extLst>
          </p:cNvPr>
          <p:cNvSpPr/>
          <p:nvPr/>
        </p:nvSpPr>
        <p:spPr>
          <a:xfrm>
            <a:off x="5436096" y="3003798"/>
            <a:ext cx="864096" cy="865837"/>
          </a:xfrm>
          <a:prstGeom prst="ellipse">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5%</a:t>
            </a:r>
          </a:p>
        </p:txBody>
      </p:sp>
    </p:spTree>
    <p:extLst>
      <p:ext uri="{BB962C8B-B14F-4D97-AF65-F5344CB8AC3E}">
        <p14:creationId xmlns:p14="http://schemas.microsoft.com/office/powerpoint/2010/main" val="300092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6"/>
            <a:ext cx="8172400" cy="483518"/>
          </a:xfrm>
        </p:spPr>
        <p:txBody>
          <a:bodyPr/>
          <a:lstStyle/>
          <a:p>
            <a:r>
              <a:rPr lang="en-GB" dirty="0"/>
              <a:t>Contents</a:t>
            </a:r>
          </a:p>
        </p:txBody>
      </p:sp>
      <p:sp>
        <p:nvSpPr>
          <p:cNvPr id="36" name="Title 1"/>
          <p:cNvSpPr txBox="1">
            <a:spLocks/>
          </p:cNvSpPr>
          <p:nvPr/>
        </p:nvSpPr>
        <p:spPr>
          <a:xfrm>
            <a:off x="0" y="929696"/>
            <a:ext cx="971600" cy="483518"/>
          </a:xfrm>
          <a:prstGeom prst="rect">
            <a:avLst/>
          </a:prstGeom>
          <a:solidFill>
            <a:schemeClr val="tx2">
              <a:lumMod val="20000"/>
              <a:lumOff val="80000"/>
            </a:schemeClr>
          </a:solidFill>
          <a:ln>
            <a:noFill/>
          </a:ln>
        </p:spPr>
        <p:txBody>
          <a:bodyPr vert="horz" lIns="91440" tIns="45720" rIns="91440" bIns="45720" rtlCol="0" anchor="ctr">
            <a:noAutofit/>
          </a:bodyPr>
          <a:lstStyle/>
          <a:p>
            <a:pPr marL="180000" marR="0" lvl="0" indent="0" algn="r"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a:ln>
                  <a:noFill/>
                </a:ln>
                <a:solidFill>
                  <a:schemeClr val="bg1"/>
                </a:solidFill>
                <a:effectLst/>
                <a:uLnTx/>
                <a:uFillTx/>
                <a:latin typeface="Segoe UI" pitchFamily="34" charset="0"/>
                <a:ea typeface="+mj-ea"/>
                <a:cs typeface="Segoe UI" pitchFamily="34" charset="0"/>
              </a:rPr>
              <a:t>1</a:t>
            </a:r>
          </a:p>
        </p:txBody>
      </p:sp>
      <p:sp>
        <p:nvSpPr>
          <p:cNvPr id="37" name="Title 1"/>
          <p:cNvSpPr txBox="1">
            <a:spLocks/>
          </p:cNvSpPr>
          <p:nvPr/>
        </p:nvSpPr>
        <p:spPr>
          <a:xfrm>
            <a:off x="0" y="1505760"/>
            <a:ext cx="971600" cy="483518"/>
          </a:xfrm>
          <a:prstGeom prst="rect">
            <a:avLst/>
          </a:prstGeom>
          <a:solidFill>
            <a:schemeClr val="tx2">
              <a:lumMod val="20000"/>
              <a:lumOff val="80000"/>
            </a:schemeClr>
          </a:solidFill>
          <a:ln>
            <a:noFill/>
          </a:ln>
        </p:spPr>
        <p:txBody>
          <a:bodyPr vert="horz" lIns="91440" tIns="45720" rIns="91440" bIns="45720" rtlCol="0" anchor="ctr">
            <a:noAutofit/>
          </a:bodyPr>
          <a:lstStyle/>
          <a:p>
            <a:pPr marL="180000" marR="0" lvl="0" indent="0" algn="r"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a:ln>
                  <a:noFill/>
                </a:ln>
                <a:solidFill>
                  <a:schemeClr val="bg1"/>
                </a:solidFill>
                <a:effectLst/>
                <a:uLnTx/>
                <a:uFillTx/>
                <a:latin typeface="Segoe UI" pitchFamily="34" charset="0"/>
                <a:ea typeface="+mj-ea"/>
                <a:cs typeface="Segoe UI" pitchFamily="34" charset="0"/>
              </a:rPr>
              <a:t>2</a:t>
            </a:r>
          </a:p>
        </p:txBody>
      </p:sp>
      <p:sp>
        <p:nvSpPr>
          <p:cNvPr id="38" name="Title 1"/>
          <p:cNvSpPr txBox="1">
            <a:spLocks/>
          </p:cNvSpPr>
          <p:nvPr/>
        </p:nvSpPr>
        <p:spPr>
          <a:xfrm>
            <a:off x="0" y="2081824"/>
            <a:ext cx="971600" cy="483518"/>
          </a:xfrm>
          <a:prstGeom prst="rect">
            <a:avLst/>
          </a:prstGeom>
          <a:solidFill>
            <a:schemeClr val="tx2">
              <a:lumMod val="20000"/>
              <a:lumOff val="80000"/>
            </a:schemeClr>
          </a:solidFill>
          <a:ln>
            <a:noFill/>
          </a:ln>
        </p:spPr>
        <p:txBody>
          <a:bodyPr vert="horz" lIns="91440" tIns="45720" rIns="91440" bIns="45720" rtlCol="0" anchor="ctr">
            <a:noAutofit/>
          </a:bodyPr>
          <a:lstStyle/>
          <a:p>
            <a:pPr marL="180000" marR="0" lvl="0" indent="0" algn="r"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a:ln>
                  <a:noFill/>
                </a:ln>
                <a:solidFill>
                  <a:schemeClr val="bg1"/>
                </a:solidFill>
                <a:effectLst/>
                <a:uLnTx/>
                <a:uFillTx/>
                <a:latin typeface="Segoe UI" pitchFamily="34" charset="0"/>
                <a:ea typeface="+mj-ea"/>
                <a:cs typeface="Segoe UI" pitchFamily="34" charset="0"/>
              </a:rPr>
              <a:t>3</a:t>
            </a:r>
          </a:p>
        </p:txBody>
      </p:sp>
      <p:sp>
        <p:nvSpPr>
          <p:cNvPr id="39" name="Title 1"/>
          <p:cNvSpPr txBox="1">
            <a:spLocks/>
          </p:cNvSpPr>
          <p:nvPr/>
        </p:nvSpPr>
        <p:spPr>
          <a:xfrm>
            <a:off x="0" y="2657888"/>
            <a:ext cx="971600" cy="483518"/>
          </a:xfrm>
          <a:prstGeom prst="rect">
            <a:avLst/>
          </a:prstGeom>
          <a:solidFill>
            <a:schemeClr val="tx2">
              <a:lumMod val="20000"/>
              <a:lumOff val="80000"/>
            </a:schemeClr>
          </a:solidFill>
          <a:ln>
            <a:noFill/>
          </a:ln>
        </p:spPr>
        <p:txBody>
          <a:bodyPr vert="horz" lIns="91440" tIns="45720" rIns="91440" bIns="45720" rtlCol="0" anchor="ctr">
            <a:noAutofit/>
          </a:bodyPr>
          <a:lstStyle/>
          <a:p>
            <a:pPr marL="180000" marR="0" lvl="0" indent="0" algn="r"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a:ln>
                  <a:noFill/>
                </a:ln>
                <a:solidFill>
                  <a:schemeClr val="bg1"/>
                </a:solidFill>
                <a:effectLst/>
                <a:uLnTx/>
                <a:uFillTx/>
                <a:latin typeface="Segoe UI" pitchFamily="34" charset="0"/>
                <a:ea typeface="+mj-ea"/>
                <a:cs typeface="Segoe UI" pitchFamily="34" charset="0"/>
              </a:rPr>
              <a:t>4</a:t>
            </a:r>
          </a:p>
        </p:txBody>
      </p:sp>
      <p:sp>
        <p:nvSpPr>
          <p:cNvPr id="40" name="Title 1"/>
          <p:cNvSpPr txBox="1">
            <a:spLocks/>
          </p:cNvSpPr>
          <p:nvPr/>
        </p:nvSpPr>
        <p:spPr>
          <a:xfrm>
            <a:off x="0" y="3233952"/>
            <a:ext cx="971600" cy="483518"/>
          </a:xfrm>
          <a:prstGeom prst="rect">
            <a:avLst/>
          </a:prstGeom>
          <a:solidFill>
            <a:schemeClr val="tx2">
              <a:lumMod val="20000"/>
              <a:lumOff val="80000"/>
            </a:schemeClr>
          </a:solidFill>
          <a:ln>
            <a:noFill/>
          </a:ln>
        </p:spPr>
        <p:txBody>
          <a:bodyPr vert="horz" lIns="91440" tIns="45720" rIns="91440" bIns="45720" rtlCol="0" anchor="ctr">
            <a:noAutofit/>
          </a:bodyPr>
          <a:lstStyle/>
          <a:p>
            <a:pPr marL="180000" marR="0" lvl="0" indent="0" algn="r"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a:ln>
                  <a:noFill/>
                </a:ln>
                <a:solidFill>
                  <a:schemeClr val="bg1"/>
                </a:solidFill>
                <a:effectLst/>
                <a:uLnTx/>
                <a:uFillTx/>
                <a:latin typeface="Segoe UI" pitchFamily="34" charset="0"/>
                <a:ea typeface="+mj-ea"/>
                <a:cs typeface="Segoe UI" pitchFamily="34" charset="0"/>
              </a:rPr>
              <a:t>5</a:t>
            </a:r>
          </a:p>
        </p:txBody>
      </p:sp>
      <p:sp>
        <p:nvSpPr>
          <p:cNvPr id="41" name="Content Placeholder 2"/>
          <p:cNvSpPr>
            <a:spLocks noGrp="1"/>
          </p:cNvSpPr>
          <p:nvPr>
            <p:ph idx="1"/>
          </p:nvPr>
        </p:nvSpPr>
        <p:spPr>
          <a:xfrm>
            <a:off x="1115616" y="1001704"/>
            <a:ext cx="4536504" cy="504056"/>
          </a:xfrm>
        </p:spPr>
        <p:txBody>
          <a:bodyPr lIns="0" rIns="0"/>
          <a:lstStyle/>
          <a:p>
            <a:pPr marL="0" indent="0">
              <a:spcBef>
                <a:spcPts val="0"/>
              </a:spcBef>
              <a:buNone/>
            </a:pPr>
            <a:r>
              <a:rPr lang="en-GB" sz="1800" dirty="0"/>
              <a:t>Objectives &amp; methodology</a:t>
            </a:r>
          </a:p>
        </p:txBody>
      </p:sp>
      <p:sp>
        <p:nvSpPr>
          <p:cNvPr id="10" name="Content Placeholder 2"/>
          <p:cNvSpPr txBox="1">
            <a:spLocks/>
          </p:cNvSpPr>
          <p:nvPr/>
        </p:nvSpPr>
        <p:spPr>
          <a:xfrm>
            <a:off x="1115616" y="1577768"/>
            <a:ext cx="5256584" cy="504056"/>
          </a:xfrm>
          <a:prstGeom prst="rect">
            <a:avLst/>
          </a:prstGeom>
        </p:spPr>
        <p:txBody>
          <a:bodyPr vert="horz" lIns="0" tIns="45720" rIns="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Perceptions of &amp; relationship with Yorkshire Water</a:t>
            </a:r>
          </a:p>
        </p:txBody>
      </p:sp>
      <p:sp>
        <p:nvSpPr>
          <p:cNvPr id="11" name="Content Placeholder 2"/>
          <p:cNvSpPr txBox="1">
            <a:spLocks/>
          </p:cNvSpPr>
          <p:nvPr/>
        </p:nvSpPr>
        <p:spPr>
          <a:xfrm>
            <a:off x="1115616" y="2153832"/>
            <a:ext cx="5976664" cy="504056"/>
          </a:xfrm>
          <a:prstGeom prst="rect">
            <a:avLst/>
          </a:prstGeom>
        </p:spPr>
        <p:txBody>
          <a:bodyPr vert="horz" lIns="0" tIns="45720" rIns="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Expectations from big companies </a:t>
            </a:r>
          </a:p>
        </p:txBody>
      </p:sp>
      <p:sp>
        <p:nvSpPr>
          <p:cNvPr id="12" name="Content Placeholder 2"/>
          <p:cNvSpPr txBox="1">
            <a:spLocks/>
          </p:cNvSpPr>
          <p:nvPr/>
        </p:nvSpPr>
        <p:spPr>
          <a:xfrm>
            <a:off x="1115616" y="2729896"/>
            <a:ext cx="7416824" cy="504056"/>
          </a:xfrm>
          <a:prstGeom prst="rect">
            <a:avLst/>
          </a:prstGeom>
        </p:spPr>
        <p:txBody>
          <a:bodyPr vert="horz" lIns="0" tIns="45720" rIns="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dirty="0">
                <a:solidFill>
                  <a:srgbClr val="0070C0"/>
                </a:solidFill>
                <a:latin typeface="Segoe UI" pitchFamily="34" charset="0"/>
                <a:cs typeface="Segoe UI" pitchFamily="34" charset="0"/>
              </a:rPr>
              <a:t>Customer views &amp; understanding of challenges faced by Yorkshire Water </a:t>
            </a:r>
            <a:endParaRPr kumimoji="0" lang="en-GB" i="0" u="none" strike="noStrike" kern="1200" cap="none" spc="0" normalizeH="0" baseline="0" noProof="0" dirty="0">
              <a:ln>
                <a:noFill/>
              </a:ln>
              <a:solidFill>
                <a:srgbClr val="0070C0"/>
              </a:solidFill>
              <a:effectLst/>
              <a:uLnTx/>
              <a:uFillTx/>
              <a:latin typeface="Segoe UI" pitchFamily="34" charset="0"/>
              <a:ea typeface="+mn-ea"/>
              <a:cs typeface="Segoe UI" pitchFamily="34" charset="0"/>
            </a:endParaRPr>
          </a:p>
        </p:txBody>
      </p:sp>
      <p:sp>
        <p:nvSpPr>
          <p:cNvPr id="13" name="Content Placeholder 2"/>
          <p:cNvSpPr txBox="1">
            <a:spLocks/>
          </p:cNvSpPr>
          <p:nvPr/>
        </p:nvSpPr>
        <p:spPr>
          <a:xfrm>
            <a:off x="1115616" y="3305960"/>
            <a:ext cx="4680520" cy="504056"/>
          </a:xfrm>
          <a:prstGeom prst="rect">
            <a:avLst/>
          </a:prstGeom>
        </p:spPr>
        <p:txBody>
          <a:bodyPr vert="horz" lIns="0" tIns="45720" rIns="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Customer priorities</a:t>
            </a:r>
          </a:p>
        </p:txBody>
      </p:sp>
      <p:sp>
        <p:nvSpPr>
          <p:cNvPr id="14" name="Title 1">
            <a:extLst>
              <a:ext uri="{FF2B5EF4-FFF2-40B4-BE49-F238E27FC236}">
                <a16:creationId xmlns:a16="http://schemas.microsoft.com/office/drawing/2014/main" id="{2082434F-D808-E2EE-864B-72FC43422140}"/>
              </a:ext>
            </a:extLst>
          </p:cNvPr>
          <p:cNvSpPr txBox="1">
            <a:spLocks/>
          </p:cNvSpPr>
          <p:nvPr/>
        </p:nvSpPr>
        <p:spPr>
          <a:xfrm>
            <a:off x="0" y="3810016"/>
            <a:ext cx="971600" cy="483518"/>
          </a:xfrm>
          <a:prstGeom prst="rect">
            <a:avLst/>
          </a:prstGeom>
          <a:solidFill>
            <a:schemeClr val="tx2">
              <a:lumMod val="20000"/>
              <a:lumOff val="80000"/>
            </a:schemeClr>
          </a:solidFill>
          <a:ln>
            <a:noFill/>
          </a:ln>
        </p:spPr>
        <p:txBody>
          <a:bodyPr vert="horz" lIns="91440" tIns="45720" rIns="91440" bIns="45720" rtlCol="0" anchor="ctr">
            <a:noAutofit/>
          </a:bodyPr>
          <a:lstStyle/>
          <a:p>
            <a:pPr marL="180000" marR="0" lvl="0" indent="0" algn="r"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a:ln>
                  <a:noFill/>
                </a:ln>
                <a:solidFill>
                  <a:schemeClr val="bg1"/>
                </a:solidFill>
                <a:effectLst/>
                <a:uLnTx/>
                <a:uFillTx/>
                <a:latin typeface="Segoe UI" pitchFamily="34" charset="0"/>
                <a:ea typeface="+mj-ea"/>
                <a:cs typeface="Segoe UI" pitchFamily="34" charset="0"/>
              </a:rPr>
              <a:t>6</a:t>
            </a:r>
          </a:p>
        </p:txBody>
      </p:sp>
      <p:sp>
        <p:nvSpPr>
          <p:cNvPr id="16" name="Title 1">
            <a:extLst>
              <a:ext uri="{FF2B5EF4-FFF2-40B4-BE49-F238E27FC236}">
                <a16:creationId xmlns:a16="http://schemas.microsoft.com/office/drawing/2014/main" id="{55FA7694-BB0F-393A-2166-C517903CC5C9}"/>
              </a:ext>
            </a:extLst>
          </p:cNvPr>
          <p:cNvSpPr txBox="1">
            <a:spLocks/>
          </p:cNvSpPr>
          <p:nvPr/>
        </p:nvSpPr>
        <p:spPr>
          <a:xfrm>
            <a:off x="0" y="4406618"/>
            <a:ext cx="971600" cy="483518"/>
          </a:xfrm>
          <a:prstGeom prst="rect">
            <a:avLst/>
          </a:prstGeom>
          <a:solidFill>
            <a:schemeClr val="tx2">
              <a:lumMod val="20000"/>
              <a:lumOff val="80000"/>
            </a:schemeClr>
          </a:solidFill>
          <a:ln>
            <a:noFill/>
          </a:ln>
        </p:spPr>
        <p:txBody>
          <a:bodyPr vert="horz" lIns="91440" tIns="45720" rIns="91440" bIns="45720" rtlCol="0" anchor="ctr">
            <a:noAutofit/>
          </a:bodyPr>
          <a:lstStyle/>
          <a:p>
            <a:pPr marL="180000" marR="0" lvl="0" indent="0" algn="r"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a:ln>
                  <a:noFill/>
                </a:ln>
                <a:solidFill>
                  <a:schemeClr val="bg1"/>
                </a:solidFill>
                <a:effectLst/>
                <a:uLnTx/>
                <a:uFillTx/>
                <a:latin typeface="Segoe UI" pitchFamily="34" charset="0"/>
                <a:ea typeface="+mj-ea"/>
                <a:cs typeface="Segoe UI" pitchFamily="34" charset="0"/>
              </a:rPr>
              <a:t>7</a:t>
            </a:r>
          </a:p>
        </p:txBody>
      </p:sp>
      <p:sp>
        <p:nvSpPr>
          <p:cNvPr id="17" name="Content Placeholder 2">
            <a:extLst>
              <a:ext uri="{FF2B5EF4-FFF2-40B4-BE49-F238E27FC236}">
                <a16:creationId xmlns:a16="http://schemas.microsoft.com/office/drawing/2014/main" id="{37798183-3245-225C-E963-E1B565730684}"/>
              </a:ext>
            </a:extLst>
          </p:cNvPr>
          <p:cNvSpPr txBox="1">
            <a:spLocks/>
          </p:cNvSpPr>
          <p:nvPr/>
        </p:nvSpPr>
        <p:spPr>
          <a:xfrm>
            <a:off x="1115616" y="3882024"/>
            <a:ext cx="4680520" cy="504056"/>
          </a:xfrm>
          <a:prstGeom prst="rect">
            <a:avLst/>
          </a:prstGeom>
        </p:spPr>
        <p:txBody>
          <a:bodyPr vert="horz" lIns="0" tIns="45720" rIns="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Comprehension of attributes tested</a:t>
            </a:r>
          </a:p>
        </p:txBody>
      </p:sp>
      <p:sp>
        <p:nvSpPr>
          <p:cNvPr id="18" name="Content Placeholder 2">
            <a:extLst>
              <a:ext uri="{FF2B5EF4-FFF2-40B4-BE49-F238E27FC236}">
                <a16:creationId xmlns:a16="http://schemas.microsoft.com/office/drawing/2014/main" id="{2D08FDBE-A871-6DAC-F2A9-DE5DEA5B52BD}"/>
              </a:ext>
            </a:extLst>
          </p:cNvPr>
          <p:cNvSpPr txBox="1">
            <a:spLocks/>
          </p:cNvSpPr>
          <p:nvPr/>
        </p:nvSpPr>
        <p:spPr>
          <a:xfrm>
            <a:off x="1115616" y="4458088"/>
            <a:ext cx="4680520" cy="504056"/>
          </a:xfrm>
          <a:prstGeom prst="rect">
            <a:avLst/>
          </a:prstGeom>
        </p:spPr>
        <p:txBody>
          <a:bodyPr vert="horz" lIns="0" tIns="45720" rIns="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Conclusions</a:t>
            </a:r>
          </a:p>
        </p:txBody>
      </p:sp>
      <p:pic>
        <p:nvPicPr>
          <p:cNvPr id="19" name="Picture 4">
            <a:extLst>
              <a:ext uri="{FF2B5EF4-FFF2-40B4-BE49-F238E27FC236}">
                <a16:creationId xmlns:a16="http://schemas.microsoft.com/office/drawing/2014/main" id="{EE85E1F1-4D53-17C7-0488-E9E2975E054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344308" y="3882024"/>
            <a:ext cx="483518" cy="483518"/>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a:extLst>
              <a:ext uri="{FF2B5EF4-FFF2-40B4-BE49-F238E27FC236}">
                <a16:creationId xmlns:a16="http://schemas.microsoft.com/office/drawing/2014/main" id="{6EEB167F-A617-9B81-E593-F93AC5C605C1}"/>
              </a:ext>
            </a:extLst>
          </p:cNvPr>
          <p:cNvSpPr txBox="1">
            <a:spLocks/>
          </p:cNvSpPr>
          <p:nvPr/>
        </p:nvSpPr>
        <p:spPr>
          <a:xfrm>
            <a:off x="6300192" y="4411976"/>
            <a:ext cx="2571750" cy="550168"/>
          </a:xfrm>
          <a:prstGeom prst="rect">
            <a:avLst/>
          </a:prstGeom>
        </p:spPr>
        <p:txBody>
          <a:bodyPr vert="horz" lIns="0" tIns="45720" rIns="0" bIns="4572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10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Slides marked with this icon refers to the opinions of Non-Household customers</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i="0" u="none" strike="noStrike" kern="1200" cap="none" spc="0" normalizeH="0" baseline="0" noProof="0" dirty="0">
              <a:ln>
                <a:noFill/>
              </a:ln>
              <a:solidFill>
                <a:srgbClr val="0070C0"/>
              </a:solidFill>
              <a:effectLst/>
              <a:uLnTx/>
              <a:uFillTx/>
              <a:latin typeface="Segoe UI" pitchFamily="34" charset="0"/>
              <a:ea typeface="+mn-ea"/>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BAE1-C9FA-7791-A87A-D25C915A3489}"/>
              </a:ext>
            </a:extLst>
          </p:cNvPr>
          <p:cNvSpPr>
            <a:spLocks noGrp="1"/>
          </p:cNvSpPr>
          <p:nvPr>
            <p:ph type="title"/>
          </p:nvPr>
        </p:nvSpPr>
        <p:spPr>
          <a:xfrm>
            <a:off x="-1" y="267496"/>
            <a:ext cx="8892031" cy="483518"/>
          </a:xfrm>
        </p:spPr>
        <p:txBody>
          <a:bodyPr/>
          <a:lstStyle/>
          <a:p>
            <a:r>
              <a:rPr lang="en-GB" sz="1400" dirty="0"/>
              <a:t>Many attributes were HIGH priority </a:t>
            </a:r>
            <a:r>
              <a:rPr lang="en-GB" sz="1400" b="0" dirty="0"/>
              <a:t>(without bill impact knowledge)</a:t>
            </a:r>
            <a:r>
              <a:rPr lang="en-GB" sz="1400" dirty="0"/>
              <a:t>, but broad themes emerged</a:t>
            </a:r>
          </a:p>
        </p:txBody>
      </p:sp>
      <p:sp>
        <p:nvSpPr>
          <p:cNvPr id="4" name="TextBox 3">
            <a:extLst>
              <a:ext uri="{FF2B5EF4-FFF2-40B4-BE49-F238E27FC236}">
                <a16:creationId xmlns:a16="http://schemas.microsoft.com/office/drawing/2014/main" id="{56EC49FA-BECD-C619-8EB5-23111E5E30E9}"/>
              </a:ext>
            </a:extLst>
          </p:cNvPr>
          <p:cNvSpPr txBox="1"/>
          <p:nvPr/>
        </p:nvSpPr>
        <p:spPr>
          <a:xfrm>
            <a:off x="251071" y="843558"/>
            <a:ext cx="2088232" cy="1815882"/>
          </a:xfrm>
          <a:prstGeom prst="rect">
            <a:avLst/>
          </a:prstGeom>
          <a:solidFill>
            <a:schemeClr val="tx2">
              <a:lumMod val="20000"/>
              <a:lumOff val="80000"/>
            </a:schemeClr>
          </a:solidFill>
          <a:ln>
            <a:solidFill>
              <a:srgbClr val="00B0F0"/>
            </a:solidFill>
          </a:ln>
        </p:spPr>
        <p:txBody>
          <a:bodyPr wrap="square" rtlCol="0">
            <a:spAutoFit/>
          </a:bodyPr>
          <a:lstStyle/>
          <a:p>
            <a:pPr algn="ctr"/>
            <a:r>
              <a:rPr lang="en-GB" sz="1000" b="1" dirty="0">
                <a:solidFill>
                  <a:srgbClr val="0070C0"/>
                </a:solidFill>
                <a:latin typeface="Segoe UI" panose="020B0502040204020203" pitchFamily="34" charset="0"/>
                <a:cs typeface="Segoe UI" panose="020B0502040204020203" pitchFamily="34" charset="0"/>
              </a:rPr>
              <a:t>Quality of drinking water</a:t>
            </a:r>
          </a:p>
          <a:p>
            <a:pPr algn="ctr"/>
            <a:endParaRPr lang="en-GB" sz="10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All put providing water that is safe to drink &amp; taste, look &amp; smell as being a very high priority.</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A basic expectation from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but also an essential to deliver on.</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Critical as related to health, safety &amp; well-being.</a:t>
            </a:r>
          </a:p>
          <a:p>
            <a:endParaRPr lang="en-GB" sz="1100" dirty="0">
              <a:solidFill>
                <a:srgbClr val="0070C0"/>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B5DFC3F6-9700-E658-6CFF-36352FBE2CAC}"/>
              </a:ext>
            </a:extLst>
          </p:cNvPr>
          <p:cNvSpPr txBox="1"/>
          <p:nvPr/>
        </p:nvSpPr>
        <p:spPr>
          <a:xfrm>
            <a:off x="2483319" y="843558"/>
            <a:ext cx="2088232" cy="1815882"/>
          </a:xfrm>
          <a:prstGeom prst="rect">
            <a:avLst/>
          </a:prstGeom>
          <a:solidFill>
            <a:schemeClr val="bg1"/>
          </a:solidFill>
          <a:ln>
            <a:solidFill>
              <a:srgbClr val="00B0F0"/>
            </a:solidFill>
          </a:ln>
        </p:spPr>
        <p:txBody>
          <a:bodyPr wrap="square" rtlCol="0">
            <a:spAutoFit/>
          </a:bodyPr>
          <a:lstStyle/>
          <a:p>
            <a:pPr algn="ctr"/>
            <a:r>
              <a:rPr lang="en-GB" sz="1000" b="1" dirty="0">
                <a:solidFill>
                  <a:srgbClr val="0070C0"/>
                </a:solidFill>
                <a:latin typeface="Segoe UI" panose="020B0502040204020203" pitchFamily="34" charset="0"/>
                <a:cs typeface="Segoe UI" panose="020B0502040204020203" pitchFamily="34" charset="0"/>
              </a:rPr>
              <a:t>Keeping bills low</a:t>
            </a:r>
          </a:p>
          <a:p>
            <a:pPr algn="ctr"/>
            <a:endParaRPr lang="en-GB" sz="10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Although not listed as a specific attribute, conversations around current cost of living crisis &amp; why some attributes were only nice to haves (see overleaf) show this to be a key priority.</a:t>
            </a:r>
          </a:p>
          <a:p>
            <a:pPr algn="ctr"/>
            <a:endParaRPr lang="en-GB" sz="11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Providing value for money &amp; avoiding large bill hikes a recurring theme to deliver on.</a:t>
            </a:r>
          </a:p>
        </p:txBody>
      </p:sp>
      <p:sp>
        <p:nvSpPr>
          <p:cNvPr id="7" name="TextBox 6">
            <a:extLst>
              <a:ext uri="{FF2B5EF4-FFF2-40B4-BE49-F238E27FC236}">
                <a16:creationId xmlns:a16="http://schemas.microsoft.com/office/drawing/2014/main" id="{39948475-B1E8-D72E-D71A-D0D7FA42F10D}"/>
              </a:ext>
            </a:extLst>
          </p:cNvPr>
          <p:cNvSpPr txBox="1"/>
          <p:nvPr/>
        </p:nvSpPr>
        <p:spPr>
          <a:xfrm>
            <a:off x="4715567" y="843558"/>
            <a:ext cx="2088232" cy="1800493"/>
          </a:xfrm>
          <a:prstGeom prst="rect">
            <a:avLst/>
          </a:prstGeom>
          <a:solidFill>
            <a:schemeClr val="tx2">
              <a:lumMod val="20000"/>
              <a:lumOff val="80000"/>
            </a:schemeClr>
          </a:solidFill>
          <a:ln>
            <a:solidFill>
              <a:srgbClr val="00B0F0"/>
            </a:solidFill>
          </a:ln>
        </p:spPr>
        <p:txBody>
          <a:bodyPr wrap="square" rtlCol="0">
            <a:spAutoFit/>
          </a:bodyPr>
          <a:lstStyle/>
          <a:p>
            <a:pPr algn="ctr"/>
            <a:r>
              <a:rPr lang="en-GB" sz="1000" b="1" dirty="0">
                <a:solidFill>
                  <a:srgbClr val="0070C0"/>
                </a:solidFill>
                <a:latin typeface="Segoe UI" panose="020B0502040204020203" pitchFamily="34" charset="0"/>
                <a:cs typeface="Segoe UI" panose="020B0502040204020203" pitchFamily="34" charset="0"/>
              </a:rPr>
              <a:t>Supporting customers who are in vulnerable circumstances</a:t>
            </a:r>
          </a:p>
          <a:p>
            <a:pPr algn="ctr"/>
            <a:endParaRPr lang="en-GB" sz="10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When explained the types of customers these are – those through no fault of their own e.g. disabilities, medical conditions are expected to receive additional help.</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Causes an emotional response – so respondents found it difficult to place anywhere else.</a:t>
            </a:r>
          </a:p>
        </p:txBody>
      </p:sp>
      <p:sp>
        <p:nvSpPr>
          <p:cNvPr id="8" name="TextBox 7">
            <a:extLst>
              <a:ext uri="{FF2B5EF4-FFF2-40B4-BE49-F238E27FC236}">
                <a16:creationId xmlns:a16="http://schemas.microsoft.com/office/drawing/2014/main" id="{889DB74E-18AC-D1CA-FF39-4623D20913D0}"/>
              </a:ext>
            </a:extLst>
          </p:cNvPr>
          <p:cNvSpPr txBox="1"/>
          <p:nvPr/>
        </p:nvSpPr>
        <p:spPr>
          <a:xfrm>
            <a:off x="6947815" y="843558"/>
            <a:ext cx="1944216" cy="4124206"/>
          </a:xfrm>
          <a:prstGeom prst="rect">
            <a:avLst/>
          </a:prstGeom>
          <a:solidFill>
            <a:schemeClr val="bg1"/>
          </a:solidFill>
          <a:ln>
            <a:solidFill>
              <a:srgbClr val="00B0F0"/>
            </a:solidFill>
          </a:ln>
        </p:spPr>
        <p:txBody>
          <a:bodyPr wrap="square" rtlCol="0">
            <a:spAutoFit/>
          </a:bodyPr>
          <a:lstStyle/>
          <a:p>
            <a:pPr algn="ctr"/>
            <a:r>
              <a:rPr lang="en-GB" sz="1000" b="1" dirty="0">
                <a:solidFill>
                  <a:srgbClr val="0070C0"/>
                </a:solidFill>
                <a:latin typeface="Segoe UI" panose="020B0502040204020203" pitchFamily="34" charset="0"/>
                <a:cs typeface="Segoe UI" panose="020B0502040204020203" pitchFamily="34" charset="0"/>
              </a:rPr>
              <a:t>Investment in infrastructure</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Lots of specific attributes grouped together as engineering issues – e.g. reducing leaks &amp; sewer issues, ensuring can meet future demand.</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Important but difficult for customers to prioritise specific ones over others.</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For many this is a crucial foundation &amp; starting point which will have knock-on impact on many problems shown in specific attributes (e.g. helping nature &amp; environment).</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Prioritise this &amp; many feel other attributes will be solved as a consequence (e.g. good river &amp; beach water quality, no hosepipe bans).</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Also seen as a long term way to reduce bills by being efficient &amp; reducing costs.</a:t>
            </a:r>
          </a:p>
          <a:p>
            <a:pPr algn="ctr"/>
            <a:endParaRPr lang="en-GB" sz="900" dirty="0">
              <a:solidFill>
                <a:srgbClr val="0070C0"/>
              </a:solidFill>
              <a:latin typeface="Segoe UI" panose="020B0502040204020203" pitchFamily="34" charset="0"/>
              <a:cs typeface="Segoe UI" panose="020B0502040204020203" pitchFamily="34" charset="0"/>
            </a:endParaRPr>
          </a:p>
          <a:p>
            <a:pPr algn="ctr"/>
            <a:endParaRPr lang="en-GB" sz="900" dirty="0">
              <a:solidFill>
                <a:srgbClr val="0070C0"/>
              </a:solidFill>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20E6EF41-E94E-032B-F104-899019AA9CEC}"/>
              </a:ext>
            </a:extLst>
          </p:cNvPr>
          <p:cNvSpPr txBox="1"/>
          <p:nvPr/>
        </p:nvSpPr>
        <p:spPr>
          <a:xfrm>
            <a:off x="251071" y="2787774"/>
            <a:ext cx="2088232" cy="2200602"/>
          </a:xfrm>
          <a:prstGeom prst="rect">
            <a:avLst/>
          </a:prstGeom>
          <a:solidFill>
            <a:schemeClr val="bg1"/>
          </a:solidFill>
          <a:ln>
            <a:solidFill>
              <a:srgbClr val="00B0F0"/>
            </a:solidFill>
          </a:ln>
        </p:spPr>
        <p:txBody>
          <a:bodyPr wrap="square" rtlCol="0">
            <a:spAutoFit/>
          </a:bodyPr>
          <a:lstStyle/>
          <a:p>
            <a:pPr algn="ctr"/>
            <a:r>
              <a:rPr lang="en-GB" sz="1000" b="1" dirty="0">
                <a:solidFill>
                  <a:srgbClr val="0070C0"/>
                </a:solidFill>
                <a:latin typeface="Segoe UI" panose="020B0502040204020203" pitchFamily="34" charset="0"/>
                <a:cs typeface="Segoe UI" panose="020B0502040204020203" pitchFamily="34" charset="0"/>
              </a:rPr>
              <a:t>Sewer flooding</a:t>
            </a:r>
          </a:p>
          <a:p>
            <a:pPr algn="ctr"/>
            <a:endParaRPr lang="en-GB" sz="10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Very emotive – can image how awful if effected therefore hard not to have as a high priority.</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Worse the closer it is to or in home.</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CSOs – when understood seen as nasty &amp; raises questions why this happens – although largely unaware those who know the scale are shocked &amp; awareness changes views of the priority to sort out.</a:t>
            </a:r>
          </a:p>
          <a:p>
            <a:pPr algn="ctr"/>
            <a:endParaRPr lang="en-GB" sz="900" dirty="0">
              <a:solidFill>
                <a:srgbClr val="0070C0"/>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D79EA6F9-52BE-0678-E1CB-A1045A6A6873}"/>
              </a:ext>
            </a:extLst>
          </p:cNvPr>
          <p:cNvSpPr txBox="1"/>
          <p:nvPr/>
        </p:nvSpPr>
        <p:spPr>
          <a:xfrm>
            <a:off x="2483319" y="2787774"/>
            <a:ext cx="2088232" cy="2215991"/>
          </a:xfrm>
          <a:prstGeom prst="rect">
            <a:avLst/>
          </a:prstGeom>
          <a:solidFill>
            <a:schemeClr val="tx2">
              <a:lumMod val="20000"/>
              <a:lumOff val="80000"/>
            </a:schemeClr>
          </a:solidFill>
          <a:ln>
            <a:solidFill>
              <a:srgbClr val="00B0F0"/>
            </a:solidFill>
          </a:ln>
        </p:spPr>
        <p:txBody>
          <a:bodyPr wrap="square" rtlCol="0">
            <a:spAutoFit/>
          </a:bodyPr>
          <a:lstStyle/>
          <a:p>
            <a:pPr algn="ctr"/>
            <a:r>
              <a:rPr lang="en-GB" sz="1000" b="1" dirty="0">
                <a:solidFill>
                  <a:srgbClr val="0070C0"/>
                </a:solidFill>
                <a:latin typeface="Segoe UI" panose="020B0502040204020203" pitchFamily="34" charset="0"/>
                <a:cs typeface="Segoe UI" panose="020B0502040204020203" pitchFamily="34" charset="0"/>
              </a:rPr>
              <a:t>Fix problems </a:t>
            </a:r>
            <a:r>
              <a:rPr lang="en-GB" sz="1000" dirty="0">
                <a:solidFill>
                  <a:srgbClr val="0070C0"/>
                </a:solidFill>
                <a:latin typeface="Segoe UI" panose="020B0502040204020203" pitchFamily="34" charset="0"/>
                <a:cs typeface="Segoe UI" panose="020B0502040204020203" pitchFamily="34" charset="0"/>
              </a:rPr>
              <a:t>(v similar to ‘investment in infrastructure)</a:t>
            </a:r>
          </a:p>
          <a:p>
            <a:pPr algn="ctr"/>
            <a:endParaRPr lang="en-GB" sz="10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Many surprised to be asked about what priority they would place on resolving leaks, reducing disruptions, tacking sewer problems, investing to meet future demand, avoiding negatively impacting on nature &amp; wildlife etc.</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Generally expect YW to do all of these as core functions. Desire for YW to be proactive rather than reactive.</a:t>
            </a:r>
          </a:p>
        </p:txBody>
      </p:sp>
      <p:sp>
        <p:nvSpPr>
          <p:cNvPr id="11" name="TextBox 10">
            <a:extLst>
              <a:ext uri="{FF2B5EF4-FFF2-40B4-BE49-F238E27FC236}">
                <a16:creationId xmlns:a16="http://schemas.microsoft.com/office/drawing/2014/main" id="{05BF344B-430D-FCA0-7F73-0F5C797F8EDB}"/>
              </a:ext>
            </a:extLst>
          </p:cNvPr>
          <p:cNvSpPr txBox="1"/>
          <p:nvPr/>
        </p:nvSpPr>
        <p:spPr>
          <a:xfrm>
            <a:off x="4715567" y="2787774"/>
            <a:ext cx="2088232" cy="2215991"/>
          </a:xfrm>
          <a:prstGeom prst="rect">
            <a:avLst/>
          </a:prstGeom>
          <a:solidFill>
            <a:schemeClr val="bg1"/>
          </a:solidFill>
          <a:ln>
            <a:solidFill>
              <a:srgbClr val="00B0F0"/>
            </a:solidFill>
          </a:ln>
        </p:spPr>
        <p:txBody>
          <a:bodyPr wrap="square" rtlCol="0">
            <a:spAutoFit/>
          </a:bodyPr>
          <a:lstStyle/>
          <a:p>
            <a:pPr algn="ctr"/>
            <a:r>
              <a:rPr lang="en-GB" sz="1000" b="1" dirty="0">
                <a:solidFill>
                  <a:srgbClr val="0070C0"/>
                </a:solidFill>
                <a:latin typeface="Segoe UI" panose="020B0502040204020203" pitchFamily="34" charset="0"/>
                <a:cs typeface="Segoe UI" panose="020B0502040204020203" pitchFamily="34" charset="0"/>
              </a:rPr>
              <a:t>Successfully manage </a:t>
            </a:r>
          </a:p>
          <a:p>
            <a:pPr algn="ctr"/>
            <a:r>
              <a:rPr lang="en-GB" sz="1000" b="1" dirty="0">
                <a:solidFill>
                  <a:srgbClr val="0070C0"/>
                </a:solidFill>
                <a:latin typeface="Segoe UI" panose="020B0502040204020203" pitchFamily="34" charset="0"/>
                <a:cs typeface="Segoe UI" panose="020B0502040204020203" pitchFamily="34" charset="0"/>
              </a:rPr>
              <a:t>the ‘day job’</a:t>
            </a:r>
          </a:p>
          <a:p>
            <a:pPr algn="ctr"/>
            <a:endParaRPr lang="en-GB" sz="10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High priorities seen as the bare minimum expected from a water company.</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Looking after the network to ensure no problems with providing a safe water supply and then taking away and treating waste water so it does not create a problem.  Whilst keeping bills as low as possible.</a:t>
            </a:r>
          </a:p>
          <a:p>
            <a:pPr algn="ctr"/>
            <a:endParaRPr lang="en-GB" sz="900" dirty="0">
              <a:solidFill>
                <a:srgbClr val="0070C0"/>
              </a:solidFill>
              <a:latin typeface="Segoe UI" panose="020B0502040204020203" pitchFamily="34" charset="0"/>
              <a:cs typeface="Segoe UI" panose="020B0502040204020203" pitchFamily="34" charset="0"/>
            </a:endParaRPr>
          </a:p>
          <a:p>
            <a:pPr algn="ctr"/>
            <a:r>
              <a:rPr lang="en-GB" sz="900" dirty="0">
                <a:solidFill>
                  <a:srgbClr val="0070C0"/>
                </a:solidFill>
                <a:latin typeface="Segoe UI" panose="020B0502040204020203" pitchFamily="34" charset="0"/>
                <a:cs typeface="Segoe UI" panose="020B0502040204020203" pitchFamily="34" charset="0"/>
              </a:rPr>
              <a:t>Most feel this is the current situation. </a:t>
            </a:r>
            <a:endParaRPr lang="en-GB" sz="1100" dirty="0">
              <a:solidFill>
                <a:srgbClr val="0070C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375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39D7A32D-05C7-CD88-8500-4998221FB9E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464914">
            <a:off x="4931466" y="1205227"/>
            <a:ext cx="4203931" cy="3152948"/>
          </a:xfrm>
          <a:prstGeom prst="rect">
            <a:avLst/>
          </a:prstGeom>
        </p:spPr>
      </p:pic>
      <p:sp>
        <p:nvSpPr>
          <p:cNvPr id="2" name="Title 1">
            <a:extLst>
              <a:ext uri="{FF2B5EF4-FFF2-40B4-BE49-F238E27FC236}">
                <a16:creationId xmlns:a16="http://schemas.microsoft.com/office/drawing/2014/main" id="{DE3EF6E5-B7EC-48B1-DBFF-88E71600F09F}"/>
              </a:ext>
            </a:extLst>
          </p:cNvPr>
          <p:cNvSpPr>
            <a:spLocks noGrp="1"/>
          </p:cNvSpPr>
          <p:nvPr>
            <p:ph type="title"/>
          </p:nvPr>
        </p:nvSpPr>
        <p:spPr/>
        <p:txBody>
          <a:bodyPr/>
          <a:lstStyle/>
          <a:p>
            <a:r>
              <a:rPr lang="en-GB" sz="1400" dirty="0"/>
              <a:t>Difficult not to see each of the attributes as being very important</a:t>
            </a:r>
          </a:p>
        </p:txBody>
      </p:sp>
      <p:pic>
        <p:nvPicPr>
          <p:cNvPr id="5" name="Content Placeholder 4" descr="A picture containing timeline&#10;&#10;Description automatically generated">
            <a:extLst>
              <a:ext uri="{FF2B5EF4-FFF2-40B4-BE49-F238E27FC236}">
                <a16:creationId xmlns:a16="http://schemas.microsoft.com/office/drawing/2014/main" id="{B24EDAEA-A728-96FE-D001-713A7B1B8615}"/>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rot="15984912">
            <a:off x="-537628" y="1513895"/>
            <a:ext cx="3324667" cy="2263001"/>
          </a:xfrm>
        </p:spPr>
      </p:pic>
      <p:pic>
        <p:nvPicPr>
          <p:cNvPr id="7" name="Picture 6" descr="A picture containing text&#10;&#10;Description automatically generated">
            <a:extLst>
              <a:ext uri="{FF2B5EF4-FFF2-40B4-BE49-F238E27FC236}">
                <a16:creationId xmlns:a16="http://schemas.microsoft.com/office/drawing/2014/main" id="{BC3816E8-7906-0E30-7CD5-6433222812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432836">
            <a:off x="1778733" y="1475051"/>
            <a:ext cx="3749080" cy="2811810"/>
          </a:xfrm>
          <a:prstGeom prst="rect">
            <a:avLst/>
          </a:prstGeom>
        </p:spPr>
      </p:pic>
    </p:spTree>
    <p:extLst>
      <p:ext uri="{BB962C8B-B14F-4D97-AF65-F5344CB8AC3E}">
        <p14:creationId xmlns:p14="http://schemas.microsoft.com/office/powerpoint/2010/main" val="228566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B3DC-FF3E-3EBF-4F4D-0AD21BDD37BF}"/>
              </a:ext>
            </a:extLst>
          </p:cNvPr>
          <p:cNvSpPr>
            <a:spLocks noGrp="1"/>
          </p:cNvSpPr>
          <p:nvPr>
            <p:ph type="title"/>
          </p:nvPr>
        </p:nvSpPr>
        <p:spPr>
          <a:solidFill>
            <a:srgbClr val="086145"/>
          </a:solidFill>
        </p:spPr>
        <p:txBody>
          <a:bodyPr/>
          <a:lstStyle/>
          <a:p>
            <a:r>
              <a:rPr lang="en-US" dirty="0"/>
              <a:t>Priorities similar; also supply interruptions &amp; environment</a:t>
            </a:r>
            <a:endParaRPr lang="en-GB" dirty="0"/>
          </a:p>
        </p:txBody>
      </p:sp>
      <p:sp>
        <p:nvSpPr>
          <p:cNvPr id="4" name="Content Placeholder 2">
            <a:extLst>
              <a:ext uri="{FF2B5EF4-FFF2-40B4-BE49-F238E27FC236}">
                <a16:creationId xmlns:a16="http://schemas.microsoft.com/office/drawing/2014/main" id="{8A8629D7-18BD-C905-A26E-B1547F271B38}"/>
              </a:ext>
            </a:extLst>
          </p:cNvPr>
          <p:cNvSpPr>
            <a:spLocks noGrp="1"/>
          </p:cNvSpPr>
          <p:nvPr>
            <p:ph idx="1"/>
          </p:nvPr>
        </p:nvSpPr>
        <p:spPr>
          <a:xfrm>
            <a:off x="242608" y="939356"/>
            <a:ext cx="6273608" cy="4008658"/>
          </a:xfrm>
        </p:spPr>
        <p:txBody>
          <a:bodyPr/>
          <a:lstStyle/>
          <a:p>
            <a:r>
              <a:rPr lang="en-GB" sz="1200" b="1" dirty="0"/>
              <a:t>Strong similarities to views of households:</a:t>
            </a:r>
            <a:r>
              <a:rPr lang="en-GB" sz="1200" dirty="0"/>
              <a:t> </a:t>
            </a:r>
          </a:p>
          <a:p>
            <a:endParaRPr lang="en-GB" sz="400" dirty="0"/>
          </a:p>
          <a:p>
            <a:pPr lvl="1"/>
            <a:r>
              <a:rPr lang="en-GB" sz="1200" dirty="0"/>
              <a:t>Quality &amp; safety of drinking water is essential</a:t>
            </a:r>
          </a:p>
          <a:p>
            <a:pPr lvl="1"/>
            <a:r>
              <a:rPr lang="en-GB" sz="1200" dirty="0"/>
              <a:t>Keeping bills low, but for households </a:t>
            </a:r>
            <a:r>
              <a:rPr lang="en-GB" sz="1200" u="sng" dirty="0"/>
              <a:t>&amp;</a:t>
            </a:r>
            <a:r>
              <a:rPr lang="en-GB" sz="1200" dirty="0"/>
              <a:t> business customers. Current priorities linked to this inferred a domestic customer focus</a:t>
            </a:r>
          </a:p>
          <a:p>
            <a:pPr lvl="1"/>
            <a:r>
              <a:rPr lang="en-GB" sz="1200" dirty="0"/>
              <a:t>Sewer flooding, regarded as potentially devastating to businesses (&amp; homes)</a:t>
            </a:r>
          </a:p>
          <a:p>
            <a:pPr lvl="1"/>
            <a:r>
              <a:rPr lang="en-GB" sz="1200" dirty="0"/>
              <a:t>Where businesses had experienced or knew of (either professionally or personally) an incident, then this increased it’s priority due to this first hand experience</a:t>
            </a:r>
          </a:p>
          <a:p>
            <a:pPr marL="0" indent="0">
              <a:buNone/>
            </a:pPr>
            <a:endParaRPr lang="en-GB" sz="1000" dirty="0"/>
          </a:p>
          <a:p>
            <a:r>
              <a:rPr lang="en-GB" sz="1200" b="1" dirty="0">
                <a:latin typeface="Segoe UI" panose="020B0502040204020203" pitchFamily="34" charset="0"/>
                <a:cs typeface="Segoe UI" panose="020B0502040204020203" pitchFamily="34" charset="0"/>
              </a:rPr>
              <a:t>High importance on preventing interruptions to water supply:</a:t>
            </a:r>
          </a:p>
          <a:p>
            <a:endParaRPr lang="en-GB" sz="400" b="1" dirty="0">
              <a:latin typeface="Segoe UI" panose="020B0502040204020203" pitchFamily="34" charset="0"/>
              <a:cs typeface="Segoe UI" panose="020B0502040204020203" pitchFamily="34" charset="0"/>
            </a:endParaRPr>
          </a:p>
          <a:p>
            <a:pPr lvl="1"/>
            <a:r>
              <a:rPr lang="en-GB" sz="1200" dirty="0"/>
              <a:t>Assumed to be an existing area of heavy investment due to not experiencing problems; but should continue if infrastructure requires it</a:t>
            </a:r>
          </a:p>
          <a:p>
            <a:pPr lvl="1"/>
            <a:r>
              <a:rPr lang="en-GB" sz="1200" dirty="0">
                <a:latin typeface="Segoe UI" panose="020B0502040204020203" pitchFamily="34" charset="0"/>
                <a:cs typeface="Segoe UI" panose="020B0502040204020203" pitchFamily="34" charset="0"/>
              </a:rPr>
              <a:t>Note also made that investment in some areas will help others i.e. reduce leaks = meeting future demand</a:t>
            </a:r>
          </a:p>
          <a:p>
            <a:pPr marL="0" indent="0">
              <a:buNone/>
            </a:pPr>
            <a:endParaRPr lang="en-GB" sz="1000" dirty="0"/>
          </a:p>
          <a:p>
            <a:r>
              <a:rPr lang="en-GB" sz="1200" b="1" dirty="0">
                <a:latin typeface="Segoe UI" panose="020B0502040204020203" pitchFamily="34" charset="0"/>
                <a:cs typeface="Segoe UI" panose="020B0502040204020203" pitchFamily="34" charset="0"/>
              </a:rPr>
              <a:t>Environmental focus again ranked highly</a:t>
            </a:r>
          </a:p>
          <a:p>
            <a:endParaRPr lang="en-GB" sz="400" b="1" dirty="0">
              <a:latin typeface="Segoe UI" panose="020B0502040204020203" pitchFamily="34" charset="0"/>
              <a:cs typeface="Segoe UI" panose="020B0502040204020203" pitchFamily="34" charset="0"/>
            </a:endParaRPr>
          </a:p>
          <a:p>
            <a:pPr lvl="1"/>
            <a:r>
              <a:rPr lang="en-GB" sz="1200" dirty="0"/>
              <a:t>Being responsible &amp; ethical regarded as important even though this had a lower impact on businesses themselves</a:t>
            </a:r>
            <a:endParaRPr lang="en-GB" sz="1200" dirty="0">
              <a:latin typeface="Segoe UI" panose="020B0502040204020203" pitchFamily="34" charset="0"/>
              <a:cs typeface="Segoe UI" panose="020B0502040204020203" pitchFamily="34" charset="0"/>
            </a:endParaRPr>
          </a:p>
          <a:p>
            <a:pPr marL="0" indent="0">
              <a:buNone/>
            </a:pPr>
            <a:endParaRPr lang="en-GB" sz="1200" dirty="0"/>
          </a:p>
          <a:p>
            <a:endParaRPr lang="en-GB" dirty="0"/>
          </a:p>
          <a:p>
            <a:endParaRPr lang="en-GB" dirty="0"/>
          </a:p>
          <a:p>
            <a:endParaRPr lang="en-GB" sz="800" dirty="0">
              <a:solidFill>
                <a:schemeClr val="tx1"/>
              </a:solidFill>
            </a:endParaRPr>
          </a:p>
          <a:p>
            <a:pPr marL="0" indent="0" algn="ctr">
              <a:buNone/>
            </a:pPr>
            <a:endParaRPr lang="en-GB" b="1" dirty="0"/>
          </a:p>
          <a:p>
            <a:pPr marL="342900" lvl="1" indent="-342900">
              <a:buFont typeface="Arial" pitchFamily="34" charset="0"/>
              <a:buChar char="•"/>
            </a:pPr>
            <a:endParaRPr lang="en-GB" b="1" dirty="0"/>
          </a:p>
          <a:p>
            <a:pPr lvl="1"/>
            <a:endParaRPr lang="en-GB" dirty="0"/>
          </a:p>
        </p:txBody>
      </p:sp>
      <p:sp>
        <p:nvSpPr>
          <p:cNvPr id="5" name="Rectangle 4">
            <a:extLst>
              <a:ext uri="{FF2B5EF4-FFF2-40B4-BE49-F238E27FC236}">
                <a16:creationId xmlns:a16="http://schemas.microsoft.com/office/drawing/2014/main" id="{3F0A8F6E-93CC-FC5C-2F77-8C4897AC65B0}"/>
              </a:ext>
            </a:extLst>
          </p:cNvPr>
          <p:cNvSpPr/>
          <p:nvPr/>
        </p:nvSpPr>
        <p:spPr>
          <a:xfrm>
            <a:off x="6723353" y="3642473"/>
            <a:ext cx="2160240" cy="1068178"/>
          </a:xfrm>
          <a:prstGeom prst="rect">
            <a:avLst/>
          </a:prstGeom>
        </p:spPr>
        <p:txBody>
          <a:bodyPr wrap="square">
            <a:spAutoFit/>
          </a:bodyPr>
          <a:lstStyle/>
          <a:p>
            <a:pPr algn="ctr">
              <a:lnSpc>
                <a:spcPct val="107000"/>
              </a:lnSpc>
              <a:spcAft>
                <a:spcPts val="800"/>
              </a:spcAft>
            </a:pPr>
            <a:r>
              <a:rPr lang="en-US" sz="1000" i="1" dirty="0">
                <a:solidFill>
                  <a:srgbClr val="0070C0"/>
                </a:solidFill>
                <a:latin typeface="Segoe UI" pitchFamily="34" charset="0"/>
                <a:cs typeface="Segoe UI" pitchFamily="34" charset="0"/>
              </a:rPr>
              <a:t>“Everybody needs to do their bit in terms of protecting the environment and reducing emissions. Every business has a corporate responsibility.” (Healthcare, Medium)</a:t>
            </a:r>
            <a:endParaRPr lang="en-GB" sz="1000" i="1" dirty="0">
              <a:solidFill>
                <a:srgbClr val="0070C0"/>
              </a:solidFill>
              <a:latin typeface="Segoe UI" pitchFamily="34" charset="0"/>
              <a:cs typeface="Segoe UI" pitchFamily="34" charset="0"/>
            </a:endParaRPr>
          </a:p>
        </p:txBody>
      </p:sp>
      <p:pic>
        <p:nvPicPr>
          <p:cNvPr id="1028" name="Picture 4">
            <a:extLst>
              <a:ext uri="{FF2B5EF4-FFF2-40B4-BE49-F238E27FC236}">
                <a16:creationId xmlns:a16="http://schemas.microsoft.com/office/drawing/2014/main" id="{93BFC660-2EB6-EDA1-FF9E-E199FC93C70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8424" y="279066"/>
            <a:ext cx="483518" cy="4835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6B141A9-7A6F-E89D-281F-AD3FADEC0F9C}"/>
              </a:ext>
            </a:extLst>
          </p:cNvPr>
          <p:cNvSpPr/>
          <p:nvPr/>
        </p:nvSpPr>
        <p:spPr>
          <a:xfrm>
            <a:off x="6723353" y="1943360"/>
            <a:ext cx="2160240" cy="1562159"/>
          </a:xfrm>
          <a:prstGeom prst="rect">
            <a:avLst/>
          </a:prstGeom>
        </p:spPr>
        <p:txBody>
          <a:bodyPr wrap="square">
            <a:spAutoFit/>
          </a:bodyPr>
          <a:lstStyle/>
          <a:p>
            <a:pPr algn="ctr">
              <a:lnSpc>
                <a:spcPct val="107000"/>
              </a:lnSpc>
            </a:pPr>
            <a:r>
              <a:rPr lang="en-US" sz="1000" i="1" dirty="0">
                <a:solidFill>
                  <a:srgbClr val="0070C0"/>
                </a:solidFill>
                <a:latin typeface="Segoe UI" panose="020B0502040204020203" pitchFamily="34" charset="0"/>
              </a:rPr>
              <a:t>“This depends on how old the infrastructure is and what repairs have been carried out to protect equipment or supply systems. If it is old it is a high priority but it’s a difficult one to answer. Interruptions do cause big problems for businesses.” </a:t>
            </a:r>
          </a:p>
          <a:p>
            <a:pPr algn="ctr">
              <a:lnSpc>
                <a:spcPct val="107000"/>
              </a:lnSpc>
            </a:pPr>
            <a:r>
              <a:rPr lang="en-US" sz="1000" i="1" dirty="0">
                <a:solidFill>
                  <a:srgbClr val="0070C0"/>
                </a:solidFill>
                <a:latin typeface="Segoe UI" panose="020B0502040204020203" pitchFamily="34" charset="0"/>
              </a:rPr>
              <a:t>(Charity, Small)</a:t>
            </a:r>
            <a:endParaRPr lang="en-GB" sz="1000" i="1" dirty="0">
              <a:solidFill>
                <a:srgbClr val="0070C0"/>
              </a:solidFill>
              <a:latin typeface="Segoe UI" pitchFamily="34" charset="0"/>
              <a:cs typeface="Segoe UI" pitchFamily="34" charset="0"/>
            </a:endParaRPr>
          </a:p>
        </p:txBody>
      </p:sp>
      <p:sp>
        <p:nvSpPr>
          <p:cNvPr id="7" name="Rectangle 6">
            <a:extLst>
              <a:ext uri="{FF2B5EF4-FFF2-40B4-BE49-F238E27FC236}">
                <a16:creationId xmlns:a16="http://schemas.microsoft.com/office/drawing/2014/main" id="{8C0D4D16-697A-9E7B-410C-2066112A225B}"/>
              </a:ext>
            </a:extLst>
          </p:cNvPr>
          <p:cNvSpPr/>
          <p:nvPr/>
        </p:nvSpPr>
        <p:spPr>
          <a:xfrm>
            <a:off x="6632808" y="1043060"/>
            <a:ext cx="2160240" cy="738857"/>
          </a:xfrm>
          <a:prstGeom prst="rect">
            <a:avLst/>
          </a:prstGeom>
        </p:spPr>
        <p:txBody>
          <a:bodyPr wrap="square">
            <a:spAutoFit/>
          </a:bodyPr>
          <a:lstStyle/>
          <a:p>
            <a:pPr algn="ctr">
              <a:lnSpc>
                <a:spcPct val="107000"/>
              </a:lnSpc>
              <a:spcAft>
                <a:spcPts val="800"/>
              </a:spcAft>
            </a:pPr>
            <a:r>
              <a:rPr lang="en-US" sz="1000" i="1" dirty="0">
                <a:solidFill>
                  <a:srgbClr val="0070C0"/>
                </a:solidFill>
                <a:latin typeface="Segoe UI" pitchFamily="34" charset="0"/>
                <a:cs typeface="Segoe UI" pitchFamily="34" charset="0"/>
              </a:rPr>
              <a:t>“High up the agenda - you want to know that the water you are drinking is safe to drink.” (Healthcare, Medium)</a:t>
            </a:r>
            <a:endParaRPr lang="en-GB" sz="1000" i="1" dirty="0">
              <a:solidFill>
                <a:srgbClr val="0070C0"/>
              </a:solidFill>
              <a:latin typeface="Segoe UI" pitchFamily="34" charset="0"/>
              <a:cs typeface="Segoe UI" pitchFamily="34" charset="0"/>
            </a:endParaRPr>
          </a:p>
        </p:txBody>
      </p:sp>
    </p:spTree>
    <p:extLst>
      <p:ext uri="{BB962C8B-B14F-4D97-AF65-F5344CB8AC3E}">
        <p14:creationId xmlns:p14="http://schemas.microsoft.com/office/powerpoint/2010/main" val="415749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30D0-AAA5-47A6-220B-5FA34369CFA4}"/>
              </a:ext>
            </a:extLst>
          </p:cNvPr>
          <p:cNvSpPr>
            <a:spLocks noGrp="1"/>
          </p:cNvSpPr>
          <p:nvPr>
            <p:ph type="title"/>
          </p:nvPr>
        </p:nvSpPr>
        <p:spPr>
          <a:xfrm>
            <a:off x="0" y="267496"/>
            <a:ext cx="8892480" cy="483518"/>
          </a:xfrm>
        </p:spPr>
        <p:txBody>
          <a:bodyPr/>
          <a:lstStyle/>
          <a:p>
            <a:r>
              <a:rPr lang="en-GB" sz="1400" dirty="0"/>
              <a:t>MEDIUM priorities </a:t>
            </a:r>
            <a:r>
              <a:rPr lang="en-GB" sz="1400" b="0" dirty="0"/>
              <a:t>(important but can wait) </a:t>
            </a:r>
            <a:r>
              <a:rPr lang="en-GB" sz="1400" dirty="0"/>
              <a:t>some mixed views &amp; can change with more understanding</a:t>
            </a:r>
          </a:p>
        </p:txBody>
      </p:sp>
      <p:sp>
        <p:nvSpPr>
          <p:cNvPr id="4" name="TextBox 3">
            <a:extLst>
              <a:ext uri="{FF2B5EF4-FFF2-40B4-BE49-F238E27FC236}">
                <a16:creationId xmlns:a16="http://schemas.microsoft.com/office/drawing/2014/main" id="{0EEBF08F-4D87-5545-1AD7-1C739A127587}"/>
              </a:ext>
            </a:extLst>
          </p:cNvPr>
          <p:cNvSpPr txBox="1"/>
          <p:nvPr/>
        </p:nvSpPr>
        <p:spPr>
          <a:xfrm>
            <a:off x="971600" y="829910"/>
            <a:ext cx="6624736" cy="661720"/>
          </a:xfrm>
          <a:prstGeom prst="rect">
            <a:avLst/>
          </a:prstGeom>
          <a:solidFill>
            <a:schemeClr val="bg1"/>
          </a:solidFill>
          <a:ln>
            <a:solidFill>
              <a:srgbClr val="0070C0"/>
            </a:solidFill>
          </a:ln>
        </p:spPr>
        <p:txBody>
          <a:bodyPr wrap="square" rtlCol="0">
            <a:spAutoFit/>
          </a:bodyPr>
          <a:lstStyle/>
          <a:p>
            <a:r>
              <a:rPr lang="en-GB" sz="1000" b="1" dirty="0">
                <a:solidFill>
                  <a:srgbClr val="0070C0"/>
                </a:solidFill>
                <a:latin typeface="Segoe UI" panose="020B0502040204020203" pitchFamily="34" charset="0"/>
                <a:cs typeface="Segoe UI" panose="020B0502040204020203" pitchFamily="34" charset="0"/>
              </a:rPr>
              <a:t>If current provision deemed ok</a:t>
            </a:r>
            <a:endParaRPr lang="en-GB" sz="900" dirty="0">
              <a:solidFill>
                <a:srgbClr val="0070C0"/>
              </a:solidFill>
              <a:latin typeface="Segoe UI" panose="020B0502040204020203" pitchFamily="34" charset="0"/>
              <a:cs typeface="Segoe UI" panose="020B0502040204020203" pitchFamily="34" charset="0"/>
            </a:endParaRPr>
          </a:p>
          <a:p>
            <a:r>
              <a:rPr lang="en-GB" sz="900" dirty="0">
                <a:solidFill>
                  <a:srgbClr val="0070C0"/>
                </a:solidFill>
                <a:latin typeface="Segoe UI" panose="020B0502040204020203" pitchFamily="34" charset="0"/>
                <a:cs typeface="Segoe UI" panose="020B0502040204020203" pitchFamily="34" charset="0"/>
              </a:rPr>
              <a:t>No desire for reduction in provision as seen as working ok as is.  Majority perceive </a:t>
            </a:r>
            <a:r>
              <a:rPr lang="en-GB" sz="900" b="1" dirty="0">
                <a:solidFill>
                  <a:srgbClr val="0070C0"/>
                </a:solidFill>
                <a:latin typeface="Segoe UI" panose="020B0502040204020203" pitchFamily="34" charset="0"/>
                <a:cs typeface="Segoe UI" panose="020B0502040204020203" pitchFamily="34" charset="0"/>
              </a:rPr>
              <a:t>customer service </a:t>
            </a:r>
            <a:r>
              <a:rPr lang="en-GB" sz="900" dirty="0">
                <a:solidFill>
                  <a:srgbClr val="0070C0"/>
                </a:solidFill>
                <a:latin typeface="Segoe UI" panose="020B0502040204020203" pitchFamily="34" charset="0"/>
                <a:cs typeface="Segoe UI" panose="020B0502040204020203" pitchFamily="34" charset="0"/>
              </a:rPr>
              <a:t>to be ok – although very limited contact.  No demand for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to be best in class but need to be good.  Limited awareness of any issues with </a:t>
            </a:r>
            <a:r>
              <a:rPr lang="en-GB" sz="900" b="1" dirty="0">
                <a:solidFill>
                  <a:srgbClr val="0070C0"/>
                </a:solidFill>
                <a:latin typeface="Segoe UI" panose="020B0502040204020203" pitchFamily="34" charset="0"/>
                <a:cs typeface="Segoe UI" panose="020B0502040204020203" pitchFamily="34" charset="0"/>
              </a:rPr>
              <a:t>nature</a:t>
            </a:r>
            <a:r>
              <a:rPr lang="en-GB" sz="900" dirty="0">
                <a:solidFill>
                  <a:srgbClr val="0070C0"/>
                </a:solidFill>
                <a:latin typeface="Segoe UI" panose="020B0502040204020203" pitchFamily="34" charset="0"/>
                <a:cs typeface="Segoe UI" panose="020B0502040204020203" pitchFamily="34" charset="0"/>
              </a:rPr>
              <a:t> or </a:t>
            </a:r>
            <a:r>
              <a:rPr lang="en-GB" sz="900" b="1" dirty="0">
                <a:solidFill>
                  <a:srgbClr val="0070C0"/>
                </a:solidFill>
                <a:latin typeface="Segoe UI" panose="020B0502040204020203" pitchFamily="34" charset="0"/>
                <a:cs typeface="Segoe UI" panose="020B0502040204020203" pitchFamily="34" charset="0"/>
              </a:rPr>
              <a:t>quality of river &amp; bathing water</a:t>
            </a:r>
            <a:r>
              <a:rPr lang="en-GB" sz="900" dirty="0">
                <a:solidFill>
                  <a:srgbClr val="0070C0"/>
                </a:solidFill>
                <a:latin typeface="Segoe UI" panose="020B0502040204020203" pitchFamily="34" charset="0"/>
                <a:cs typeface="Segoe UI" panose="020B0502040204020203" pitchFamily="34" charset="0"/>
              </a:rPr>
              <a:t>. Generally if unaware of current problems easy to view situation as ok as is.</a:t>
            </a:r>
          </a:p>
        </p:txBody>
      </p:sp>
      <p:sp>
        <p:nvSpPr>
          <p:cNvPr id="5" name="TextBox 4">
            <a:extLst>
              <a:ext uri="{FF2B5EF4-FFF2-40B4-BE49-F238E27FC236}">
                <a16:creationId xmlns:a16="http://schemas.microsoft.com/office/drawing/2014/main" id="{CE11DB86-0BCC-4249-3639-B976B51FF234}"/>
              </a:ext>
            </a:extLst>
          </p:cNvPr>
          <p:cNvSpPr txBox="1"/>
          <p:nvPr/>
        </p:nvSpPr>
        <p:spPr>
          <a:xfrm>
            <a:off x="971600" y="1549990"/>
            <a:ext cx="6624736" cy="661720"/>
          </a:xfrm>
          <a:prstGeom prst="rect">
            <a:avLst/>
          </a:prstGeom>
          <a:solidFill>
            <a:schemeClr val="tx2">
              <a:lumMod val="20000"/>
              <a:lumOff val="80000"/>
            </a:schemeClr>
          </a:solidFill>
          <a:ln>
            <a:solidFill>
              <a:srgbClr val="0070C0"/>
            </a:solidFill>
          </a:ln>
        </p:spPr>
        <p:txBody>
          <a:bodyPr wrap="square" rtlCol="0">
            <a:spAutoFit/>
          </a:bodyPr>
          <a:lstStyle/>
          <a:p>
            <a:r>
              <a:rPr lang="en-GB" sz="1000" b="1" dirty="0">
                <a:solidFill>
                  <a:srgbClr val="0070C0"/>
                </a:solidFill>
                <a:latin typeface="Segoe UI" panose="020B0502040204020203" pitchFamily="34" charset="0"/>
                <a:cs typeface="Segoe UI" panose="020B0502040204020203" pitchFamily="34" charset="0"/>
              </a:rPr>
              <a:t>When factor is perceived to result in higher bills</a:t>
            </a:r>
            <a:endParaRPr lang="en-GB" sz="900" dirty="0">
              <a:solidFill>
                <a:srgbClr val="0070C0"/>
              </a:solidFill>
              <a:latin typeface="Segoe UI" panose="020B0502040204020203" pitchFamily="34" charset="0"/>
              <a:cs typeface="Segoe UI" panose="020B0502040204020203" pitchFamily="34" charset="0"/>
            </a:endParaRPr>
          </a:p>
          <a:p>
            <a:r>
              <a:rPr lang="en-GB" sz="900" dirty="0">
                <a:solidFill>
                  <a:srgbClr val="0070C0"/>
                </a:solidFill>
                <a:latin typeface="Segoe UI" panose="020B0502040204020203" pitchFamily="34" charset="0"/>
                <a:cs typeface="Segoe UI" panose="020B0502040204020203" pitchFamily="34" charset="0"/>
              </a:rPr>
              <a:t>Although important aspects such as </a:t>
            </a:r>
            <a:r>
              <a:rPr lang="en-GB" sz="900" b="1" dirty="0">
                <a:solidFill>
                  <a:srgbClr val="0070C0"/>
                </a:solidFill>
                <a:latin typeface="Segoe UI" panose="020B0502040204020203" pitchFamily="34" charset="0"/>
                <a:cs typeface="Segoe UI" panose="020B0502040204020203" pitchFamily="34" charset="0"/>
              </a:rPr>
              <a:t>being net zero by 2030 </a:t>
            </a:r>
            <a:r>
              <a:rPr lang="en-GB" sz="900" dirty="0">
                <a:solidFill>
                  <a:srgbClr val="0070C0"/>
                </a:solidFill>
                <a:latin typeface="Segoe UI" panose="020B0502040204020203" pitchFamily="34" charset="0"/>
                <a:cs typeface="Segoe UI" panose="020B0502040204020203" pitchFamily="34" charset="0"/>
              </a:rPr>
              <a:t>less of a priority in light of cost of living crisis &amp; worries over increasing future water bills.  No desire to store up future problems but impact of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alone in this area is seen as minimal.  As has to be achieved by 2050 due to legislation most happy to wait &amp; delay activities if these result in bill increases now.</a:t>
            </a:r>
          </a:p>
        </p:txBody>
      </p:sp>
      <p:sp>
        <p:nvSpPr>
          <p:cNvPr id="6" name="TextBox 5">
            <a:extLst>
              <a:ext uri="{FF2B5EF4-FFF2-40B4-BE49-F238E27FC236}">
                <a16:creationId xmlns:a16="http://schemas.microsoft.com/office/drawing/2014/main" id="{A8CD247C-AF5B-80A4-CC64-D4E94D786486}"/>
              </a:ext>
            </a:extLst>
          </p:cNvPr>
          <p:cNvSpPr txBox="1"/>
          <p:nvPr/>
        </p:nvSpPr>
        <p:spPr>
          <a:xfrm>
            <a:off x="971600" y="2270070"/>
            <a:ext cx="6624736" cy="661720"/>
          </a:xfrm>
          <a:prstGeom prst="rect">
            <a:avLst/>
          </a:prstGeom>
          <a:solidFill>
            <a:schemeClr val="bg1"/>
          </a:solidFill>
          <a:ln>
            <a:solidFill>
              <a:srgbClr val="0070C0"/>
            </a:solidFill>
          </a:ln>
        </p:spPr>
        <p:txBody>
          <a:bodyPr wrap="square" rtlCol="0">
            <a:spAutoFit/>
          </a:bodyPr>
          <a:lstStyle/>
          <a:p>
            <a:r>
              <a:rPr lang="en-GB" sz="1000" b="1" dirty="0">
                <a:solidFill>
                  <a:srgbClr val="0070C0"/>
                </a:solidFill>
                <a:latin typeface="Segoe UI" panose="020B0502040204020203" pitchFamily="34" charset="0"/>
                <a:cs typeface="Segoe UI" panose="020B0502040204020203" pitchFamily="34" charset="0"/>
              </a:rPr>
              <a:t>Financial support for customers who are struggling</a:t>
            </a:r>
            <a:endParaRPr lang="en-GB" sz="900" dirty="0">
              <a:solidFill>
                <a:srgbClr val="0070C0"/>
              </a:solidFill>
              <a:latin typeface="Segoe UI" panose="020B0502040204020203" pitchFamily="34" charset="0"/>
              <a:cs typeface="Segoe UI" panose="020B0502040204020203" pitchFamily="34" charset="0"/>
            </a:endParaRPr>
          </a:p>
          <a:p>
            <a:r>
              <a:rPr lang="en-GB" sz="900" dirty="0">
                <a:solidFill>
                  <a:srgbClr val="0070C0"/>
                </a:solidFill>
                <a:latin typeface="Segoe UI" panose="020B0502040204020203" pitchFamily="34" charset="0"/>
                <a:cs typeface="Segoe UI" panose="020B0502040204020203" pitchFamily="34" charset="0"/>
              </a:rPr>
              <a:t>Really split opinions once understand it is other customers who are paying for any cross-subsidy.  Some see as very important &amp; needed, others see ‘benefit payments’ as a role for government not YW.  A controversial topic &amp; either a charitable or ‘political’ response depending on wider views – but shows importance of clearly understanding any descriptor.</a:t>
            </a:r>
          </a:p>
        </p:txBody>
      </p:sp>
      <p:sp>
        <p:nvSpPr>
          <p:cNvPr id="7" name="TextBox 6">
            <a:extLst>
              <a:ext uri="{FF2B5EF4-FFF2-40B4-BE49-F238E27FC236}">
                <a16:creationId xmlns:a16="http://schemas.microsoft.com/office/drawing/2014/main" id="{F41699AC-B3B0-6D8C-44B2-5B77BC881AC6}"/>
              </a:ext>
            </a:extLst>
          </p:cNvPr>
          <p:cNvSpPr txBox="1"/>
          <p:nvPr/>
        </p:nvSpPr>
        <p:spPr>
          <a:xfrm>
            <a:off x="971600" y="2990150"/>
            <a:ext cx="6624736" cy="661720"/>
          </a:xfrm>
          <a:prstGeom prst="rect">
            <a:avLst/>
          </a:prstGeom>
          <a:solidFill>
            <a:schemeClr val="tx2">
              <a:lumMod val="20000"/>
              <a:lumOff val="80000"/>
            </a:schemeClr>
          </a:solidFill>
          <a:ln>
            <a:solidFill>
              <a:srgbClr val="0070C0"/>
            </a:solidFill>
          </a:ln>
        </p:spPr>
        <p:txBody>
          <a:bodyPr wrap="square" rtlCol="0">
            <a:spAutoFit/>
          </a:bodyPr>
          <a:lstStyle/>
          <a:p>
            <a:r>
              <a:rPr lang="en-GB" sz="1000" b="1" dirty="0">
                <a:solidFill>
                  <a:srgbClr val="0070C0"/>
                </a:solidFill>
                <a:latin typeface="Segoe UI" panose="020B0502040204020203" pitchFamily="34" charset="0"/>
                <a:cs typeface="Segoe UI" panose="020B0502040204020203" pitchFamily="34" charset="0"/>
              </a:rPr>
              <a:t>If the activity can or is likely to reduce bills increasing</a:t>
            </a:r>
          </a:p>
          <a:p>
            <a:r>
              <a:rPr lang="en-GB" sz="900" dirty="0">
                <a:solidFill>
                  <a:srgbClr val="0070C0"/>
                </a:solidFill>
                <a:latin typeface="Segoe UI" panose="020B0502040204020203" pitchFamily="34" charset="0"/>
                <a:cs typeface="Segoe UI" panose="020B0502040204020203" pitchFamily="34" charset="0"/>
              </a:rPr>
              <a:t>Initially</a:t>
            </a:r>
            <a:r>
              <a:rPr lang="en-GB" sz="900" b="1" dirty="0">
                <a:solidFill>
                  <a:srgbClr val="0070C0"/>
                </a:solidFill>
                <a:latin typeface="Segoe UI" panose="020B0502040204020203" pitchFamily="34" charset="0"/>
                <a:cs typeface="Segoe UI" panose="020B0502040204020203" pitchFamily="34" charset="0"/>
              </a:rPr>
              <a:t> working in partnership </a:t>
            </a:r>
            <a:r>
              <a:rPr lang="en-GB" sz="900" dirty="0">
                <a:solidFill>
                  <a:srgbClr val="0070C0"/>
                </a:solidFill>
                <a:latin typeface="Segoe UI" panose="020B0502040204020203" pitchFamily="34" charset="0"/>
                <a:cs typeface="Segoe UI" panose="020B0502040204020203" pitchFamily="34" charset="0"/>
              </a:rPr>
              <a:t>is a nice to have – implications for general customers not really comprehended.  When appreciate this may mean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spending less or speeding up what is achieved – Priority is not partnership working per se but the benefit of keeping bills low, once this is recognised views change to make it a sensible higher priority. </a:t>
            </a:r>
          </a:p>
        </p:txBody>
      </p:sp>
      <p:sp>
        <p:nvSpPr>
          <p:cNvPr id="8" name="TextBox 7">
            <a:extLst>
              <a:ext uri="{FF2B5EF4-FFF2-40B4-BE49-F238E27FC236}">
                <a16:creationId xmlns:a16="http://schemas.microsoft.com/office/drawing/2014/main" id="{B4BB7CA5-8F6A-B230-3245-5DC0548A47A1}"/>
              </a:ext>
            </a:extLst>
          </p:cNvPr>
          <p:cNvSpPr txBox="1"/>
          <p:nvPr/>
        </p:nvSpPr>
        <p:spPr>
          <a:xfrm>
            <a:off x="971600" y="3710230"/>
            <a:ext cx="6624736" cy="661720"/>
          </a:xfrm>
          <a:prstGeom prst="rect">
            <a:avLst/>
          </a:prstGeom>
          <a:solidFill>
            <a:schemeClr val="bg1"/>
          </a:solidFill>
          <a:ln>
            <a:solidFill>
              <a:srgbClr val="0070C0"/>
            </a:solidFill>
          </a:ln>
        </p:spPr>
        <p:txBody>
          <a:bodyPr wrap="square" rtlCol="0">
            <a:spAutoFit/>
          </a:bodyPr>
          <a:lstStyle/>
          <a:p>
            <a:r>
              <a:rPr lang="en-GB" sz="1000" b="1" dirty="0">
                <a:solidFill>
                  <a:srgbClr val="0070C0"/>
                </a:solidFill>
                <a:latin typeface="Segoe UI" panose="020B0502040204020203" pitchFamily="34" charset="0"/>
                <a:cs typeface="Segoe UI" panose="020B0502040204020203" pitchFamily="34" charset="0"/>
              </a:rPr>
              <a:t>Spending money on changing behaviours</a:t>
            </a:r>
          </a:p>
          <a:p>
            <a:r>
              <a:rPr lang="en-GB" sz="900" dirty="0">
                <a:solidFill>
                  <a:srgbClr val="0070C0"/>
                </a:solidFill>
                <a:latin typeface="Segoe UI" panose="020B0502040204020203" pitchFamily="34" charset="0"/>
                <a:cs typeface="Segoe UI" panose="020B0502040204020203" pitchFamily="34" charset="0"/>
              </a:rPr>
              <a:t>Very mixed views depending if believe more </a:t>
            </a:r>
            <a:r>
              <a:rPr lang="en-GB" sz="900" b="1" dirty="0">
                <a:solidFill>
                  <a:srgbClr val="0070C0"/>
                </a:solidFill>
                <a:latin typeface="Segoe UI" panose="020B0502040204020203" pitchFamily="34" charset="0"/>
                <a:cs typeface="Segoe UI" panose="020B0502040204020203" pitchFamily="34" charset="0"/>
              </a:rPr>
              <a:t>communications and education </a:t>
            </a:r>
            <a:r>
              <a:rPr lang="en-GB" sz="900" dirty="0">
                <a:solidFill>
                  <a:srgbClr val="0070C0"/>
                </a:solidFill>
                <a:latin typeface="Segoe UI" panose="020B0502040204020203" pitchFamily="34" charset="0"/>
                <a:cs typeface="Segoe UI" panose="020B0502040204020203" pitchFamily="34" charset="0"/>
              </a:rPr>
              <a:t>will work, resolve problems being caused &amp; ultimately save all customers money.  Less of a priority if feel everyone should know about saving water but some refuse to act ‘properly’ &amp; when see current levels of leakage from unrepaired pipes (why bother).  </a:t>
            </a:r>
          </a:p>
        </p:txBody>
      </p:sp>
      <p:sp>
        <p:nvSpPr>
          <p:cNvPr id="9" name="TextBox 8">
            <a:extLst>
              <a:ext uri="{FF2B5EF4-FFF2-40B4-BE49-F238E27FC236}">
                <a16:creationId xmlns:a16="http://schemas.microsoft.com/office/drawing/2014/main" id="{7112A18E-8C0A-36E6-F324-B3E8AF9C73FA}"/>
              </a:ext>
            </a:extLst>
          </p:cNvPr>
          <p:cNvSpPr txBox="1"/>
          <p:nvPr/>
        </p:nvSpPr>
        <p:spPr>
          <a:xfrm>
            <a:off x="971600" y="4424794"/>
            <a:ext cx="6624736" cy="523220"/>
          </a:xfrm>
          <a:prstGeom prst="rect">
            <a:avLst/>
          </a:prstGeom>
          <a:solidFill>
            <a:schemeClr val="tx2">
              <a:lumMod val="20000"/>
              <a:lumOff val="80000"/>
            </a:schemeClr>
          </a:solidFill>
          <a:ln>
            <a:solidFill>
              <a:srgbClr val="0070C0"/>
            </a:solidFill>
          </a:ln>
        </p:spPr>
        <p:txBody>
          <a:bodyPr wrap="square" rtlCol="0">
            <a:spAutoFit/>
          </a:bodyPr>
          <a:lstStyle/>
          <a:p>
            <a:r>
              <a:rPr lang="en-GB" sz="1000" b="1" dirty="0">
                <a:solidFill>
                  <a:srgbClr val="0070C0"/>
                </a:solidFill>
                <a:latin typeface="Segoe UI" panose="020B0502040204020203" pitchFamily="34" charset="0"/>
                <a:cs typeface="Segoe UI" panose="020B0502040204020203" pitchFamily="34" charset="0"/>
              </a:rPr>
              <a:t>Whether likely to directly enjoy impacts</a:t>
            </a:r>
          </a:p>
          <a:p>
            <a:r>
              <a:rPr lang="en-GB" sz="900" dirty="0">
                <a:solidFill>
                  <a:srgbClr val="0070C0"/>
                </a:solidFill>
                <a:latin typeface="Segoe UI" panose="020B0502040204020203" pitchFamily="34" charset="0"/>
                <a:cs typeface="Segoe UI" panose="020B0502040204020203" pitchFamily="34" charset="0"/>
              </a:rPr>
              <a:t>Very mixed views regarding </a:t>
            </a:r>
            <a:r>
              <a:rPr lang="en-GB" sz="900" b="1" dirty="0">
                <a:solidFill>
                  <a:srgbClr val="0070C0"/>
                </a:solidFill>
                <a:latin typeface="Segoe UI" panose="020B0502040204020203" pitchFamily="34" charset="0"/>
                <a:cs typeface="Segoe UI" panose="020B0502040204020203" pitchFamily="34" charset="0"/>
              </a:rPr>
              <a:t>recreational access to land</a:t>
            </a:r>
            <a:r>
              <a:rPr lang="en-GB" sz="900" dirty="0">
                <a:solidFill>
                  <a:srgbClr val="0070C0"/>
                </a:solidFill>
                <a:latin typeface="Segoe UI" panose="020B0502040204020203" pitchFamily="34" charset="0"/>
                <a:cs typeface="Segoe UI" panose="020B0502040204020203" pitchFamily="34" charset="0"/>
              </a:rPr>
              <a:t>, improving </a:t>
            </a:r>
            <a:r>
              <a:rPr lang="en-GB" sz="900" b="1" dirty="0">
                <a:solidFill>
                  <a:srgbClr val="0070C0"/>
                </a:solidFill>
                <a:latin typeface="Segoe UI" panose="020B0502040204020203" pitchFamily="34" charset="0"/>
                <a:cs typeface="Segoe UI" panose="020B0502040204020203" pitchFamily="34" charset="0"/>
              </a:rPr>
              <a:t>river &amp; bathing water quality </a:t>
            </a:r>
            <a:r>
              <a:rPr lang="en-GB" sz="900" dirty="0">
                <a:solidFill>
                  <a:srgbClr val="0070C0"/>
                </a:solidFill>
                <a:latin typeface="Segoe UI" panose="020B0502040204020203" pitchFamily="34" charset="0"/>
                <a:cs typeface="Segoe UI" panose="020B0502040204020203" pitchFamily="34" charset="0"/>
              </a:rPr>
              <a:t>&amp; </a:t>
            </a:r>
            <a:r>
              <a:rPr lang="en-GB" sz="900" b="1" dirty="0">
                <a:solidFill>
                  <a:srgbClr val="0070C0"/>
                </a:solidFill>
                <a:latin typeface="Segoe UI" panose="020B0502040204020203" pitchFamily="34" charset="0"/>
                <a:cs typeface="Segoe UI" panose="020B0502040204020203" pitchFamily="34" charset="0"/>
              </a:rPr>
              <a:t>improving biodiversity</a:t>
            </a:r>
            <a:r>
              <a:rPr lang="en-GB" sz="900" dirty="0">
                <a:solidFill>
                  <a:srgbClr val="0070C0"/>
                </a:solidFill>
                <a:latin typeface="Segoe UI" panose="020B0502040204020203" pitchFamily="34" charset="0"/>
                <a:cs typeface="Segoe UI" panose="020B0502040204020203" pitchFamily="34" charset="0"/>
              </a:rPr>
              <a:t>.  Not against but if unlikely to use then less of a priority &amp; vice versa if of interest or likely to use.  </a:t>
            </a:r>
          </a:p>
        </p:txBody>
      </p:sp>
      <p:sp>
        <p:nvSpPr>
          <p:cNvPr id="10" name="Arrow: Left 9">
            <a:extLst>
              <a:ext uri="{FF2B5EF4-FFF2-40B4-BE49-F238E27FC236}">
                <a16:creationId xmlns:a16="http://schemas.microsoft.com/office/drawing/2014/main" id="{5AB2D86C-7712-1409-1FA2-A4753416F4B6}"/>
              </a:ext>
            </a:extLst>
          </p:cNvPr>
          <p:cNvSpPr/>
          <p:nvPr/>
        </p:nvSpPr>
        <p:spPr>
          <a:xfrm>
            <a:off x="323528" y="2427734"/>
            <a:ext cx="504056" cy="288032"/>
          </a:xfrm>
          <a:prstGeom prst="lef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Arrow: Left 10">
            <a:extLst>
              <a:ext uri="{FF2B5EF4-FFF2-40B4-BE49-F238E27FC236}">
                <a16:creationId xmlns:a16="http://schemas.microsoft.com/office/drawing/2014/main" id="{B975EC7D-98A9-EF13-4D49-88A933A80CC9}"/>
              </a:ext>
            </a:extLst>
          </p:cNvPr>
          <p:cNvSpPr/>
          <p:nvPr/>
        </p:nvSpPr>
        <p:spPr>
          <a:xfrm>
            <a:off x="323528" y="3075806"/>
            <a:ext cx="504056" cy="288032"/>
          </a:xfrm>
          <a:prstGeom prst="lef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Arrow: Left 11">
            <a:extLst>
              <a:ext uri="{FF2B5EF4-FFF2-40B4-BE49-F238E27FC236}">
                <a16:creationId xmlns:a16="http://schemas.microsoft.com/office/drawing/2014/main" id="{7104D43A-7F26-41F7-9966-443BCD33C4CA}"/>
              </a:ext>
            </a:extLst>
          </p:cNvPr>
          <p:cNvSpPr/>
          <p:nvPr/>
        </p:nvSpPr>
        <p:spPr>
          <a:xfrm>
            <a:off x="323528" y="3867894"/>
            <a:ext cx="504056" cy="288032"/>
          </a:xfrm>
          <a:prstGeom prst="lef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Arrow: Left 12">
            <a:extLst>
              <a:ext uri="{FF2B5EF4-FFF2-40B4-BE49-F238E27FC236}">
                <a16:creationId xmlns:a16="http://schemas.microsoft.com/office/drawing/2014/main" id="{1AFA580F-A859-15C0-7C46-4E1FF0474DC3}"/>
              </a:ext>
            </a:extLst>
          </p:cNvPr>
          <p:cNvSpPr/>
          <p:nvPr/>
        </p:nvSpPr>
        <p:spPr>
          <a:xfrm>
            <a:off x="323528" y="4515966"/>
            <a:ext cx="504056" cy="288032"/>
          </a:xfrm>
          <a:prstGeom prst="lef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Arrow: Left 13">
            <a:extLst>
              <a:ext uri="{FF2B5EF4-FFF2-40B4-BE49-F238E27FC236}">
                <a16:creationId xmlns:a16="http://schemas.microsoft.com/office/drawing/2014/main" id="{018D6339-80D8-63E1-61C2-6DB1061324C6}"/>
              </a:ext>
            </a:extLst>
          </p:cNvPr>
          <p:cNvSpPr/>
          <p:nvPr/>
        </p:nvSpPr>
        <p:spPr>
          <a:xfrm rot="10800000">
            <a:off x="7812360" y="2427734"/>
            <a:ext cx="504056" cy="288032"/>
          </a:xfrm>
          <a:prstGeom prst="leftArrow">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Arrow: Left 14">
            <a:extLst>
              <a:ext uri="{FF2B5EF4-FFF2-40B4-BE49-F238E27FC236}">
                <a16:creationId xmlns:a16="http://schemas.microsoft.com/office/drawing/2014/main" id="{84526D54-EEB6-8EF1-5415-C73381BB2CFE}"/>
              </a:ext>
            </a:extLst>
          </p:cNvPr>
          <p:cNvSpPr/>
          <p:nvPr/>
        </p:nvSpPr>
        <p:spPr>
          <a:xfrm rot="10800000">
            <a:off x="7812361" y="3867894"/>
            <a:ext cx="504056" cy="288032"/>
          </a:xfrm>
          <a:prstGeom prst="leftArrow">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Arrow: Left 15">
            <a:extLst>
              <a:ext uri="{FF2B5EF4-FFF2-40B4-BE49-F238E27FC236}">
                <a16:creationId xmlns:a16="http://schemas.microsoft.com/office/drawing/2014/main" id="{736430B3-B111-4145-A370-F8AA16069495}"/>
              </a:ext>
            </a:extLst>
          </p:cNvPr>
          <p:cNvSpPr/>
          <p:nvPr/>
        </p:nvSpPr>
        <p:spPr>
          <a:xfrm rot="10800000">
            <a:off x="7812361" y="4515965"/>
            <a:ext cx="504056" cy="288032"/>
          </a:xfrm>
          <a:prstGeom prst="leftArrow">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824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B3DC-FF3E-3EBF-4F4D-0AD21BDD37BF}"/>
              </a:ext>
            </a:extLst>
          </p:cNvPr>
          <p:cNvSpPr>
            <a:spLocks noGrp="1"/>
          </p:cNvSpPr>
          <p:nvPr>
            <p:ph type="title"/>
          </p:nvPr>
        </p:nvSpPr>
        <p:spPr>
          <a:solidFill>
            <a:srgbClr val="086145"/>
          </a:solidFill>
        </p:spPr>
        <p:txBody>
          <a:bodyPr/>
          <a:lstStyle/>
          <a:p>
            <a:r>
              <a:rPr lang="en-US" dirty="0"/>
              <a:t>Consistency in medium and low priorities</a:t>
            </a:r>
            <a:endParaRPr lang="en-GB" dirty="0"/>
          </a:p>
        </p:txBody>
      </p:sp>
      <p:sp>
        <p:nvSpPr>
          <p:cNvPr id="4" name="Content Placeholder 2">
            <a:extLst>
              <a:ext uri="{FF2B5EF4-FFF2-40B4-BE49-F238E27FC236}">
                <a16:creationId xmlns:a16="http://schemas.microsoft.com/office/drawing/2014/main" id="{8A8629D7-18BD-C905-A26E-B1547F271B38}"/>
              </a:ext>
            </a:extLst>
          </p:cNvPr>
          <p:cNvSpPr>
            <a:spLocks noGrp="1"/>
          </p:cNvSpPr>
          <p:nvPr>
            <p:ph idx="1"/>
          </p:nvPr>
        </p:nvSpPr>
        <p:spPr>
          <a:xfrm>
            <a:off x="304992" y="1131590"/>
            <a:ext cx="5328592" cy="3744414"/>
          </a:xfrm>
        </p:spPr>
        <p:txBody>
          <a:bodyPr/>
          <a:lstStyle/>
          <a:p>
            <a:r>
              <a:rPr lang="en-GB" sz="1200" b="1" dirty="0"/>
              <a:t>High degree of similarity between households &amp; businesses</a:t>
            </a:r>
          </a:p>
          <a:p>
            <a:endParaRPr lang="en-GB" sz="500" b="1" dirty="0"/>
          </a:p>
          <a:p>
            <a:pPr lvl="1"/>
            <a:r>
              <a:rPr lang="en-GB" sz="1200" dirty="0"/>
              <a:t>Views sometimes changed when had more information</a:t>
            </a:r>
          </a:p>
          <a:p>
            <a:pPr lvl="1"/>
            <a:r>
              <a:rPr lang="en-GB" sz="1200" dirty="0"/>
              <a:t>Often due to current provision being effective already; areas others should take responsibility for e.g. support for those struggling to pay bills; or basic business functions such as customer service</a:t>
            </a:r>
          </a:p>
          <a:p>
            <a:pPr marL="457200" lvl="1" indent="0">
              <a:buNone/>
            </a:pPr>
            <a:endParaRPr lang="en-GB" sz="1200" dirty="0"/>
          </a:p>
          <a:p>
            <a:r>
              <a:rPr lang="en-GB" sz="1200" b="1" dirty="0"/>
              <a:t>‘Resilience’ not regarded as a word expected to feature as a ‘given’</a:t>
            </a:r>
          </a:p>
          <a:p>
            <a:endParaRPr lang="en-GB" sz="500" dirty="0"/>
          </a:p>
          <a:p>
            <a:pPr lvl="1"/>
            <a:r>
              <a:rPr lang="en-GB" sz="1200" dirty="0"/>
              <a:t>A familiar &amp; understood term by most</a:t>
            </a:r>
          </a:p>
          <a:p>
            <a:pPr lvl="1"/>
            <a:r>
              <a:rPr lang="en-GB" sz="1200" dirty="0"/>
              <a:t>Businesses do view YW as resilient though led to questions e.g. do they work with other water authorities should a particular area be short? </a:t>
            </a:r>
          </a:p>
          <a:p>
            <a:pPr lvl="1"/>
            <a:r>
              <a:rPr lang="en-GB" sz="1200" dirty="0"/>
              <a:t>Responsibility regarded to be a more positive word to use by some</a:t>
            </a:r>
          </a:p>
          <a:p>
            <a:endParaRPr lang="en-GB" dirty="0"/>
          </a:p>
          <a:p>
            <a:endParaRPr lang="en-GB" dirty="0"/>
          </a:p>
          <a:p>
            <a:endParaRPr lang="en-GB" sz="800" dirty="0">
              <a:solidFill>
                <a:schemeClr val="tx1"/>
              </a:solidFill>
            </a:endParaRPr>
          </a:p>
          <a:p>
            <a:pPr marL="0" indent="0" algn="ctr">
              <a:buNone/>
            </a:pPr>
            <a:endParaRPr lang="en-GB" b="1" dirty="0"/>
          </a:p>
          <a:p>
            <a:pPr marL="342900" lvl="1" indent="-342900">
              <a:buFont typeface="Arial" pitchFamily="34" charset="0"/>
              <a:buChar char="•"/>
            </a:pPr>
            <a:endParaRPr lang="en-GB" b="1" dirty="0"/>
          </a:p>
          <a:p>
            <a:pPr lvl="1"/>
            <a:endParaRPr lang="en-GB" dirty="0"/>
          </a:p>
        </p:txBody>
      </p:sp>
      <p:sp>
        <p:nvSpPr>
          <p:cNvPr id="5" name="Rectangle 4">
            <a:extLst>
              <a:ext uri="{FF2B5EF4-FFF2-40B4-BE49-F238E27FC236}">
                <a16:creationId xmlns:a16="http://schemas.microsoft.com/office/drawing/2014/main" id="{3F0A8F6E-93CC-FC5C-2F77-8C4897AC65B0}"/>
              </a:ext>
            </a:extLst>
          </p:cNvPr>
          <p:cNvSpPr/>
          <p:nvPr/>
        </p:nvSpPr>
        <p:spPr>
          <a:xfrm>
            <a:off x="6174713" y="3605897"/>
            <a:ext cx="2160240" cy="1397498"/>
          </a:xfrm>
          <a:prstGeom prst="rect">
            <a:avLst/>
          </a:prstGeom>
        </p:spPr>
        <p:txBody>
          <a:bodyPr wrap="square">
            <a:spAutoFit/>
          </a:bodyPr>
          <a:lstStyle/>
          <a:p>
            <a:pPr algn="ctr">
              <a:lnSpc>
                <a:spcPct val="107000"/>
              </a:lnSpc>
            </a:pPr>
            <a:r>
              <a:rPr lang="en-US" sz="1000" i="1" dirty="0">
                <a:solidFill>
                  <a:srgbClr val="0070C0"/>
                </a:solidFill>
                <a:latin typeface="Segoe UI" pitchFamily="34" charset="0"/>
                <a:cs typeface="Segoe UI" pitchFamily="34" charset="0"/>
              </a:rPr>
              <a:t>“Everything covered enables you to be resilient and provide a particular service responsibly. I’m not sure it is a great word, I prefer responsibility. Having that environmental and social responsibility is important in the long-term.” </a:t>
            </a:r>
          </a:p>
          <a:p>
            <a:pPr algn="ctr">
              <a:lnSpc>
                <a:spcPct val="107000"/>
              </a:lnSpc>
              <a:spcAft>
                <a:spcPts val="800"/>
              </a:spcAft>
            </a:pPr>
            <a:r>
              <a:rPr lang="en-US" sz="1000" i="1" dirty="0">
                <a:solidFill>
                  <a:srgbClr val="0070C0"/>
                </a:solidFill>
                <a:latin typeface="Segoe UI" pitchFamily="34" charset="0"/>
                <a:cs typeface="Segoe UI" pitchFamily="34" charset="0"/>
              </a:rPr>
              <a:t>(Hospitality, Small)</a:t>
            </a:r>
            <a:endParaRPr lang="en-GB" sz="1000" i="1" dirty="0">
              <a:solidFill>
                <a:srgbClr val="0070C0"/>
              </a:solidFill>
              <a:latin typeface="Segoe UI" pitchFamily="34" charset="0"/>
              <a:cs typeface="Segoe UI" pitchFamily="34" charset="0"/>
            </a:endParaRPr>
          </a:p>
        </p:txBody>
      </p:sp>
      <p:pic>
        <p:nvPicPr>
          <p:cNvPr id="1028" name="Picture 4">
            <a:extLst>
              <a:ext uri="{FF2B5EF4-FFF2-40B4-BE49-F238E27FC236}">
                <a16:creationId xmlns:a16="http://schemas.microsoft.com/office/drawing/2014/main" id="{93BFC660-2EB6-EDA1-FF9E-E199FC93C70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88424" y="279066"/>
            <a:ext cx="483518" cy="4835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6B141A9-7A6F-E89D-281F-AD3FADEC0F9C}"/>
              </a:ext>
            </a:extLst>
          </p:cNvPr>
          <p:cNvSpPr/>
          <p:nvPr/>
        </p:nvSpPr>
        <p:spPr>
          <a:xfrm>
            <a:off x="6215436" y="2264940"/>
            <a:ext cx="2160240" cy="1068178"/>
          </a:xfrm>
          <a:prstGeom prst="rect">
            <a:avLst/>
          </a:prstGeom>
        </p:spPr>
        <p:txBody>
          <a:bodyPr wrap="square">
            <a:spAutoFit/>
          </a:bodyPr>
          <a:lstStyle/>
          <a:p>
            <a:pPr algn="ctr">
              <a:lnSpc>
                <a:spcPct val="107000"/>
              </a:lnSpc>
            </a:pPr>
            <a:r>
              <a:rPr lang="en-US" sz="1000" i="1" dirty="0">
                <a:solidFill>
                  <a:srgbClr val="0070C0"/>
                </a:solidFill>
                <a:latin typeface="Segoe UI" panose="020B0502040204020203" pitchFamily="34" charset="0"/>
              </a:rPr>
              <a:t>“If I had to sacrifice that over making sure we were preventing sewage leaks then sorry but the dog won’t get walked around the reservoir.” </a:t>
            </a:r>
          </a:p>
          <a:p>
            <a:pPr algn="ctr">
              <a:lnSpc>
                <a:spcPct val="107000"/>
              </a:lnSpc>
            </a:pPr>
            <a:r>
              <a:rPr lang="en-US" sz="1000" i="1" dirty="0">
                <a:solidFill>
                  <a:srgbClr val="0070C0"/>
                </a:solidFill>
                <a:latin typeface="Segoe UI" panose="020B0502040204020203" pitchFamily="34" charset="0"/>
              </a:rPr>
              <a:t>(Construction,  Medium)</a:t>
            </a:r>
            <a:endParaRPr lang="en-GB" sz="1000" i="1" dirty="0">
              <a:solidFill>
                <a:srgbClr val="0070C0"/>
              </a:solidFill>
              <a:latin typeface="Segoe UI" pitchFamily="34" charset="0"/>
              <a:cs typeface="Segoe UI" pitchFamily="34" charset="0"/>
            </a:endParaRPr>
          </a:p>
        </p:txBody>
      </p:sp>
      <p:sp>
        <p:nvSpPr>
          <p:cNvPr id="7" name="Rectangle 6">
            <a:extLst>
              <a:ext uri="{FF2B5EF4-FFF2-40B4-BE49-F238E27FC236}">
                <a16:creationId xmlns:a16="http://schemas.microsoft.com/office/drawing/2014/main" id="{8C0D4D16-697A-9E7B-410C-2066112A225B}"/>
              </a:ext>
            </a:extLst>
          </p:cNvPr>
          <p:cNvSpPr/>
          <p:nvPr/>
        </p:nvSpPr>
        <p:spPr>
          <a:xfrm>
            <a:off x="6084168" y="1006484"/>
            <a:ext cx="2160240" cy="1068178"/>
          </a:xfrm>
          <a:prstGeom prst="rect">
            <a:avLst/>
          </a:prstGeom>
        </p:spPr>
        <p:txBody>
          <a:bodyPr wrap="square">
            <a:spAutoFit/>
          </a:bodyPr>
          <a:lstStyle/>
          <a:p>
            <a:pPr algn="ctr">
              <a:lnSpc>
                <a:spcPct val="107000"/>
              </a:lnSpc>
            </a:pPr>
            <a:r>
              <a:rPr lang="en-US" sz="1000" i="1" dirty="0">
                <a:solidFill>
                  <a:srgbClr val="0070C0"/>
                </a:solidFill>
                <a:latin typeface="Segoe UI" panose="020B0502040204020203" pitchFamily="34" charset="0"/>
              </a:rPr>
              <a:t>“Water companies have been trying to do that [educate customers] for years and years and nothing changes. If I was them I would give up, it doesn’t work.” </a:t>
            </a:r>
          </a:p>
          <a:p>
            <a:pPr algn="ctr">
              <a:lnSpc>
                <a:spcPct val="107000"/>
              </a:lnSpc>
            </a:pPr>
            <a:r>
              <a:rPr lang="en-US" sz="1000" i="1" dirty="0">
                <a:solidFill>
                  <a:srgbClr val="0070C0"/>
                </a:solidFill>
                <a:latin typeface="Segoe UI" panose="020B0502040204020203" pitchFamily="34" charset="0"/>
              </a:rPr>
              <a:t>(Hospitality, Small)</a:t>
            </a:r>
            <a:endParaRPr lang="en-GB" sz="1000" i="1" dirty="0">
              <a:solidFill>
                <a:srgbClr val="0070C0"/>
              </a:solidFill>
              <a:latin typeface="Segoe UI" pitchFamily="34" charset="0"/>
              <a:cs typeface="Segoe UI" pitchFamily="34" charset="0"/>
            </a:endParaRPr>
          </a:p>
        </p:txBody>
      </p:sp>
    </p:spTree>
    <p:extLst>
      <p:ext uri="{BB962C8B-B14F-4D97-AF65-F5344CB8AC3E}">
        <p14:creationId xmlns:p14="http://schemas.microsoft.com/office/powerpoint/2010/main" val="34791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30D0-AAA5-47A6-220B-5FA34369CFA4}"/>
              </a:ext>
            </a:extLst>
          </p:cNvPr>
          <p:cNvSpPr>
            <a:spLocks noGrp="1"/>
          </p:cNvSpPr>
          <p:nvPr>
            <p:ph type="title"/>
          </p:nvPr>
        </p:nvSpPr>
        <p:spPr>
          <a:xfrm>
            <a:off x="0" y="267496"/>
            <a:ext cx="8892480" cy="483518"/>
          </a:xfrm>
        </p:spPr>
        <p:txBody>
          <a:bodyPr/>
          <a:lstStyle/>
          <a:p>
            <a:r>
              <a:rPr lang="en-GB" sz="1400" dirty="0"/>
              <a:t>LOW priorities (in comparison to other attributes) but some views changed with better understanding</a:t>
            </a:r>
          </a:p>
        </p:txBody>
      </p:sp>
      <p:sp>
        <p:nvSpPr>
          <p:cNvPr id="4" name="TextBox 3">
            <a:extLst>
              <a:ext uri="{FF2B5EF4-FFF2-40B4-BE49-F238E27FC236}">
                <a16:creationId xmlns:a16="http://schemas.microsoft.com/office/drawing/2014/main" id="{0EEBF08F-4D87-5545-1AD7-1C739A127587}"/>
              </a:ext>
            </a:extLst>
          </p:cNvPr>
          <p:cNvSpPr txBox="1"/>
          <p:nvPr/>
        </p:nvSpPr>
        <p:spPr>
          <a:xfrm>
            <a:off x="1187624" y="1275606"/>
            <a:ext cx="6624736" cy="800219"/>
          </a:xfrm>
          <a:prstGeom prst="rect">
            <a:avLst/>
          </a:prstGeom>
          <a:solidFill>
            <a:schemeClr val="tx2">
              <a:lumMod val="20000"/>
              <a:lumOff val="80000"/>
            </a:schemeClr>
          </a:solidFill>
          <a:ln>
            <a:solidFill>
              <a:srgbClr val="0070C0"/>
            </a:solidFill>
          </a:ln>
        </p:spPr>
        <p:txBody>
          <a:bodyPr wrap="square" rtlCol="0">
            <a:spAutoFit/>
          </a:bodyPr>
          <a:lstStyle/>
          <a:p>
            <a:r>
              <a:rPr lang="en-GB" sz="1000" b="1" dirty="0">
                <a:solidFill>
                  <a:srgbClr val="0070C0"/>
                </a:solidFill>
                <a:latin typeface="Segoe UI" panose="020B0502040204020203" pitchFamily="34" charset="0"/>
                <a:cs typeface="Segoe UI" panose="020B0502040204020203" pitchFamily="34" charset="0"/>
              </a:rPr>
              <a:t>If perceive there is a problem (or not)</a:t>
            </a:r>
          </a:p>
          <a:p>
            <a:endParaRPr lang="en-GB" sz="900" dirty="0">
              <a:solidFill>
                <a:srgbClr val="0070C0"/>
              </a:solidFill>
              <a:latin typeface="Segoe UI" panose="020B0502040204020203" pitchFamily="34" charset="0"/>
              <a:cs typeface="Segoe UI" panose="020B0502040204020203" pitchFamily="34" charset="0"/>
            </a:endParaRPr>
          </a:p>
          <a:p>
            <a:r>
              <a:rPr lang="en-GB" sz="900" dirty="0">
                <a:solidFill>
                  <a:srgbClr val="0070C0"/>
                </a:solidFill>
                <a:latin typeface="Segoe UI" panose="020B0502040204020203" pitchFamily="34" charset="0"/>
                <a:cs typeface="Segoe UI" panose="020B0502040204020203" pitchFamily="34" charset="0"/>
              </a:rPr>
              <a:t>Many attributes are hidden from view so not always appreciate there may be a challenge or a problem to address.</a:t>
            </a:r>
          </a:p>
          <a:p>
            <a:r>
              <a:rPr lang="en-GB" sz="900" dirty="0">
                <a:solidFill>
                  <a:srgbClr val="0070C0"/>
                </a:solidFill>
                <a:latin typeface="Segoe UI" panose="020B0502040204020203" pitchFamily="34" charset="0"/>
                <a:cs typeface="Segoe UI" panose="020B0502040204020203" pitchFamily="34" charset="0"/>
              </a:rPr>
              <a:t>Others can become less of a priority when see performance targets (already ahead on net zero targets, low numbers of households affected by what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classifies as low water pressure)  </a:t>
            </a:r>
          </a:p>
        </p:txBody>
      </p:sp>
      <p:sp>
        <p:nvSpPr>
          <p:cNvPr id="6" name="TextBox 5">
            <a:extLst>
              <a:ext uri="{FF2B5EF4-FFF2-40B4-BE49-F238E27FC236}">
                <a16:creationId xmlns:a16="http://schemas.microsoft.com/office/drawing/2014/main" id="{A8CD247C-AF5B-80A4-CC64-D4E94D786486}"/>
              </a:ext>
            </a:extLst>
          </p:cNvPr>
          <p:cNvSpPr txBox="1"/>
          <p:nvPr/>
        </p:nvSpPr>
        <p:spPr>
          <a:xfrm>
            <a:off x="1187624" y="2211710"/>
            <a:ext cx="6624736" cy="1077218"/>
          </a:xfrm>
          <a:prstGeom prst="rect">
            <a:avLst/>
          </a:prstGeom>
          <a:solidFill>
            <a:schemeClr val="bg1"/>
          </a:solidFill>
          <a:ln>
            <a:solidFill>
              <a:srgbClr val="0070C0"/>
            </a:solidFill>
          </a:ln>
        </p:spPr>
        <p:txBody>
          <a:bodyPr wrap="square" rtlCol="0">
            <a:spAutoFit/>
          </a:bodyPr>
          <a:lstStyle/>
          <a:p>
            <a:r>
              <a:rPr lang="en-GB" sz="1000" b="1" dirty="0">
                <a:solidFill>
                  <a:srgbClr val="0070C0"/>
                </a:solidFill>
                <a:latin typeface="Segoe UI" panose="020B0502040204020203" pitchFamily="34" charset="0"/>
                <a:cs typeface="Segoe UI" panose="020B0502040204020203" pitchFamily="34" charset="0"/>
              </a:rPr>
              <a:t>Low comprehension</a:t>
            </a:r>
          </a:p>
          <a:p>
            <a:endParaRPr lang="en-GB" sz="900" dirty="0">
              <a:solidFill>
                <a:srgbClr val="0070C0"/>
              </a:solidFill>
              <a:latin typeface="Segoe UI" panose="020B0502040204020203" pitchFamily="34" charset="0"/>
              <a:cs typeface="Segoe UI" panose="020B0502040204020203" pitchFamily="34" charset="0"/>
            </a:endParaRPr>
          </a:p>
          <a:p>
            <a:r>
              <a:rPr lang="en-GB" sz="900" dirty="0">
                <a:solidFill>
                  <a:srgbClr val="0070C0"/>
                </a:solidFill>
                <a:latin typeface="Segoe UI" panose="020B0502040204020203" pitchFamily="34" charset="0"/>
                <a:cs typeface="Segoe UI" panose="020B0502040204020203" pitchFamily="34" charset="0"/>
              </a:rPr>
              <a:t>Some attributes quite technical and new information for customers to digest so not easy to understand such as </a:t>
            </a:r>
            <a:r>
              <a:rPr lang="en-GB" sz="900" b="1" dirty="0" err="1">
                <a:solidFill>
                  <a:srgbClr val="0070C0"/>
                </a:solidFill>
                <a:latin typeface="Segoe UI" panose="020B0502040204020203" pitchFamily="34" charset="0"/>
                <a:cs typeface="Segoe UI" panose="020B0502040204020203" pitchFamily="34" charset="0"/>
              </a:rPr>
              <a:t>CSOs</a:t>
            </a:r>
            <a:r>
              <a:rPr lang="en-GB" sz="900" dirty="0">
                <a:solidFill>
                  <a:srgbClr val="0070C0"/>
                </a:solidFill>
                <a:latin typeface="Segoe UI" panose="020B0502040204020203" pitchFamily="34" charset="0"/>
                <a:cs typeface="Segoe UI" panose="020B0502040204020203" pitchFamily="34" charset="0"/>
              </a:rPr>
              <a:t>, </a:t>
            </a:r>
            <a:r>
              <a:rPr lang="en-GB" sz="900" b="1" dirty="0">
                <a:solidFill>
                  <a:srgbClr val="0070C0"/>
                </a:solidFill>
                <a:latin typeface="Segoe UI" panose="020B0502040204020203" pitchFamily="34" charset="0"/>
                <a:cs typeface="Segoe UI" panose="020B0502040204020203" pitchFamily="34" charset="0"/>
              </a:rPr>
              <a:t>partnership working </a:t>
            </a:r>
            <a:r>
              <a:rPr lang="en-GB" sz="900" dirty="0">
                <a:solidFill>
                  <a:srgbClr val="0070C0"/>
                </a:solidFill>
                <a:latin typeface="Segoe UI" panose="020B0502040204020203" pitchFamily="34" charset="0"/>
                <a:cs typeface="Segoe UI" panose="020B0502040204020203" pitchFamily="34" charset="0"/>
              </a:rPr>
              <a:t>and </a:t>
            </a:r>
            <a:r>
              <a:rPr lang="en-GB" sz="900" b="1" dirty="0">
                <a:solidFill>
                  <a:srgbClr val="0070C0"/>
                </a:solidFill>
                <a:latin typeface="Segoe UI" panose="020B0502040204020203" pitchFamily="34" charset="0"/>
                <a:cs typeface="Segoe UI" panose="020B0502040204020203" pitchFamily="34" charset="0"/>
              </a:rPr>
              <a:t>treating sludge </a:t>
            </a:r>
            <a:r>
              <a:rPr lang="en-GB" sz="900" dirty="0">
                <a:solidFill>
                  <a:srgbClr val="0070C0"/>
                </a:solidFill>
                <a:latin typeface="Segoe UI" panose="020B0502040204020203" pitchFamily="34" charset="0"/>
                <a:cs typeface="Segoe UI" panose="020B0502040204020203" pitchFamily="34" charset="0"/>
              </a:rPr>
              <a:t>so when reviewing a long list easy to place down the priority order.</a:t>
            </a:r>
          </a:p>
          <a:p>
            <a:r>
              <a:rPr lang="en-GB" sz="900" dirty="0">
                <a:solidFill>
                  <a:srgbClr val="0070C0"/>
                </a:solidFill>
                <a:latin typeface="Segoe UI" panose="020B0502040204020203" pitchFamily="34" charset="0"/>
                <a:cs typeface="Segoe UI" panose="020B0502040204020203" pitchFamily="34" charset="0"/>
              </a:rPr>
              <a:t>When understand attribute may result in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saving money or generating income and the belief this will mean bills stay low then seen as sensible to make action more of a priority – to achieve key goal of keeping bills low.</a:t>
            </a:r>
          </a:p>
          <a:p>
            <a:endParaRPr lang="en-GB" sz="900" dirty="0">
              <a:solidFill>
                <a:srgbClr val="0070C0"/>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41699AC-B3B0-6D8C-44B2-5B77BC881AC6}"/>
              </a:ext>
            </a:extLst>
          </p:cNvPr>
          <p:cNvSpPr txBox="1"/>
          <p:nvPr/>
        </p:nvSpPr>
        <p:spPr>
          <a:xfrm>
            <a:off x="1187624" y="3435846"/>
            <a:ext cx="6624736" cy="815608"/>
          </a:xfrm>
          <a:prstGeom prst="rect">
            <a:avLst/>
          </a:prstGeom>
          <a:solidFill>
            <a:schemeClr val="tx2">
              <a:lumMod val="20000"/>
              <a:lumOff val="80000"/>
            </a:schemeClr>
          </a:solidFill>
          <a:ln>
            <a:solidFill>
              <a:srgbClr val="0070C0"/>
            </a:solidFill>
          </a:ln>
        </p:spPr>
        <p:txBody>
          <a:bodyPr wrap="square" rtlCol="0">
            <a:spAutoFit/>
          </a:bodyPr>
          <a:lstStyle/>
          <a:p>
            <a:r>
              <a:rPr lang="en-GB" sz="1000" b="1" dirty="0">
                <a:solidFill>
                  <a:srgbClr val="0070C0"/>
                </a:solidFill>
                <a:latin typeface="Segoe UI" panose="020B0502040204020203" pitchFamily="34" charset="0"/>
                <a:cs typeface="Segoe UI" panose="020B0502040204020203" pitchFamily="34" charset="0"/>
              </a:rPr>
              <a:t>If have limited experience of it being a major issue</a:t>
            </a:r>
          </a:p>
          <a:p>
            <a:endParaRPr lang="en-GB" sz="1000" b="1" dirty="0">
              <a:solidFill>
                <a:srgbClr val="0070C0"/>
              </a:solidFill>
              <a:latin typeface="Segoe UI" panose="020B0502040204020203" pitchFamily="34" charset="0"/>
              <a:cs typeface="Segoe UI" panose="020B0502040204020203" pitchFamily="34" charset="0"/>
            </a:endParaRPr>
          </a:p>
          <a:p>
            <a:r>
              <a:rPr lang="en-GB" sz="900" dirty="0">
                <a:solidFill>
                  <a:srgbClr val="0070C0"/>
                </a:solidFill>
                <a:latin typeface="Segoe UI" panose="020B0502040204020203" pitchFamily="34" charset="0"/>
                <a:cs typeface="Segoe UI" panose="020B0502040204020203" pitchFamily="34" charset="0"/>
              </a:rPr>
              <a:t>Only older </a:t>
            </a:r>
            <a:r>
              <a:rPr lang="en-GB" sz="900" dirty="0" err="1">
                <a:solidFill>
                  <a:srgbClr val="0070C0"/>
                </a:solidFill>
                <a:latin typeface="Segoe UI" panose="020B0502040204020203" pitchFamily="34" charset="0"/>
                <a:cs typeface="Segoe UI" panose="020B0502040204020203" pitchFamily="34" charset="0"/>
              </a:rPr>
              <a:t>lifestages</a:t>
            </a:r>
            <a:r>
              <a:rPr lang="en-GB" sz="900" dirty="0">
                <a:solidFill>
                  <a:srgbClr val="0070C0"/>
                </a:solidFill>
                <a:latin typeface="Segoe UI" panose="020B0502040204020203" pitchFamily="34" charset="0"/>
                <a:cs typeface="Segoe UI" panose="020B0502040204020203" pitchFamily="34" charset="0"/>
              </a:rPr>
              <a:t> had experience of a long lasting </a:t>
            </a:r>
            <a:r>
              <a:rPr lang="en-GB" sz="900" b="1" dirty="0">
                <a:solidFill>
                  <a:srgbClr val="0070C0"/>
                </a:solidFill>
                <a:latin typeface="Segoe UI" panose="020B0502040204020203" pitchFamily="34" charset="0"/>
                <a:cs typeface="Segoe UI" panose="020B0502040204020203" pitchFamily="34" charset="0"/>
              </a:rPr>
              <a:t>hosepipe bans </a:t>
            </a:r>
            <a:r>
              <a:rPr lang="en-GB" sz="900" dirty="0">
                <a:solidFill>
                  <a:srgbClr val="0070C0"/>
                </a:solidFill>
                <a:latin typeface="Segoe UI" panose="020B0502040204020203" pitchFamily="34" charset="0"/>
                <a:cs typeface="Segoe UI" panose="020B0502040204020203" pitchFamily="34" charset="0"/>
              </a:rPr>
              <a:t>– easy to place it down list of priorities if don’t expect the event to happen or if only perceived to happen rarely (</a:t>
            </a:r>
            <a:r>
              <a:rPr lang="en-GB" sz="900" b="1" dirty="0">
                <a:solidFill>
                  <a:srgbClr val="0070C0"/>
                </a:solidFill>
                <a:latin typeface="Segoe UI" panose="020B0502040204020203" pitchFamily="34" charset="0"/>
                <a:cs typeface="Segoe UI" panose="020B0502040204020203" pitchFamily="34" charset="0"/>
              </a:rPr>
              <a:t>accidental pollution </a:t>
            </a:r>
            <a:r>
              <a:rPr lang="en-GB" sz="900" dirty="0">
                <a:solidFill>
                  <a:srgbClr val="0070C0"/>
                </a:solidFill>
                <a:latin typeface="Segoe UI" panose="020B0502040204020203" pitchFamily="34" charset="0"/>
                <a:cs typeface="Segoe UI" panose="020B0502040204020203" pitchFamily="34" charset="0"/>
              </a:rPr>
              <a:t>– by nature of the descriptor expected to be infrequent).  Few mentioned spontaneously mentioned </a:t>
            </a:r>
            <a:r>
              <a:rPr lang="en-GB" sz="900" b="1" dirty="0">
                <a:solidFill>
                  <a:srgbClr val="0070C0"/>
                </a:solidFill>
                <a:latin typeface="Segoe UI" panose="020B0502040204020203" pitchFamily="34" charset="0"/>
                <a:cs typeface="Segoe UI" panose="020B0502040204020203" pitchFamily="34" charset="0"/>
              </a:rPr>
              <a:t>sewerage outflows </a:t>
            </a:r>
            <a:r>
              <a:rPr lang="en-GB" sz="900" dirty="0">
                <a:solidFill>
                  <a:srgbClr val="0070C0"/>
                </a:solidFill>
                <a:latin typeface="Segoe UI" panose="020B0502040204020203" pitchFamily="34" charset="0"/>
                <a:cs typeface="Segoe UI" panose="020B0502040204020203" pitchFamily="34" charset="0"/>
              </a:rPr>
              <a:t>into rivers and on Yorkshire’s seaside.  </a:t>
            </a:r>
          </a:p>
        </p:txBody>
      </p:sp>
      <p:sp>
        <p:nvSpPr>
          <p:cNvPr id="10" name="Arrow: Left 9">
            <a:extLst>
              <a:ext uri="{FF2B5EF4-FFF2-40B4-BE49-F238E27FC236}">
                <a16:creationId xmlns:a16="http://schemas.microsoft.com/office/drawing/2014/main" id="{5AB2D86C-7712-1409-1FA2-A4753416F4B6}"/>
              </a:ext>
            </a:extLst>
          </p:cNvPr>
          <p:cNvSpPr/>
          <p:nvPr/>
        </p:nvSpPr>
        <p:spPr>
          <a:xfrm>
            <a:off x="539552" y="2657406"/>
            <a:ext cx="504056" cy="288032"/>
          </a:xfrm>
          <a:prstGeom prst="lef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Arrow: Left 10">
            <a:extLst>
              <a:ext uri="{FF2B5EF4-FFF2-40B4-BE49-F238E27FC236}">
                <a16:creationId xmlns:a16="http://schemas.microsoft.com/office/drawing/2014/main" id="{B975EC7D-98A9-EF13-4D49-88A933A80CC9}"/>
              </a:ext>
            </a:extLst>
          </p:cNvPr>
          <p:cNvSpPr/>
          <p:nvPr/>
        </p:nvSpPr>
        <p:spPr>
          <a:xfrm>
            <a:off x="539552" y="1505278"/>
            <a:ext cx="504056" cy="288032"/>
          </a:xfrm>
          <a:prstGeom prst="lef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90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AA62-1AA3-23E6-4960-EF8A43F4083B}"/>
              </a:ext>
            </a:extLst>
          </p:cNvPr>
          <p:cNvSpPr>
            <a:spLocks noGrp="1"/>
          </p:cNvSpPr>
          <p:nvPr>
            <p:ph type="title"/>
          </p:nvPr>
        </p:nvSpPr>
        <p:spPr/>
        <p:txBody>
          <a:bodyPr/>
          <a:lstStyle/>
          <a:p>
            <a:r>
              <a:rPr lang="en-GB" sz="1600" dirty="0"/>
              <a:t>Reluctant to classify any priorities as ‘irrelevant’</a:t>
            </a:r>
          </a:p>
        </p:txBody>
      </p:sp>
      <p:sp>
        <p:nvSpPr>
          <p:cNvPr id="3" name="Content Placeholder 2">
            <a:extLst>
              <a:ext uri="{FF2B5EF4-FFF2-40B4-BE49-F238E27FC236}">
                <a16:creationId xmlns:a16="http://schemas.microsoft.com/office/drawing/2014/main" id="{DAC54AD0-4201-DDB6-D50B-CB8372113506}"/>
              </a:ext>
            </a:extLst>
          </p:cNvPr>
          <p:cNvSpPr>
            <a:spLocks noGrp="1"/>
          </p:cNvSpPr>
          <p:nvPr>
            <p:ph idx="1"/>
          </p:nvPr>
        </p:nvSpPr>
        <p:spPr>
          <a:xfrm>
            <a:off x="251520" y="1203598"/>
            <a:ext cx="5400600" cy="2584384"/>
          </a:xfrm>
        </p:spPr>
        <p:txBody>
          <a:bodyPr/>
          <a:lstStyle/>
          <a:p>
            <a:r>
              <a:rPr lang="en-GB" sz="1200" b="1" dirty="0"/>
              <a:t>Indeed, very few priorities were seen as a low priority </a:t>
            </a:r>
            <a:r>
              <a:rPr lang="en-GB" sz="1200" dirty="0"/>
              <a:t>– let alone not important or irrelevant</a:t>
            </a:r>
          </a:p>
          <a:p>
            <a:endParaRPr lang="en-GB" sz="1200" dirty="0"/>
          </a:p>
          <a:p>
            <a:r>
              <a:rPr lang="en-GB" sz="1200" dirty="0"/>
              <a:t>This may </a:t>
            </a:r>
            <a:r>
              <a:rPr lang="en-GB" sz="1200" b="1" dirty="0"/>
              <a:t>change if costs &amp; impacts were attached </a:t>
            </a:r>
            <a:r>
              <a:rPr lang="en-GB" sz="1200" dirty="0"/>
              <a:t>to each action</a:t>
            </a:r>
          </a:p>
          <a:p>
            <a:endParaRPr lang="en-GB" sz="1200" dirty="0"/>
          </a:p>
          <a:p>
            <a:r>
              <a:rPr lang="en-GB" sz="1200" b="1" dirty="0"/>
              <a:t>Customers unlikely to tolerate performance getting worse </a:t>
            </a:r>
            <a:r>
              <a:rPr lang="en-GB" sz="1200" dirty="0"/>
              <a:t>but also unlikely to pay significantly more in current cost of living climate</a:t>
            </a:r>
          </a:p>
          <a:p>
            <a:endParaRPr lang="en-GB" sz="1200" dirty="0"/>
          </a:p>
          <a:p>
            <a:r>
              <a:rPr lang="en-GB" sz="1200" b="1" dirty="0"/>
              <a:t>Overwhelmed by list of 28 </a:t>
            </a:r>
            <a:r>
              <a:rPr lang="en-GB" sz="1200" dirty="0"/>
              <a:t>to suggest any other aspects to include.</a:t>
            </a:r>
          </a:p>
          <a:p>
            <a:endParaRPr lang="en-GB" sz="1200" dirty="0"/>
          </a:p>
        </p:txBody>
      </p:sp>
      <p:pic>
        <p:nvPicPr>
          <p:cNvPr id="4" name="Picture 3" descr="john-schnobrich-2FPjlAyMQTA-unsplash (1).jpg">
            <a:extLst>
              <a:ext uri="{FF2B5EF4-FFF2-40B4-BE49-F238E27FC236}">
                <a16:creationId xmlns:a16="http://schemas.microsoft.com/office/drawing/2014/main" id="{280E518F-9605-1D07-BA5C-AB7AE7A17972}"/>
              </a:ext>
            </a:extLst>
          </p:cNvPr>
          <p:cNvPicPr>
            <a:picLocks noChangeAspect="1"/>
          </p:cNvPicPr>
          <p:nvPr/>
        </p:nvPicPr>
        <p:blipFill>
          <a:blip r:embed="rId2" cstate="print"/>
          <a:srcRect/>
          <a:stretch>
            <a:fillRect/>
          </a:stretch>
        </p:blipFill>
        <p:spPr>
          <a:xfrm>
            <a:off x="6733862" y="1131590"/>
            <a:ext cx="2160240" cy="3591710"/>
          </a:xfrm>
          <a:prstGeom prst="rect">
            <a:avLst/>
          </a:prstGeom>
        </p:spPr>
      </p:pic>
    </p:spTree>
    <p:extLst>
      <p:ext uri="{BB962C8B-B14F-4D97-AF65-F5344CB8AC3E}">
        <p14:creationId xmlns:p14="http://schemas.microsoft.com/office/powerpoint/2010/main" val="177865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A3FB-263B-EAA4-5370-6DDBD161FE1C}"/>
              </a:ext>
            </a:extLst>
          </p:cNvPr>
          <p:cNvSpPr>
            <a:spLocks noGrp="1"/>
          </p:cNvSpPr>
          <p:nvPr>
            <p:ph type="title"/>
          </p:nvPr>
        </p:nvSpPr>
        <p:spPr/>
        <p:txBody>
          <a:bodyPr/>
          <a:lstStyle/>
          <a:p>
            <a:r>
              <a:rPr lang="en-GB" sz="1600" dirty="0"/>
              <a:t>Mixed views on willingness to pay more</a:t>
            </a:r>
          </a:p>
        </p:txBody>
      </p:sp>
      <p:sp>
        <p:nvSpPr>
          <p:cNvPr id="3" name="Content Placeholder 2">
            <a:extLst>
              <a:ext uri="{FF2B5EF4-FFF2-40B4-BE49-F238E27FC236}">
                <a16:creationId xmlns:a16="http://schemas.microsoft.com/office/drawing/2014/main" id="{C46B9C45-561C-2A8C-7F26-F023710553F6}"/>
              </a:ext>
            </a:extLst>
          </p:cNvPr>
          <p:cNvSpPr>
            <a:spLocks noGrp="1"/>
          </p:cNvSpPr>
          <p:nvPr>
            <p:ph idx="1"/>
          </p:nvPr>
        </p:nvSpPr>
        <p:spPr>
          <a:xfrm>
            <a:off x="241176" y="1032659"/>
            <a:ext cx="5915000" cy="4027118"/>
          </a:xfrm>
        </p:spPr>
        <p:txBody>
          <a:bodyPr/>
          <a:lstStyle/>
          <a:p>
            <a:r>
              <a:rPr lang="en-GB" sz="1000" b="1" dirty="0"/>
              <a:t>Only briefly touched upon </a:t>
            </a:r>
            <a:r>
              <a:rPr lang="en-GB" sz="1000" dirty="0"/>
              <a:t>&amp; in principle rather than testing potential amounts</a:t>
            </a:r>
          </a:p>
          <a:p>
            <a:endParaRPr lang="en-GB" sz="1000" dirty="0"/>
          </a:p>
          <a:p>
            <a:r>
              <a:rPr lang="en-GB" sz="1000" b="1" dirty="0"/>
              <a:t>Clear than the cost of living crisis is at the forefront of many minds </a:t>
            </a:r>
            <a:r>
              <a:rPr lang="en-GB" sz="1000" dirty="0"/>
              <a:t>– especially </a:t>
            </a:r>
            <a:r>
              <a:rPr lang="en-GB" sz="1000" dirty="0" err="1"/>
              <a:t>C2DE</a:t>
            </a:r>
            <a:r>
              <a:rPr lang="en-GB" sz="1000" dirty="0"/>
              <a:t> where the impacts are already biting</a:t>
            </a:r>
          </a:p>
          <a:p>
            <a:endParaRPr lang="en-GB" sz="1000" dirty="0"/>
          </a:p>
          <a:p>
            <a:r>
              <a:rPr lang="en-GB" sz="1000" b="1" dirty="0"/>
              <a:t>Water bill is seen as low </a:t>
            </a:r>
            <a:r>
              <a:rPr lang="en-GB" sz="1000" dirty="0"/>
              <a:t>compared to other utilities &amp; Council Tax but cost of living is seen in the round</a:t>
            </a:r>
          </a:p>
          <a:p>
            <a:endParaRPr lang="en-GB" sz="1000" dirty="0"/>
          </a:p>
          <a:p>
            <a:r>
              <a:rPr lang="en-GB" sz="1000" b="1" dirty="0"/>
              <a:t>Generally seen as very low for what customers get </a:t>
            </a:r>
            <a:r>
              <a:rPr lang="en-GB" sz="1000" dirty="0"/>
              <a:t>when the cost of individual water bill discussed &amp; worked out per day or per week</a:t>
            </a:r>
          </a:p>
          <a:p>
            <a:endParaRPr lang="en-GB" sz="1000" dirty="0"/>
          </a:p>
          <a:p>
            <a:r>
              <a:rPr lang="en-GB" sz="1000" b="1" dirty="0"/>
              <a:t>Split in those willing &amp; unwilling to pay </a:t>
            </a:r>
            <a:r>
              <a:rPr lang="en-GB" sz="1000" dirty="0"/>
              <a:t>even a small amount more in order to pay for more actions &amp; positive impacts.  Often based around personal interests (e.g. if more eco-focussed see value in doing more on this) or attitudes towards charity (e.g. paying a £1-2 more to help those struggling) rather than lifestage or social grade</a:t>
            </a:r>
          </a:p>
          <a:p>
            <a:endParaRPr lang="en-GB" sz="1000" dirty="0"/>
          </a:p>
          <a:p>
            <a:r>
              <a:rPr lang="en-GB" sz="1000" b="1" dirty="0"/>
              <a:t>Some more open to pay a bit more now </a:t>
            </a:r>
            <a:r>
              <a:rPr lang="en-GB" sz="1000" dirty="0"/>
              <a:t>if knowing any small rise will effectively tackle issues resulting in future savings due to better infrastructure, less wastage &amp; therefore less costs</a:t>
            </a:r>
          </a:p>
          <a:p>
            <a:endParaRPr lang="en-GB" sz="1000" dirty="0"/>
          </a:p>
          <a:p>
            <a:r>
              <a:rPr lang="en-GB" sz="1000" b="1" dirty="0"/>
              <a:t>For some, willingness to pay more </a:t>
            </a:r>
            <a:r>
              <a:rPr lang="en-GB" sz="1000" dirty="0"/>
              <a:t>will depend on knowing shareholders &amp; levels of senior renumeration are also taking a hit.  Not something they are currently seeing from their gas or electricity providers!</a:t>
            </a:r>
          </a:p>
          <a:p>
            <a:endParaRPr lang="en-GB" sz="1200" dirty="0"/>
          </a:p>
          <a:p>
            <a:endParaRPr lang="en-GB" sz="1200" dirty="0"/>
          </a:p>
        </p:txBody>
      </p:sp>
      <p:pic>
        <p:nvPicPr>
          <p:cNvPr id="4" name="Picture 3" descr="A picture containing person&#10;&#10;Description automatically generated">
            <a:extLst>
              <a:ext uri="{FF2B5EF4-FFF2-40B4-BE49-F238E27FC236}">
                <a16:creationId xmlns:a16="http://schemas.microsoft.com/office/drawing/2014/main" id="{25DD82C3-7EA8-F0E5-DE11-7EA14023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26072" y="1136270"/>
            <a:ext cx="2176752" cy="3591040"/>
          </a:xfrm>
          <a:prstGeom prst="rect">
            <a:avLst/>
          </a:prstGeom>
        </p:spPr>
      </p:pic>
    </p:spTree>
    <p:extLst>
      <p:ext uri="{BB962C8B-B14F-4D97-AF65-F5344CB8AC3E}">
        <p14:creationId xmlns:p14="http://schemas.microsoft.com/office/powerpoint/2010/main" val="222716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B3DC-FF3E-3EBF-4F4D-0AD21BDD37BF}"/>
              </a:ext>
            </a:extLst>
          </p:cNvPr>
          <p:cNvSpPr>
            <a:spLocks noGrp="1"/>
          </p:cNvSpPr>
          <p:nvPr>
            <p:ph type="title"/>
          </p:nvPr>
        </p:nvSpPr>
        <p:spPr>
          <a:solidFill>
            <a:srgbClr val="086145"/>
          </a:solidFill>
        </p:spPr>
        <p:txBody>
          <a:bodyPr/>
          <a:lstStyle/>
          <a:p>
            <a:r>
              <a:rPr lang="en-GB" dirty="0"/>
              <a:t>Major concerns over price rise; </a:t>
            </a:r>
            <a:r>
              <a:rPr lang="en-GB" b="0" dirty="0"/>
              <a:t>though accepting if benefits clear</a:t>
            </a:r>
          </a:p>
        </p:txBody>
      </p:sp>
      <p:sp>
        <p:nvSpPr>
          <p:cNvPr id="4" name="Content Placeholder 2">
            <a:extLst>
              <a:ext uri="{FF2B5EF4-FFF2-40B4-BE49-F238E27FC236}">
                <a16:creationId xmlns:a16="http://schemas.microsoft.com/office/drawing/2014/main" id="{8A8629D7-18BD-C905-A26E-B1547F271B38}"/>
              </a:ext>
            </a:extLst>
          </p:cNvPr>
          <p:cNvSpPr>
            <a:spLocks noGrp="1"/>
          </p:cNvSpPr>
          <p:nvPr>
            <p:ph idx="1"/>
          </p:nvPr>
        </p:nvSpPr>
        <p:spPr>
          <a:xfrm>
            <a:off x="323528" y="987572"/>
            <a:ext cx="5832648" cy="4155928"/>
          </a:xfrm>
        </p:spPr>
        <p:txBody>
          <a:bodyPr/>
          <a:lstStyle/>
          <a:p>
            <a:r>
              <a:rPr lang="en-GB" sz="1200" b="1" dirty="0"/>
              <a:t>Current bills seen as good value compared to other utilities</a:t>
            </a:r>
          </a:p>
          <a:p>
            <a:endParaRPr lang="en-GB" sz="400" b="1" dirty="0"/>
          </a:p>
          <a:p>
            <a:pPr lvl="1"/>
            <a:r>
              <a:rPr lang="en-GB" sz="1200" dirty="0"/>
              <a:t>Also relatively stable unit cost</a:t>
            </a:r>
          </a:p>
          <a:p>
            <a:pPr lvl="1"/>
            <a:r>
              <a:rPr lang="en-GB" sz="1200" dirty="0"/>
              <a:t>Increasing energy &amp; input / supply costs are a worry for all</a:t>
            </a:r>
          </a:p>
          <a:p>
            <a:endParaRPr lang="en-GB" sz="1200" b="1" dirty="0"/>
          </a:p>
          <a:p>
            <a:r>
              <a:rPr lang="en-GB" sz="1200" b="1" dirty="0"/>
              <a:t>Business customers worried about their increasing costs</a:t>
            </a:r>
          </a:p>
          <a:p>
            <a:endParaRPr lang="en-GB" sz="400" b="1" dirty="0"/>
          </a:p>
          <a:p>
            <a:pPr lvl="1"/>
            <a:r>
              <a:rPr lang="en-GB" sz="1200" dirty="0"/>
              <a:t>Even though water not the biggest contributor, it is a concern</a:t>
            </a:r>
          </a:p>
          <a:p>
            <a:pPr lvl="1"/>
            <a:r>
              <a:rPr lang="en-GB" sz="1200" dirty="0"/>
              <a:t>They feel they can’t all pass all these costs on to their customers</a:t>
            </a:r>
          </a:p>
          <a:p>
            <a:endParaRPr lang="en-GB" sz="1200" dirty="0">
              <a:effectLst/>
              <a:latin typeface="Futura Md BT"/>
              <a:ea typeface="Times New Roman" panose="02020603050405020304" pitchFamily="18" charset="0"/>
              <a:cs typeface="Times New Roman" panose="02020603050405020304" pitchFamily="18" charset="0"/>
            </a:endParaRPr>
          </a:p>
          <a:p>
            <a:r>
              <a:rPr lang="en-GB" sz="1200" b="1" dirty="0"/>
              <a:t>‘Willing’ is the wrong word, but ‘accepting’ of having to pay more if priorities right</a:t>
            </a:r>
          </a:p>
          <a:p>
            <a:endParaRPr lang="en-GB" sz="500" b="1" dirty="0"/>
          </a:p>
          <a:p>
            <a:pPr lvl="1"/>
            <a:r>
              <a:rPr lang="en-GB" sz="1200" dirty="0"/>
              <a:t>Transparency needed over what else is being done to negate putting prices up. YW need to show they realise the difficult situation most of their business customers (esp. smaller) are experiencing at the moment</a:t>
            </a:r>
          </a:p>
          <a:p>
            <a:pPr lvl="1"/>
            <a:r>
              <a:rPr lang="en-GB" sz="1200" dirty="0"/>
              <a:t>Clear communications are important</a:t>
            </a:r>
          </a:p>
          <a:p>
            <a:pPr marL="457200" lvl="1" indent="0">
              <a:buNone/>
            </a:pPr>
            <a:endParaRPr lang="en-GB" sz="1200" dirty="0">
              <a:effectLst/>
              <a:latin typeface="Futura Md BT"/>
              <a:ea typeface="Times New Roman" panose="02020603050405020304" pitchFamily="18" charset="0"/>
              <a:cs typeface="Times New Roman" panose="02020603050405020304" pitchFamily="18" charset="0"/>
            </a:endParaRPr>
          </a:p>
          <a:p>
            <a:r>
              <a:rPr lang="en-GB" sz="1200" b="1" dirty="0"/>
              <a:t>Need to be mindful that even a small % increase for high water users could be particularly unfeasible</a:t>
            </a:r>
            <a:endParaRPr lang="en-GB" sz="800" b="1" dirty="0"/>
          </a:p>
          <a:p>
            <a:endParaRPr lang="en-GB" sz="1200" dirty="0"/>
          </a:p>
          <a:p>
            <a:pPr marL="0" indent="0">
              <a:buNone/>
            </a:pPr>
            <a:endParaRPr lang="en-GB" sz="1200" dirty="0"/>
          </a:p>
          <a:p>
            <a:endParaRPr lang="en-GB" dirty="0"/>
          </a:p>
          <a:p>
            <a:endParaRPr lang="en-GB" dirty="0"/>
          </a:p>
          <a:p>
            <a:endParaRPr lang="en-GB" sz="800" dirty="0">
              <a:solidFill>
                <a:schemeClr val="tx1"/>
              </a:solidFill>
            </a:endParaRPr>
          </a:p>
          <a:p>
            <a:pPr marL="0" indent="0" algn="ctr">
              <a:buNone/>
            </a:pPr>
            <a:endParaRPr lang="en-GB" b="1" dirty="0"/>
          </a:p>
          <a:p>
            <a:pPr marL="342900" lvl="1" indent="-342900">
              <a:buFont typeface="Arial" pitchFamily="34" charset="0"/>
              <a:buChar char="•"/>
            </a:pPr>
            <a:endParaRPr lang="en-GB" b="1" dirty="0"/>
          </a:p>
          <a:p>
            <a:pPr lvl="1"/>
            <a:endParaRPr lang="en-GB" dirty="0"/>
          </a:p>
        </p:txBody>
      </p:sp>
      <p:sp>
        <p:nvSpPr>
          <p:cNvPr id="5" name="Rectangle 4">
            <a:extLst>
              <a:ext uri="{FF2B5EF4-FFF2-40B4-BE49-F238E27FC236}">
                <a16:creationId xmlns:a16="http://schemas.microsoft.com/office/drawing/2014/main" id="{3F0A8F6E-93CC-FC5C-2F77-8C4897AC65B0}"/>
              </a:ext>
            </a:extLst>
          </p:cNvPr>
          <p:cNvSpPr/>
          <p:nvPr/>
        </p:nvSpPr>
        <p:spPr>
          <a:xfrm>
            <a:off x="6510504" y="1419622"/>
            <a:ext cx="2160240" cy="1068178"/>
          </a:xfrm>
          <a:prstGeom prst="rect">
            <a:avLst/>
          </a:prstGeom>
        </p:spPr>
        <p:txBody>
          <a:bodyPr wrap="square">
            <a:spAutoFit/>
          </a:bodyPr>
          <a:lstStyle/>
          <a:p>
            <a:pPr algn="ctr">
              <a:lnSpc>
                <a:spcPct val="107000"/>
              </a:lnSpc>
            </a:pPr>
            <a:r>
              <a:rPr lang="en-US" sz="1000" i="1" dirty="0">
                <a:solidFill>
                  <a:srgbClr val="0070C0"/>
                </a:solidFill>
                <a:latin typeface="Segoe UI" pitchFamily="34" charset="0"/>
                <a:cs typeface="Segoe UI" pitchFamily="34" charset="0"/>
              </a:rPr>
              <a:t>“If I knew that the money was going to go to the areas that I was concerned about then of course I would. If dividends went up I’d be upset.“ </a:t>
            </a:r>
          </a:p>
          <a:p>
            <a:pPr algn="ctr">
              <a:lnSpc>
                <a:spcPct val="107000"/>
              </a:lnSpc>
              <a:spcAft>
                <a:spcPts val="800"/>
              </a:spcAft>
            </a:pPr>
            <a:r>
              <a:rPr lang="en-US" sz="1000" i="1" dirty="0">
                <a:solidFill>
                  <a:srgbClr val="0070C0"/>
                </a:solidFill>
                <a:latin typeface="Segoe UI" pitchFamily="34" charset="0"/>
                <a:cs typeface="Segoe UI" pitchFamily="34" charset="0"/>
              </a:rPr>
              <a:t>(Hospitality, Small)</a:t>
            </a:r>
            <a:endParaRPr lang="en-GB" sz="1000" i="1" dirty="0">
              <a:solidFill>
                <a:srgbClr val="0070C0"/>
              </a:solidFill>
              <a:latin typeface="Segoe UI" pitchFamily="34" charset="0"/>
              <a:cs typeface="Segoe UI" pitchFamily="34" charset="0"/>
            </a:endParaRPr>
          </a:p>
        </p:txBody>
      </p:sp>
      <p:pic>
        <p:nvPicPr>
          <p:cNvPr id="1028" name="Picture 4">
            <a:extLst>
              <a:ext uri="{FF2B5EF4-FFF2-40B4-BE49-F238E27FC236}">
                <a16:creationId xmlns:a16="http://schemas.microsoft.com/office/drawing/2014/main" id="{93BFC660-2EB6-EDA1-FF9E-E199FC93C70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88424" y="279066"/>
            <a:ext cx="483518" cy="4835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6B141A9-7A6F-E89D-281F-AD3FADEC0F9C}"/>
              </a:ext>
            </a:extLst>
          </p:cNvPr>
          <p:cNvSpPr/>
          <p:nvPr/>
        </p:nvSpPr>
        <p:spPr>
          <a:xfrm>
            <a:off x="6510504" y="2787774"/>
            <a:ext cx="2160240" cy="1562159"/>
          </a:xfrm>
          <a:prstGeom prst="rect">
            <a:avLst/>
          </a:prstGeom>
        </p:spPr>
        <p:txBody>
          <a:bodyPr wrap="square">
            <a:spAutoFit/>
          </a:bodyPr>
          <a:lstStyle/>
          <a:p>
            <a:pPr algn="ctr">
              <a:lnSpc>
                <a:spcPct val="107000"/>
              </a:lnSpc>
            </a:pPr>
            <a:r>
              <a:rPr lang="en-US" sz="1000" i="1" dirty="0">
                <a:solidFill>
                  <a:srgbClr val="0070C0"/>
                </a:solidFill>
                <a:latin typeface="Segoe UI" panose="020B0502040204020203" pitchFamily="34" charset="0"/>
              </a:rPr>
              <a:t>“It I thought things were getting done and I could see it I wouldn’t mind. It’s when you think nothing is happening you begrudge it. I’ve got to think about my situation though, I need to keep all my bills down for now as retail has its own challenges.“ </a:t>
            </a:r>
          </a:p>
          <a:p>
            <a:pPr algn="ctr">
              <a:lnSpc>
                <a:spcPct val="107000"/>
              </a:lnSpc>
            </a:pPr>
            <a:r>
              <a:rPr lang="en-US" sz="1000" i="1" dirty="0">
                <a:solidFill>
                  <a:srgbClr val="0070C0"/>
                </a:solidFill>
                <a:latin typeface="Segoe UI" panose="020B0502040204020203" pitchFamily="34" charset="0"/>
              </a:rPr>
              <a:t>(Retail, Micro)</a:t>
            </a:r>
            <a:endParaRPr lang="en-GB" sz="1000" i="1" dirty="0">
              <a:solidFill>
                <a:srgbClr val="0070C0"/>
              </a:solidFill>
              <a:latin typeface="Segoe UI" pitchFamily="34" charset="0"/>
              <a:cs typeface="Segoe UI" pitchFamily="34" charset="0"/>
            </a:endParaRPr>
          </a:p>
        </p:txBody>
      </p:sp>
    </p:spTree>
    <p:extLst>
      <p:ext uri="{BB962C8B-B14F-4D97-AF65-F5344CB8AC3E}">
        <p14:creationId xmlns:p14="http://schemas.microsoft.com/office/powerpoint/2010/main" val="201775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24B0FF5B-5857-4DD2-8316-525F7AB76D4C}"/>
              </a:ext>
            </a:extLst>
          </p:cNvPr>
          <p:cNvGrpSpPr/>
          <p:nvPr/>
        </p:nvGrpSpPr>
        <p:grpSpPr>
          <a:xfrm>
            <a:off x="0" y="1125502"/>
            <a:ext cx="5292080" cy="1711842"/>
            <a:chOff x="5207975" y="2573079"/>
            <a:chExt cx="6983876" cy="1711842"/>
          </a:xfrm>
          <a:solidFill>
            <a:srgbClr val="0070C0"/>
          </a:solidFill>
        </p:grpSpPr>
        <p:sp>
          <p:nvSpPr>
            <p:cNvPr id="5" name="Rectangle 4">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Box 6">
            <a:extLst>
              <a:ext uri="{FF2B5EF4-FFF2-40B4-BE49-F238E27FC236}">
                <a16:creationId xmlns:a16="http://schemas.microsoft.com/office/drawing/2014/main" id="{948A2979-A456-4286-B8FC-8FF4C0C58EFD}"/>
              </a:ext>
            </a:extLst>
          </p:cNvPr>
          <p:cNvSpPr txBox="1"/>
          <p:nvPr/>
        </p:nvSpPr>
        <p:spPr>
          <a:xfrm>
            <a:off x="488280" y="1329992"/>
            <a:ext cx="4840311" cy="95410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800" b="1" i="0" u="none" strike="noStrike" kern="1200" cap="none" spc="0" normalizeH="0" baseline="0" noProof="0" dirty="0">
                <a:ln>
                  <a:noFill/>
                </a:ln>
                <a:solidFill>
                  <a:schemeClr val="bg1"/>
                </a:solidFill>
                <a:effectLst/>
                <a:uLnTx/>
                <a:uFillTx/>
                <a:latin typeface="Segoe UI" pitchFamily="34" charset="0"/>
                <a:ea typeface="+mn-ea"/>
                <a:cs typeface="Segoe UI" pitchFamily="34" charset="0"/>
              </a:rPr>
              <a:t>Comprehension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800" i="0" u="none" strike="noStrike" kern="1200" cap="none" spc="0" normalizeH="0" baseline="0" noProof="0" dirty="0">
                <a:ln>
                  <a:noFill/>
                </a:ln>
                <a:solidFill>
                  <a:schemeClr val="bg1"/>
                </a:solidFill>
                <a:effectLst/>
                <a:uLnTx/>
                <a:uFillTx/>
                <a:latin typeface="Segoe UI" pitchFamily="34" charset="0"/>
                <a:ea typeface="+mn-ea"/>
                <a:cs typeface="Segoe UI" pitchFamily="34" charset="0"/>
              </a:rPr>
              <a:t>of attributes tested</a:t>
            </a:r>
          </a:p>
        </p:txBody>
      </p:sp>
      <p:pic>
        <p:nvPicPr>
          <p:cNvPr id="8" name="Picture 7" descr="A picture containing text&#10;&#10;Description automatically generated">
            <a:extLst>
              <a:ext uri="{FF2B5EF4-FFF2-40B4-BE49-F238E27FC236}">
                <a16:creationId xmlns:a16="http://schemas.microsoft.com/office/drawing/2014/main" id="{AA3515E7-0ED3-D735-840A-61033D04004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732240" y="1138271"/>
            <a:ext cx="2160240" cy="3600400"/>
          </a:xfrm>
          <a:prstGeom prst="rect">
            <a:avLst/>
          </a:prstGeom>
        </p:spPr>
      </p:pic>
    </p:spTree>
    <p:extLst>
      <p:ext uri="{BB962C8B-B14F-4D97-AF65-F5344CB8AC3E}">
        <p14:creationId xmlns:p14="http://schemas.microsoft.com/office/powerpoint/2010/main" val="239873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24B0FF5B-5857-4DD2-8316-525F7AB76D4C}"/>
              </a:ext>
            </a:extLst>
          </p:cNvPr>
          <p:cNvGrpSpPr/>
          <p:nvPr/>
        </p:nvGrpSpPr>
        <p:grpSpPr>
          <a:xfrm>
            <a:off x="0" y="1125502"/>
            <a:ext cx="5292080" cy="1711842"/>
            <a:chOff x="5207975" y="2573079"/>
            <a:chExt cx="6983876" cy="1711842"/>
          </a:xfrm>
          <a:solidFill>
            <a:srgbClr val="0070C0"/>
          </a:solidFill>
        </p:grpSpPr>
        <p:sp>
          <p:nvSpPr>
            <p:cNvPr id="5" name="Rectangle 4">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Box 6">
            <a:extLst>
              <a:ext uri="{FF2B5EF4-FFF2-40B4-BE49-F238E27FC236}">
                <a16:creationId xmlns:a16="http://schemas.microsoft.com/office/drawing/2014/main" id="{948A2979-A456-4286-B8FC-8FF4C0C58EFD}"/>
              </a:ext>
            </a:extLst>
          </p:cNvPr>
          <p:cNvSpPr txBox="1"/>
          <p:nvPr/>
        </p:nvSpPr>
        <p:spPr>
          <a:xfrm>
            <a:off x="488280" y="1268437"/>
            <a:ext cx="4840311" cy="1077218"/>
          </a:xfrm>
          <a:prstGeom prst="rect">
            <a:avLst/>
          </a:prstGeom>
          <a:noFill/>
        </p:spPr>
        <p:txBody>
          <a:bodyPr wrap="square" rtlCol="0" anchor="ctr">
            <a:spAutoFit/>
          </a:bodyPr>
          <a:lstStyle/>
          <a:p>
            <a:r>
              <a:rPr lang="en-US" altLang="ko-KR" sz="3600" dirty="0">
                <a:solidFill>
                  <a:schemeClr val="bg1"/>
                </a:solidFill>
                <a:latin typeface="Segoe UI" pitchFamily="34" charset="0"/>
                <a:cs typeface="Segoe UI" pitchFamily="34" charset="0"/>
              </a:rPr>
              <a:t>Objectives </a:t>
            </a:r>
          </a:p>
          <a:p>
            <a:r>
              <a:rPr lang="en-US" altLang="ko-KR" sz="2800" dirty="0">
                <a:solidFill>
                  <a:schemeClr val="bg1"/>
                </a:solidFill>
                <a:latin typeface="Segoe UI" pitchFamily="34" charset="0"/>
                <a:cs typeface="Segoe UI" pitchFamily="34" charset="0"/>
              </a:rPr>
              <a:t>&amp; methodology</a:t>
            </a:r>
            <a:endParaRPr lang="ko-KR" altLang="en-US" sz="2800" dirty="0">
              <a:solidFill>
                <a:schemeClr val="bg1"/>
              </a:solidFill>
              <a:latin typeface="Segoe UI" pitchFamily="34" charset="0"/>
              <a:cs typeface="Segoe UI" pitchFamily="34" charset="0"/>
            </a:endParaRPr>
          </a:p>
        </p:txBody>
      </p:sp>
      <p:pic>
        <p:nvPicPr>
          <p:cNvPr id="8" name="Picture 7" descr="Methodology_01.jpg">
            <a:extLst>
              <a:ext uri="{FF2B5EF4-FFF2-40B4-BE49-F238E27FC236}">
                <a16:creationId xmlns:a16="http://schemas.microsoft.com/office/drawing/2014/main" id="{3E2397C8-9F51-E8FB-78B6-9CBA0846EBD3}"/>
              </a:ext>
            </a:extLst>
          </p:cNvPr>
          <p:cNvPicPr>
            <a:picLocks noChangeAspect="1"/>
          </p:cNvPicPr>
          <p:nvPr/>
        </p:nvPicPr>
        <p:blipFill>
          <a:blip r:embed="rId2" cstate="print"/>
          <a:srcRect/>
          <a:stretch>
            <a:fillRect/>
          </a:stretch>
        </p:blipFill>
        <p:spPr>
          <a:xfrm>
            <a:off x="6741360" y="1140734"/>
            <a:ext cx="2160240" cy="36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751A-E793-0593-60D3-6A5180139FE4}"/>
              </a:ext>
            </a:extLst>
          </p:cNvPr>
          <p:cNvSpPr>
            <a:spLocks noGrp="1"/>
          </p:cNvSpPr>
          <p:nvPr>
            <p:ph type="title"/>
          </p:nvPr>
        </p:nvSpPr>
        <p:spPr/>
        <p:txBody>
          <a:bodyPr/>
          <a:lstStyle/>
          <a:p>
            <a:r>
              <a:rPr lang="en-GB" sz="1400" dirty="0"/>
              <a:t>For clarity &amp; comprehension, wording of some priorities will need revising for quant research</a:t>
            </a:r>
          </a:p>
        </p:txBody>
      </p:sp>
      <p:sp>
        <p:nvSpPr>
          <p:cNvPr id="3" name="Content Placeholder 2">
            <a:extLst>
              <a:ext uri="{FF2B5EF4-FFF2-40B4-BE49-F238E27FC236}">
                <a16:creationId xmlns:a16="http://schemas.microsoft.com/office/drawing/2014/main" id="{655260AE-B4B0-EC84-865B-4170F45AD0EC}"/>
              </a:ext>
            </a:extLst>
          </p:cNvPr>
          <p:cNvSpPr>
            <a:spLocks noGrp="1"/>
          </p:cNvSpPr>
          <p:nvPr>
            <p:ph idx="1"/>
          </p:nvPr>
        </p:nvSpPr>
        <p:spPr>
          <a:xfrm>
            <a:off x="211762" y="1077097"/>
            <a:ext cx="6088430" cy="3816422"/>
          </a:xfrm>
        </p:spPr>
        <p:txBody>
          <a:bodyPr/>
          <a:lstStyle/>
          <a:p>
            <a:pPr marL="0" indent="0">
              <a:buNone/>
            </a:pPr>
            <a:r>
              <a:rPr lang="en-GB" sz="1100" b="1" dirty="0"/>
              <a:t>Specific comprehension issues shown overleaf but in general:</a:t>
            </a:r>
          </a:p>
          <a:p>
            <a:pPr marL="0" indent="0">
              <a:buNone/>
            </a:pPr>
            <a:endParaRPr lang="en-GB" dirty="0"/>
          </a:p>
          <a:p>
            <a:pPr lvl="1"/>
            <a:r>
              <a:rPr lang="en-GB" sz="1100" b="1" dirty="0"/>
              <a:t>Too many attributes to digest </a:t>
            </a:r>
            <a:r>
              <a:rPr lang="en-GB" sz="1100" dirty="0"/>
              <a:t>for anyone in much detail, so likely to get very immediate rather than considered answers</a:t>
            </a:r>
          </a:p>
          <a:p>
            <a:pPr marL="457200" lvl="1" indent="0">
              <a:buNone/>
            </a:pPr>
            <a:endParaRPr lang="en-GB" sz="1100" dirty="0"/>
          </a:p>
          <a:p>
            <a:pPr lvl="1"/>
            <a:r>
              <a:rPr lang="en-GB" sz="1100" b="1" dirty="0"/>
              <a:t>Some considerably easier to understand than others</a:t>
            </a:r>
            <a:r>
              <a:rPr lang="en-GB" sz="1100" dirty="0"/>
              <a:t> = more immediately comprehensible, so in max-diff may be selected for this reason rather than necessarily being the main priority out of a list of more complex options</a:t>
            </a:r>
          </a:p>
          <a:p>
            <a:pPr marL="457200" lvl="1" indent="0">
              <a:buNone/>
            </a:pPr>
            <a:endParaRPr lang="en-GB" sz="1100" dirty="0"/>
          </a:p>
          <a:p>
            <a:pPr lvl="1"/>
            <a:r>
              <a:rPr lang="en-GB" sz="1100" b="1" dirty="0"/>
              <a:t>Some are lengthy</a:t>
            </a:r>
            <a:r>
              <a:rPr lang="en-GB" sz="1100" dirty="0"/>
              <a:t> – so in max-diff may result in the attribute being skimmed or ignored as easier to digest a considerably shorter descriptor</a:t>
            </a:r>
          </a:p>
          <a:p>
            <a:pPr marL="457200" lvl="1" indent="0">
              <a:buNone/>
            </a:pPr>
            <a:endParaRPr lang="en-GB" sz="1100" dirty="0"/>
          </a:p>
          <a:p>
            <a:pPr lvl="1"/>
            <a:r>
              <a:rPr lang="en-GB" sz="1100" b="1" dirty="0"/>
              <a:t>One key word </a:t>
            </a:r>
            <a:r>
              <a:rPr lang="en-GB" sz="1100" dirty="0"/>
              <a:t>tends to be the immediate focus</a:t>
            </a:r>
          </a:p>
          <a:p>
            <a:pPr marL="457200" lvl="1" indent="0">
              <a:buNone/>
            </a:pPr>
            <a:endParaRPr lang="en-GB" sz="1100" dirty="0"/>
          </a:p>
          <a:p>
            <a:pPr lvl="1"/>
            <a:r>
              <a:rPr lang="en-GB" sz="1100" b="1" dirty="0"/>
              <a:t>Several descriptors are quite similar</a:t>
            </a:r>
            <a:r>
              <a:rPr lang="en-GB" sz="1100" dirty="0"/>
              <a:t> -  nuances not always clearly pick up on</a:t>
            </a:r>
          </a:p>
          <a:p>
            <a:pPr marL="457200" lvl="1" indent="0">
              <a:buNone/>
            </a:pPr>
            <a:endParaRPr lang="en-GB" sz="1100" dirty="0"/>
          </a:p>
          <a:p>
            <a:pPr lvl="1"/>
            <a:r>
              <a:rPr lang="en-GB" sz="1100" b="1" dirty="0"/>
              <a:t>Priority often changed significantly</a:t>
            </a:r>
            <a:r>
              <a:rPr lang="en-GB" sz="1100" dirty="0"/>
              <a:t> when some attributes explained further or clarified or the consequences or benefits appreciated – but as is they may be given less of a priority due to low comprehension or low awareness of the impacts.  </a:t>
            </a:r>
          </a:p>
          <a:p>
            <a:pPr lvl="1"/>
            <a:endParaRPr lang="en-GB" sz="1200" dirty="0"/>
          </a:p>
        </p:txBody>
      </p:sp>
      <p:pic>
        <p:nvPicPr>
          <p:cNvPr id="4" name="Picture 3" descr="A person pointing at a computer&#10;&#10;Description automatically generated with low confidence">
            <a:extLst>
              <a:ext uri="{FF2B5EF4-FFF2-40B4-BE49-F238E27FC236}">
                <a16:creationId xmlns:a16="http://schemas.microsoft.com/office/drawing/2014/main" id="{86EA8C66-BB9B-1B6A-EC1A-64802A83936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32240" y="1137795"/>
            <a:ext cx="2160241" cy="3595489"/>
          </a:xfrm>
          <a:prstGeom prst="rect">
            <a:avLst/>
          </a:prstGeom>
        </p:spPr>
      </p:pic>
    </p:spTree>
    <p:extLst>
      <p:ext uri="{BB962C8B-B14F-4D97-AF65-F5344CB8AC3E}">
        <p14:creationId xmlns:p14="http://schemas.microsoft.com/office/powerpoint/2010/main" val="335662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A603-78FA-24C3-E6D2-226A0CA43704}"/>
              </a:ext>
            </a:extLst>
          </p:cNvPr>
          <p:cNvSpPr>
            <a:spLocks noGrp="1"/>
          </p:cNvSpPr>
          <p:nvPr>
            <p:ph type="title"/>
          </p:nvPr>
        </p:nvSpPr>
        <p:spPr/>
        <p:txBody>
          <a:bodyPr/>
          <a:lstStyle/>
          <a:p>
            <a:r>
              <a:rPr lang="en-GB" dirty="0"/>
              <a:t>Specific issues – understanding each priority</a:t>
            </a:r>
          </a:p>
        </p:txBody>
      </p:sp>
      <p:graphicFrame>
        <p:nvGraphicFramePr>
          <p:cNvPr id="4" name="Table 4">
            <a:extLst>
              <a:ext uri="{FF2B5EF4-FFF2-40B4-BE49-F238E27FC236}">
                <a16:creationId xmlns:a16="http://schemas.microsoft.com/office/drawing/2014/main" id="{CC5E9CF6-AEE9-C130-ED44-2737EAD23411}"/>
              </a:ext>
            </a:extLst>
          </p:cNvPr>
          <p:cNvGraphicFramePr>
            <a:graphicFrameLocks noGrp="1"/>
          </p:cNvGraphicFramePr>
          <p:nvPr>
            <p:ph idx="1"/>
            <p:extLst>
              <p:ext uri="{D42A27DB-BD31-4B8C-83A1-F6EECF244321}">
                <p14:modId xmlns:p14="http://schemas.microsoft.com/office/powerpoint/2010/main" val="227556558"/>
              </p:ext>
            </p:extLst>
          </p:nvPr>
        </p:nvGraphicFramePr>
        <p:xfrm>
          <a:off x="251520" y="915566"/>
          <a:ext cx="8640960" cy="3987406"/>
        </p:xfrm>
        <a:graphic>
          <a:graphicData uri="http://schemas.openxmlformats.org/drawingml/2006/table">
            <a:tbl>
              <a:tblPr firstRow="1" bandRow="1">
                <a:tableStyleId>{5C22544A-7EE6-4342-B048-85BDC9FD1C3A}</a:tableStyleId>
              </a:tblPr>
              <a:tblGrid>
                <a:gridCol w="3619970">
                  <a:extLst>
                    <a:ext uri="{9D8B030D-6E8A-4147-A177-3AD203B41FA5}">
                      <a16:colId xmlns:a16="http://schemas.microsoft.com/office/drawing/2014/main" val="2619414663"/>
                    </a:ext>
                  </a:extLst>
                </a:gridCol>
                <a:gridCol w="5020990">
                  <a:extLst>
                    <a:ext uri="{9D8B030D-6E8A-4147-A177-3AD203B41FA5}">
                      <a16:colId xmlns:a16="http://schemas.microsoft.com/office/drawing/2014/main" val="541353291"/>
                    </a:ext>
                  </a:extLst>
                </a:gridCol>
              </a:tblGrid>
              <a:tr h="299326">
                <a:tc>
                  <a:txBody>
                    <a:bodyPr/>
                    <a:lstStyle/>
                    <a:p>
                      <a:r>
                        <a:rPr lang="en-GB" sz="1400" dirty="0">
                          <a:solidFill>
                            <a:srgbClr val="0070C0"/>
                          </a:solidFill>
                          <a:latin typeface="Segoe UI" panose="020B0502040204020203" pitchFamily="34" charset="0"/>
                          <a:cs typeface="Segoe UI" panose="020B0502040204020203" pitchFamily="34" charset="0"/>
                        </a:rPr>
                        <a:t>Descriptor / Attribute</a:t>
                      </a:r>
                    </a:p>
                  </a:txBody>
                  <a:tcPr>
                    <a:solidFill>
                      <a:schemeClr val="tx2">
                        <a:lumMod val="20000"/>
                        <a:lumOff val="80000"/>
                      </a:schemeClr>
                    </a:solidFill>
                  </a:tcPr>
                </a:tc>
                <a:tc>
                  <a:txBody>
                    <a:bodyPr/>
                    <a:lstStyle/>
                    <a:p>
                      <a:r>
                        <a:rPr lang="en-GB" sz="1400" dirty="0">
                          <a:solidFill>
                            <a:srgbClr val="0070C0"/>
                          </a:solidFill>
                          <a:latin typeface="Segoe UI" panose="020B0502040204020203" pitchFamily="34" charset="0"/>
                          <a:cs typeface="Segoe UI" panose="020B0502040204020203" pitchFamily="34" charset="0"/>
                        </a:rPr>
                        <a:t>Issues to resolve</a:t>
                      </a:r>
                    </a:p>
                  </a:txBody>
                  <a:tcPr>
                    <a:solidFill>
                      <a:schemeClr val="tx2">
                        <a:lumMod val="20000"/>
                        <a:lumOff val="80000"/>
                      </a:schemeClr>
                    </a:solidFill>
                  </a:tcPr>
                </a:tc>
                <a:extLst>
                  <a:ext uri="{0D108BD9-81ED-4DB2-BD59-A6C34878D82A}">
                    <a16:rowId xmlns:a16="http://schemas.microsoft.com/office/drawing/2014/main" val="4272146153"/>
                  </a:ext>
                </a:extLst>
              </a:tr>
              <a:tr h="567898">
                <a:tc>
                  <a:txBody>
                    <a:bodyPr/>
                    <a:lstStyle/>
                    <a:p>
                      <a:r>
                        <a:rPr lang="en-US" sz="900" dirty="0">
                          <a:solidFill>
                            <a:srgbClr val="0070C0"/>
                          </a:solidFill>
                          <a:latin typeface="Segoe UI" panose="020B0502040204020203" pitchFamily="34" charset="0"/>
                          <a:cs typeface="Segoe UI" panose="020B0502040204020203" pitchFamily="34" charset="0"/>
                        </a:rPr>
                        <a:t>Prevent interruptions to the supply of water (e.g. planned works, burst pipes, leaks and outages) that cause problems ranging from low pressure to no water</a:t>
                      </a:r>
                      <a:endParaRPr lang="en-GB" sz="900" dirty="0">
                        <a:solidFill>
                          <a:srgbClr val="0070C0"/>
                        </a:solidFill>
                        <a:latin typeface="Segoe UI" panose="020B0502040204020203" pitchFamily="34" charset="0"/>
                        <a:cs typeface="Segoe UI" panose="020B0502040204020203" pitchFamily="34" charset="0"/>
                      </a:endParaRP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Some had different reactions if the interruption is planned (which many had experienced &amp; could accept is required to replace old pipes when given plenty of advanced notice) &amp; unplanned due to infrastructure failure. Should these be two separate attributes – one proactively replacing &amp; the other reactively responding?</a:t>
                      </a:r>
                    </a:p>
                  </a:txBody>
                  <a:tcPr>
                    <a:solidFill>
                      <a:schemeClr val="bg1"/>
                    </a:solidFill>
                  </a:tcPr>
                </a:tc>
                <a:extLst>
                  <a:ext uri="{0D108BD9-81ED-4DB2-BD59-A6C34878D82A}">
                    <a16:rowId xmlns:a16="http://schemas.microsoft.com/office/drawing/2014/main" val="3788934118"/>
                  </a:ext>
                </a:extLst>
              </a:tr>
              <a:tr h="446206">
                <a:tc>
                  <a:txBody>
                    <a:bodyPr/>
                    <a:lstStyle/>
                    <a:p>
                      <a:r>
                        <a:rPr lang="en-US" sz="900" dirty="0">
                          <a:solidFill>
                            <a:srgbClr val="0070C0"/>
                          </a:solidFill>
                          <a:latin typeface="Segoe UI" panose="020B0502040204020203" pitchFamily="34" charset="0"/>
                          <a:cs typeface="Segoe UI" panose="020B0502040204020203" pitchFamily="34" charset="0"/>
                        </a:rPr>
                        <a:t>Providing good &amp; constant water pressure</a:t>
                      </a:r>
                      <a:endParaRPr lang="en-GB" sz="900" dirty="0">
                        <a:solidFill>
                          <a:srgbClr val="0070C0"/>
                        </a:solidFill>
                        <a:latin typeface="Segoe UI" panose="020B0502040204020203" pitchFamily="34" charset="0"/>
                        <a:cs typeface="Segoe UI" panose="020B0502040204020203" pitchFamily="34" charset="0"/>
                      </a:endParaRPr>
                    </a:p>
                  </a:txBody>
                  <a:tcPr>
                    <a:solidFill>
                      <a:schemeClr val="accent1">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On surface easy to understand … although information in current performance targets suggest only affects 39 properties so likely some participants who said they have low pressure are getting this confused with what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understands by this</a:t>
                      </a:r>
                    </a:p>
                  </a:txBody>
                  <a:tcPr>
                    <a:solidFill>
                      <a:schemeClr val="accent1">
                        <a:lumMod val="20000"/>
                        <a:lumOff val="80000"/>
                      </a:schemeClr>
                    </a:solidFill>
                  </a:tcPr>
                </a:tc>
                <a:extLst>
                  <a:ext uri="{0D108BD9-81ED-4DB2-BD59-A6C34878D82A}">
                    <a16:rowId xmlns:a16="http://schemas.microsoft.com/office/drawing/2014/main" val="2237058463"/>
                  </a:ext>
                </a:extLst>
              </a:tr>
              <a:tr h="446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rgbClr val="0070C0"/>
                          </a:solidFill>
                          <a:effectLst/>
                          <a:latin typeface="Segoe UI" panose="020B0502040204020203" pitchFamily="34" charset="0"/>
                          <a:ea typeface="+mn-ea"/>
                          <a:cs typeface="Segoe UI" panose="020B0502040204020203" pitchFamily="34" charset="0"/>
                        </a:rPr>
                        <a:t>Providing water that tastes &amp; smells good, and is not discoloured</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Easy to understand – short and clear.  Often an emotive reaction to the phrase discoloured which may mean it is more likely to be selected.  IN some ways seen as very similar to the attribute below</a:t>
                      </a:r>
                    </a:p>
                  </a:txBody>
                  <a:tcPr>
                    <a:solidFill>
                      <a:schemeClr val="bg1"/>
                    </a:solidFill>
                  </a:tcPr>
                </a:tc>
                <a:extLst>
                  <a:ext uri="{0D108BD9-81ED-4DB2-BD59-A6C34878D82A}">
                    <a16:rowId xmlns:a16="http://schemas.microsoft.com/office/drawing/2014/main" val="545272780"/>
                  </a:ext>
                </a:extLst>
              </a:tr>
              <a:tr h="299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rgbClr val="0070C0"/>
                          </a:solidFill>
                          <a:effectLst/>
                          <a:latin typeface="Segoe UI" panose="020B0502040204020203" pitchFamily="34" charset="0"/>
                          <a:ea typeface="+mn-ea"/>
                          <a:cs typeface="Segoe UI" panose="020B0502040204020203" pitchFamily="34" charset="0"/>
                        </a:rPr>
                        <a:t>Providing water that is safe to drink</a:t>
                      </a:r>
                    </a:p>
                  </a:txBody>
                  <a:tcPr>
                    <a:solidFill>
                      <a:schemeClr val="accent1">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Easy to understand – seen as the core basic requirement</a:t>
                      </a:r>
                    </a:p>
                  </a:txBody>
                  <a:tcPr>
                    <a:solidFill>
                      <a:schemeClr val="accent1">
                        <a:lumMod val="20000"/>
                        <a:lumOff val="80000"/>
                      </a:schemeClr>
                    </a:solidFill>
                  </a:tcPr>
                </a:tc>
                <a:extLst>
                  <a:ext uri="{0D108BD9-81ED-4DB2-BD59-A6C34878D82A}">
                    <a16:rowId xmlns:a16="http://schemas.microsoft.com/office/drawing/2014/main" val="3873684535"/>
                  </a:ext>
                </a:extLst>
              </a:tr>
              <a:tr h="324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rgbClr val="0070C0"/>
                          </a:solidFill>
                          <a:effectLst/>
                          <a:latin typeface="Segoe UI" panose="020B0502040204020203" pitchFamily="34" charset="0"/>
                          <a:ea typeface="+mn-ea"/>
                          <a:cs typeface="Segoe UI" panose="020B0502040204020203" pitchFamily="34" charset="0"/>
                        </a:rPr>
                        <a:t>Preventing leaks from Yorkshire Waters pipe network</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Easy to understand but need to know how much of an issue before being able to judge if it is a priority – few have any direct experience</a:t>
                      </a:r>
                    </a:p>
                  </a:txBody>
                  <a:tcPr>
                    <a:solidFill>
                      <a:schemeClr val="bg1"/>
                    </a:solidFill>
                  </a:tcPr>
                </a:tc>
                <a:extLst>
                  <a:ext uri="{0D108BD9-81ED-4DB2-BD59-A6C34878D82A}">
                    <a16:rowId xmlns:a16="http://schemas.microsoft.com/office/drawing/2014/main" val="1341363835"/>
                  </a:ext>
                </a:extLst>
              </a:tr>
              <a:tr h="446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rgbClr val="0070C0"/>
                          </a:solidFill>
                          <a:effectLst/>
                          <a:latin typeface="Segoe UI" panose="020B0502040204020203" pitchFamily="34" charset="0"/>
                          <a:ea typeface="+mn-ea"/>
                          <a:cs typeface="Segoe UI" panose="020B0502040204020203" pitchFamily="34" charset="0"/>
                        </a:rPr>
                        <a:t>Preventing the likelihood of restrictions on water use incl. hosepipe bans in a drought, restricting non-essential use for businesses</a:t>
                      </a:r>
                    </a:p>
                  </a:txBody>
                  <a:tcPr>
                    <a:solidFill>
                      <a:schemeClr val="accent1">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Difficult for many to quickly comprehend as it is a double negative … requires linguistic gymnastics.  Seen as a consequence but some want to know what the action(s) would be to prevent this before they can fully support or not</a:t>
                      </a:r>
                    </a:p>
                  </a:txBody>
                  <a:tcPr>
                    <a:solidFill>
                      <a:schemeClr val="accent1">
                        <a:lumMod val="20000"/>
                        <a:lumOff val="80000"/>
                      </a:schemeClr>
                    </a:solidFill>
                  </a:tcPr>
                </a:tc>
                <a:extLst>
                  <a:ext uri="{0D108BD9-81ED-4DB2-BD59-A6C34878D82A}">
                    <a16:rowId xmlns:a16="http://schemas.microsoft.com/office/drawing/2014/main" val="4077502197"/>
                  </a:ext>
                </a:extLst>
              </a:tr>
              <a:tr h="446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rgbClr val="0070C0"/>
                          </a:solidFill>
                          <a:effectLst/>
                          <a:latin typeface="Segoe UI" panose="020B0502040204020203" pitchFamily="34" charset="0"/>
                          <a:ea typeface="+mn-ea"/>
                          <a:cs typeface="Segoe UI" panose="020B0502040204020203" pitchFamily="34" charset="0"/>
                        </a:rPr>
                        <a:t>Treating waste water sludge for energy production / fertiliser rather than put in landfill</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Words ok but without explanation not understand what sludge is, how it can create energy &amp; the impact on customers.  Once told YW can generate £ from selling it – seen as a sensible thing to do &amp; a way to reduce bills</a:t>
                      </a:r>
                    </a:p>
                  </a:txBody>
                  <a:tcPr>
                    <a:solidFill>
                      <a:schemeClr val="bg1"/>
                    </a:solidFill>
                  </a:tcPr>
                </a:tc>
                <a:extLst>
                  <a:ext uri="{0D108BD9-81ED-4DB2-BD59-A6C34878D82A}">
                    <a16:rowId xmlns:a16="http://schemas.microsoft.com/office/drawing/2014/main" val="914306372"/>
                  </a:ext>
                </a:extLst>
              </a:tr>
              <a:tr h="324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rgbClr val="0070C0"/>
                          </a:solidFill>
                          <a:effectLst/>
                          <a:latin typeface="Segoe UI" panose="020B0502040204020203" pitchFamily="34" charset="0"/>
                          <a:ea typeface="+mn-ea"/>
                          <a:cs typeface="Segoe UI" panose="020B0502040204020203" pitchFamily="34" charset="0"/>
                        </a:rPr>
                        <a:t>Preventing homes &amp; businesses from being affected by sewer flooding</a:t>
                      </a:r>
                    </a:p>
                  </a:txBody>
                  <a:tcPr>
                    <a:solidFill>
                      <a:schemeClr val="accent1">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Easy to understand.  Again one of many attributes which were seen as being very similar (with a focus on sewer flooding)</a:t>
                      </a:r>
                    </a:p>
                  </a:txBody>
                  <a:tcPr>
                    <a:solidFill>
                      <a:schemeClr val="accent1">
                        <a:lumMod val="20000"/>
                        <a:lumOff val="80000"/>
                      </a:schemeClr>
                    </a:solidFill>
                  </a:tcPr>
                </a:tc>
                <a:extLst>
                  <a:ext uri="{0D108BD9-81ED-4DB2-BD59-A6C34878D82A}">
                    <a16:rowId xmlns:a16="http://schemas.microsoft.com/office/drawing/2014/main" val="3784169228"/>
                  </a:ext>
                </a:extLst>
              </a:tr>
            </a:tbl>
          </a:graphicData>
        </a:graphic>
      </p:graphicFrame>
    </p:spTree>
    <p:extLst>
      <p:ext uri="{BB962C8B-B14F-4D97-AF65-F5344CB8AC3E}">
        <p14:creationId xmlns:p14="http://schemas.microsoft.com/office/powerpoint/2010/main" val="30614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A603-78FA-24C3-E6D2-226A0CA43704}"/>
              </a:ext>
            </a:extLst>
          </p:cNvPr>
          <p:cNvSpPr>
            <a:spLocks noGrp="1"/>
          </p:cNvSpPr>
          <p:nvPr>
            <p:ph type="title"/>
          </p:nvPr>
        </p:nvSpPr>
        <p:spPr/>
        <p:txBody>
          <a:bodyPr/>
          <a:lstStyle/>
          <a:p>
            <a:r>
              <a:rPr lang="en-GB" dirty="0"/>
              <a:t>Specific issues – understanding each priority</a:t>
            </a:r>
          </a:p>
        </p:txBody>
      </p:sp>
      <p:graphicFrame>
        <p:nvGraphicFramePr>
          <p:cNvPr id="4" name="Table 4">
            <a:extLst>
              <a:ext uri="{FF2B5EF4-FFF2-40B4-BE49-F238E27FC236}">
                <a16:creationId xmlns:a16="http://schemas.microsoft.com/office/drawing/2014/main" id="{CC5E9CF6-AEE9-C130-ED44-2737EAD23411}"/>
              </a:ext>
            </a:extLst>
          </p:cNvPr>
          <p:cNvGraphicFramePr>
            <a:graphicFrameLocks noGrp="1"/>
          </p:cNvGraphicFramePr>
          <p:nvPr>
            <p:ph idx="1"/>
            <p:extLst>
              <p:ext uri="{D42A27DB-BD31-4B8C-83A1-F6EECF244321}">
                <p14:modId xmlns:p14="http://schemas.microsoft.com/office/powerpoint/2010/main" val="3249072348"/>
              </p:ext>
            </p:extLst>
          </p:nvPr>
        </p:nvGraphicFramePr>
        <p:xfrm>
          <a:off x="251520" y="987573"/>
          <a:ext cx="8352928" cy="3830318"/>
        </p:xfrm>
        <a:graphic>
          <a:graphicData uri="http://schemas.openxmlformats.org/drawingml/2006/table">
            <a:tbl>
              <a:tblPr firstRow="1" bandRow="1">
                <a:tableStyleId>{5C22544A-7EE6-4342-B048-85BDC9FD1C3A}</a:tableStyleId>
              </a:tblPr>
              <a:tblGrid>
                <a:gridCol w="3499304">
                  <a:extLst>
                    <a:ext uri="{9D8B030D-6E8A-4147-A177-3AD203B41FA5}">
                      <a16:colId xmlns:a16="http://schemas.microsoft.com/office/drawing/2014/main" val="2619414663"/>
                    </a:ext>
                  </a:extLst>
                </a:gridCol>
                <a:gridCol w="4853624">
                  <a:extLst>
                    <a:ext uri="{9D8B030D-6E8A-4147-A177-3AD203B41FA5}">
                      <a16:colId xmlns:a16="http://schemas.microsoft.com/office/drawing/2014/main" val="541353291"/>
                    </a:ext>
                  </a:extLst>
                </a:gridCol>
              </a:tblGrid>
              <a:tr h="355598">
                <a:tc>
                  <a:txBody>
                    <a:bodyPr/>
                    <a:lstStyle/>
                    <a:p>
                      <a:pPr marL="0" algn="l" defTabSz="914400" rtl="0" eaLnBrk="1" latinLnBrk="0" hangingPunct="1"/>
                      <a:r>
                        <a:rPr lang="en-GB" sz="1400" b="1" kern="1200" dirty="0">
                          <a:solidFill>
                            <a:srgbClr val="0070C0"/>
                          </a:solidFill>
                          <a:latin typeface="Segoe UI" panose="020B0502040204020203" pitchFamily="34" charset="0"/>
                          <a:ea typeface="+mn-ea"/>
                          <a:cs typeface="Segoe UI" panose="020B0502040204020203" pitchFamily="34" charset="0"/>
                        </a:rPr>
                        <a:t>Descriptor / Attribute</a:t>
                      </a:r>
                    </a:p>
                  </a:txBody>
                  <a:tcPr>
                    <a:solidFill>
                      <a:schemeClr val="tx2">
                        <a:lumMod val="20000"/>
                        <a:lumOff val="80000"/>
                      </a:schemeClr>
                    </a:solidFill>
                  </a:tcPr>
                </a:tc>
                <a:tc>
                  <a:txBody>
                    <a:bodyPr/>
                    <a:lstStyle/>
                    <a:p>
                      <a:pPr marL="0" algn="l" defTabSz="914400" rtl="0" eaLnBrk="1" latinLnBrk="0" hangingPunct="1"/>
                      <a:r>
                        <a:rPr lang="en-GB" sz="1400" b="1" kern="1200" dirty="0">
                          <a:solidFill>
                            <a:srgbClr val="0070C0"/>
                          </a:solidFill>
                          <a:latin typeface="Segoe UI" panose="020B0502040204020203" pitchFamily="34" charset="0"/>
                          <a:ea typeface="+mn-ea"/>
                          <a:cs typeface="Segoe UI" panose="020B0502040204020203" pitchFamily="34" charset="0"/>
                        </a:rPr>
                        <a:t>Issues to resolve</a:t>
                      </a:r>
                    </a:p>
                  </a:txBody>
                  <a:tcPr>
                    <a:solidFill>
                      <a:schemeClr val="tx2">
                        <a:lumMod val="20000"/>
                        <a:lumOff val="80000"/>
                      </a:schemeClr>
                    </a:solidFill>
                  </a:tcPr>
                </a:tc>
                <a:extLst>
                  <a:ext uri="{0D108BD9-81ED-4DB2-BD59-A6C34878D82A}">
                    <a16:rowId xmlns:a16="http://schemas.microsoft.com/office/drawing/2014/main" val="4272146153"/>
                  </a:ext>
                </a:extLst>
              </a:tr>
              <a:tr h="364298">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Preventing gardens &amp; public spaces from being affected by sewer flooding</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Easy to understand but there are numerous attributes relating to sewer flooding – may not distinguish between them when reading quickly</a:t>
                      </a:r>
                    </a:p>
                  </a:txBody>
                  <a:tcPr>
                    <a:solidFill>
                      <a:schemeClr val="bg1"/>
                    </a:solidFill>
                  </a:tcPr>
                </a:tc>
                <a:extLst>
                  <a:ext uri="{0D108BD9-81ED-4DB2-BD59-A6C34878D82A}">
                    <a16:rowId xmlns:a16="http://schemas.microsoft.com/office/drawing/2014/main" val="3788934118"/>
                  </a:ext>
                </a:extLst>
              </a:tr>
              <a:tr h="500910">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Treating waste water to a high standard to ensure bathing beach waters remain safe to swim in</a:t>
                      </a:r>
                    </a:p>
                  </a:txBody>
                  <a:tcPr>
                    <a:solidFill>
                      <a:schemeClr val="tx2">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Bathing beach waters not how general customers refer to this.  Replacing with Yorkshire’s beaches.  Few drew the connection with treating waste water &amp; the impact this has on the quality of the sea water</a:t>
                      </a:r>
                    </a:p>
                  </a:txBody>
                  <a:tcPr>
                    <a:solidFill>
                      <a:schemeClr val="tx2">
                        <a:lumMod val="20000"/>
                        <a:lumOff val="80000"/>
                      </a:schemeClr>
                    </a:solidFill>
                  </a:tcPr>
                </a:tc>
                <a:extLst>
                  <a:ext uri="{0D108BD9-81ED-4DB2-BD59-A6C34878D82A}">
                    <a16:rowId xmlns:a16="http://schemas.microsoft.com/office/drawing/2014/main" val="2237058463"/>
                  </a:ext>
                </a:extLst>
              </a:tr>
              <a:tr h="500910">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Treating waste water to high standard to ensure river waters and the plants &amp; animals that rely on good quality river water are not negatively impacted</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Rather lengthy &amp; time consuming to read and digest.  No one wanted things to get worse but should the descriptor be more focussed on specifics i.e. reducing pollution levels in rivers caused by untreated waste water </a:t>
                      </a:r>
                    </a:p>
                  </a:txBody>
                  <a:tcPr>
                    <a:solidFill>
                      <a:schemeClr val="bg1"/>
                    </a:solidFill>
                  </a:tcPr>
                </a:tc>
                <a:extLst>
                  <a:ext uri="{0D108BD9-81ED-4DB2-BD59-A6C34878D82A}">
                    <a16:rowId xmlns:a16="http://schemas.microsoft.com/office/drawing/2014/main" val="545272780"/>
                  </a:ext>
                </a:extLst>
              </a:tr>
              <a:tr h="364298">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Preventing accidental pollution of rivers or streams (e.g. sewage leaks) from Yorkshire Waters sewage pipes)</a:t>
                      </a:r>
                    </a:p>
                  </a:txBody>
                  <a:tcPr>
                    <a:solidFill>
                      <a:schemeClr val="tx2">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Sounded very similar to the CSO &amp; also other leakage / pipe attributes.  Hard to judge until know the scale of the problem.  Accept accidents can happen so is this word correct</a:t>
                      </a:r>
                    </a:p>
                  </a:txBody>
                  <a:tcPr>
                    <a:solidFill>
                      <a:schemeClr val="tx2">
                        <a:lumMod val="20000"/>
                        <a:lumOff val="80000"/>
                      </a:schemeClr>
                    </a:solidFill>
                  </a:tcPr>
                </a:tc>
                <a:extLst>
                  <a:ext uri="{0D108BD9-81ED-4DB2-BD59-A6C34878D82A}">
                    <a16:rowId xmlns:a16="http://schemas.microsoft.com/office/drawing/2014/main" val="3873684535"/>
                  </a:ext>
                </a:extLst>
              </a:tr>
              <a:tr h="364298">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Providing a level of customer service which customers expect e.g. queries resolved quickly</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Seen as rather vague … easy to make a judgement how important if the choice is more to have similar levels or go for  better / higher levels than now</a:t>
                      </a:r>
                    </a:p>
                  </a:txBody>
                  <a:tcPr>
                    <a:solidFill>
                      <a:schemeClr val="bg1"/>
                    </a:solidFill>
                  </a:tcPr>
                </a:tc>
                <a:extLst>
                  <a:ext uri="{0D108BD9-81ED-4DB2-BD59-A6C34878D82A}">
                    <a16:rowId xmlns:a16="http://schemas.microsoft.com/office/drawing/2014/main" val="1341363835"/>
                  </a:ext>
                </a:extLst>
              </a:tr>
              <a:tr h="500910">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Limiting the disruption caused by our water network &amp; treatment facilities (e.g. minimising odour, flies, noise, traffic)</a:t>
                      </a:r>
                    </a:p>
                  </a:txBody>
                  <a:tcPr>
                    <a:solidFill>
                      <a:schemeClr val="tx2">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Disruption from water network not understood – so focus on sewerage treatment plants which they know can smell – therefore e.g. only pick up on minimising odour.  Are customers appreciating the breadth of this attribute?</a:t>
                      </a:r>
                    </a:p>
                  </a:txBody>
                  <a:tcPr>
                    <a:solidFill>
                      <a:schemeClr val="tx2">
                        <a:lumMod val="20000"/>
                        <a:lumOff val="80000"/>
                      </a:schemeClr>
                    </a:solidFill>
                  </a:tcPr>
                </a:tc>
                <a:extLst>
                  <a:ext uri="{0D108BD9-81ED-4DB2-BD59-A6C34878D82A}">
                    <a16:rowId xmlns:a16="http://schemas.microsoft.com/office/drawing/2014/main" val="4077502197"/>
                  </a:ext>
                </a:extLst>
              </a:tr>
              <a:tr h="500910">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Ensure that land owned by Yorkshire Water is conserved, restored or enhanced to improve plant &amp; animal life biodiversity</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Quite wordy &amp; not all that clear what is being offered or proposed.  Biodiversity rather technical.  Not expect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to be harming wildlife so should the descriptor be focussed on doing more …</a:t>
                      </a:r>
                    </a:p>
                  </a:txBody>
                  <a:tcPr>
                    <a:solidFill>
                      <a:schemeClr val="bg1"/>
                    </a:solidFill>
                  </a:tcPr>
                </a:tc>
                <a:extLst>
                  <a:ext uri="{0D108BD9-81ED-4DB2-BD59-A6C34878D82A}">
                    <a16:rowId xmlns:a16="http://schemas.microsoft.com/office/drawing/2014/main" val="914306372"/>
                  </a:ext>
                </a:extLst>
              </a:tr>
              <a:tr h="364298">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Providing public access to our land, reservoirs &amp; rivers for recreational use (e.g. walks, cycling, </a:t>
                      </a:r>
                      <a:r>
                        <a:rPr lang="en-GB" sz="900" kern="1200" dirty="0" err="1">
                          <a:solidFill>
                            <a:srgbClr val="0070C0"/>
                          </a:solidFill>
                          <a:effectLst/>
                          <a:latin typeface="Segoe UI" panose="020B0502040204020203" pitchFamily="34" charset="0"/>
                          <a:ea typeface="+mn-ea"/>
                          <a:cs typeface="Segoe UI" panose="020B0502040204020203" pitchFamily="34" charset="0"/>
                        </a:rPr>
                        <a:t>watersports</a:t>
                      </a:r>
                      <a:r>
                        <a:rPr lang="en-GB" sz="900" kern="1200" dirty="0">
                          <a:solidFill>
                            <a:srgbClr val="0070C0"/>
                          </a:solidFill>
                          <a:effectLst/>
                          <a:latin typeface="Segoe UI" panose="020B0502040204020203" pitchFamily="34" charset="0"/>
                          <a:ea typeface="+mn-ea"/>
                          <a:cs typeface="Segoe UI" panose="020B0502040204020203" pitchFamily="34" charset="0"/>
                        </a:rPr>
                        <a:t>)</a:t>
                      </a:r>
                    </a:p>
                  </a:txBody>
                  <a:tcPr>
                    <a:solidFill>
                      <a:schemeClr val="tx2">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Understand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have reservoirs which can be used for outdoor recreation.  Less clear about how much land &amp; rivers YW controls access to</a:t>
                      </a:r>
                    </a:p>
                  </a:txBody>
                  <a:tcPr>
                    <a:solidFill>
                      <a:schemeClr val="tx2">
                        <a:lumMod val="20000"/>
                        <a:lumOff val="80000"/>
                      </a:schemeClr>
                    </a:solidFill>
                  </a:tcPr>
                </a:tc>
                <a:extLst>
                  <a:ext uri="{0D108BD9-81ED-4DB2-BD59-A6C34878D82A}">
                    <a16:rowId xmlns:a16="http://schemas.microsoft.com/office/drawing/2014/main" val="3784169228"/>
                  </a:ext>
                </a:extLst>
              </a:tr>
            </a:tbl>
          </a:graphicData>
        </a:graphic>
      </p:graphicFrame>
    </p:spTree>
    <p:extLst>
      <p:ext uri="{BB962C8B-B14F-4D97-AF65-F5344CB8AC3E}">
        <p14:creationId xmlns:p14="http://schemas.microsoft.com/office/powerpoint/2010/main" val="16045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A603-78FA-24C3-E6D2-226A0CA43704}"/>
              </a:ext>
            </a:extLst>
          </p:cNvPr>
          <p:cNvSpPr>
            <a:spLocks noGrp="1"/>
          </p:cNvSpPr>
          <p:nvPr>
            <p:ph type="title"/>
          </p:nvPr>
        </p:nvSpPr>
        <p:spPr/>
        <p:txBody>
          <a:bodyPr/>
          <a:lstStyle/>
          <a:p>
            <a:r>
              <a:rPr lang="en-GB" dirty="0"/>
              <a:t>Specific issues – understanding each priority</a:t>
            </a:r>
          </a:p>
        </p:txBody>
      </p:sp>
      <p:graphicFrame>
        <p:nvGraphicFramePr>
          <p:cNvPr id="4" name="Table 4">
            <a:extLst>
              <a:ext uri="{FF2B5EF4-FFF2-40B4-BE49-F238E27FC236}">
                <a16:creationId xmlns:a16="http://schemas.microsoft.com/office/drawing/2014/main" id="{CC5E9CF6-AEE9-C130-ED44-2737EAD23411}"/>
              </a:ext>
            </a:extLst>
          </p:cNvPr>
          <p:cNvGraphicFramePr>
            <a:graphicFrameLocks noGrp="1"/>
          </p:cNvGraphicFramePr>
          <p:nvPr>
            <p:ph idx="1"/>
            <p:extLst>
              <p:ext uri="{D42A27DB-BD31-4B8C-83A1-F6EECF244321}">
                <p14:modId xmlns:p14="http://schemas.microsoft.com/office/powerpoint/2010/main" val="94536111"/>
              </p:ext>
            </p:extLst>
          </p:nvPr>
        </p:nvGraphicFramePr>
        <p:xfrm>
          <a:off x="251520" y="923192"/>
          <a:ext cx="8435156" cy="4053840"/>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619414663"/>
                    </a:ext>
                  </a:extLst>
                </a:gridCol>
                <a:gridCol w="4690740">
                  <a:extLst>
                    <a:ext uri="{9D8B030D-6E8A-4147-A177-3AD203B41FA5}">
                      <a16:colId xmlns:a16="http://schemas.microsoft.com/office/drawing/2014/main" val="541353291"/>
                    </a:ext>
                  </a:extLst>
                </a:gridCol>
              </a:tblGrid>
              <a:tr h="269362">
                <a:tc>
                  <a:txBody>
                    <a:bodyPr/>
                    <a:lstStyle/>
                    <a:p>
                      <a:pPr marL="0" algn="l" defTabSz="914400" rtl="0" eaLnBrk="1" latinLnBrk="0" hangingPunct="1"/>
                      <a:r>
                        <a:rPr lang="en-GB" sz="1400" b="1" kern="1200" dirty="0">
                          <a:solidFill>
                            <a:srgbClr val="0070C0"/>
                          </a:solidFill>
                          <a:latin typeface="Segoe UI" panose="020B0502040204020203" pitchFamily="34" charset="0"/>
                          <a:ea typeface="+mn-ea"/>
                          <a:cs typeface="Segoe UI" panose="020B0502040204020203" pitchFamily="34" charset="0"/>
                        </a:rPr>
                        <a:t>Descriptor / Attribute</a:t>
                      </a:r>
                    </a:p>
                  </a:txBody>
                  <a:tcPr>
                    <a:solidFill>
                      <a:schemeClr val="tx2">
                        <a:lumMod val="20000"/>
                        <a:lumOff val="80000"/>
                      </a:schemeClr>
                    </a:solidFill>
                  </a:tcPr>
                </a:tc>
                <a:tc>
                  <a:txBody>
                    <a:bodyPr/>
                    <a:lstStyle/>
                    <a:p>
                      <a:pPr marL="0" algn="l" defTabSz="914400" rtl="0" eaLnBrk="1" latinLnBrk="0" hangingPunct="1"/>
                      <a:r>
                        <a:rPr lang="en-GB" sz="1400" b="1" kern="1200" dirty="0">
                          <a:solidFill>
                            <a:srgbClr val="0070C0"/>
                          </a:solidFill>
                          <a:latin typeface="Segoe UI" panose="020B0502040204020203" pitchFamily="34" charset="0"/>
                          <a:ea typeface="+mn-ea"/>
                          <a:cs typeface="Segoe UI" panose="020B0502040204020203" pitchFamily="34" charset="0"/>
                        </a:rPr>
                        <a:t>Issues to resolve</a:t>
                      </a:r>
                    </a:p>
                  </a:txBody>
                  <a:tcPr>
                    <a:solidFill>
                      <a:schemeClr val="tx2">
                        <a:lumMod val="20000"/>
                        <a:lumOff val="80000"/>
                      </a:schemeClr>
                    </a:solidFill>
                  </a:tcPr>
                </a:tc>
                <a:extLst>
                  <a:ext uri="{0D108BD9-81ED-4DB2-BD59-A6C34878D82A}">
                    <a16:rowId xmlns:a16="http://schemas.microsoft.com/office/drawing/2014/main" val="4272146153"/>
                  </a:ext>
                </a:extLst>
              </a:tr>
              <a:tr h="212275">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Ensuring there is enough water to meet demand now, &amp; in the future</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Easy to understand </a:t>
                      </a:r>
                    </a:p>
                  </a:txBody>
                  <a:tcPr>
                    <a:solidFill>
                      <a:schemeClr val="bg1"/>
                    </a:solidFill>
                  </a:tcPr>
                </a:tc>
                <a:extLst>
                  <a:ext uri="{0D108BD9-81ED-4DB2-BD59-A6C34878D82A}">
                    <a16:rowId xmlns:a16="http://schemas.microsoft.com/office/drawing/2014/main" val="3788934118"/>
                  </a:ext>
                </a:extLst>
              </a:tr>
              <a:tr h="323235">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Providing appropriate sewer capacity &amp; pumping capabilities to cope with flood events</a:t>
                      </a:r>
                    </a:p>
                  </a:txBody>
                  <a:tcPr>
                    <a:solidFill>
                      <a:schemeClr val="tx2">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Rather technical – so focus was more on building infrastructure &amp; engineering projects.  Do the impacts need explaining before a judgement can be made</a:t>
                      </a:r>
                    </a:p>
                  </a:txBody>
                  <a:tcPr>
                    <a:solidFill>
                      <a:schemeClr val="tx2">
                        <a:lumMod val="20000"/>
                        <a:lumOff val="80000"/>
                      </a:schemeClr>
                    </a:solidFill>
                  </a:tcPr>
                </a:tc>
                <a:extLst>
                  <a:ext uri="{0D108BD9-81ED-4DB2-BD59-A6C34878D82A}">
                    <a16:rowId xmlns:a16="http://schemas.microsoft.com/office/drawing/2014/main" val="2237058463"/>
                  </a:ext>
                </a:extLst>
              </a:tr>
              <a:tr h="444448">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Providing financial help &amp; support to those who are struggling to pay their water bill</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On surface clear to understand but when know more detail especially about cross- subsidy initial views sometimes change.  Is more information required so respondents understand who is paying to achieve this?</a:t>
                      </a:r>
                    </a:p>
                  </a:txBody>
                  <a:tcPr>
                    <a:solidFill>
                      <a:schemeClr val="bg1"/>
                    </a:solidFill>
                  </a:tcPr>
                </a:tc>
                <a:extLst>
                  <a:ext uri="{0D108BD9-81ED-4DB2-BD59-A6C34878D82A}">
                    <a16:rowId xmlns:a16="http://schemas.microsoft.com/office/drawing/2014/main" val="545272780"/>
                  </a:ext>
                </a:extLst>
              </a:tr>
              <a:tr h="565661">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Providing support to those in vulnerable circumstances (e.g. disabilities, medical conditions, difficulty communicating etc.)</a:t>
                      </a:r>
                    </a:p>
                  </a:txBody>
                  <a:tcPr>
                    <a:solidFill>
                      <a:schemeClr val="tx2">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On surface easy to see as being the same or very similar to attribute about financial vulnerability.  Moved up the priority list when examples used. YW expected to provide support so not mean much … some suggest prioritise a better word if aim is to understand how important this is seen to be</a:t>
                      </a:r>
                    </a:p>
                  </a:txBody>
                  <a:tcPr>
                    <a:solidFill>
                      <a:schemeClr val="tx2">
                        <a:lumMod val="20000"/>
                        <a:lumOff val="80000"/>
                      </a:schemeClr>
                    </a:solidFill>
                  </a:tcPr>
                </a:tc>
                <a:extLst>
                  <a:ext uri="{0D108BD9-81ED-4DB2-BD59-A6C34878D82A}">
                    <a16:rowId xmlns:a16="http://schemas.microsoft.com/office/drawing/2014/main" val="3873684535"/>
                  </a:ext>
                </a:extLst>
              </a:tr>
              <a:tr h="323235">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Supporting customers to reduce their water use</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Preference for the word educating rather than supporting … suggests more definite actions but clear to understand</a:t>
                      </a:r>
                    </a:p>
                  </a:txBody>
                  <a:tcPr>
                    <a:solidFill>
                      <a:schemeClr val="bg1"/>
                    </a:solidFill>
                  </a:tcPr>
                </a:tc>
                <a:extLst>
                  <a:ext uri="{0D108BD9-81ED-4DB2-BD59-A6C34878D82A}">
                    <a16:rowId xmlns:a16="http://schemas.microsoft.com/office/drawing/2014/main" val="1341363835"/>
                  </a:ext>
                </a:extLst>
              </a:tr>
              <a:tr h="444448">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Helping to prevent blockages &amp; pollution through a communication programme which educates customers on the impact of incorrect disposal of wipes &amp; fats</a:t>
                      </a:r>
                    </a:p>
                  </a:txBody>
                  <a:tcPr>
                    <a:solidFill>
                      <a:schemeClr val="tx2">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Quite lengthy .. many not pick up on the reference to education campaigns to change behaviours which they desired.  Can it be made shorter &amp; more succinct?</a:t>
                      </a:r>
                    </a:p>
                  </a:txBody>
                  <a:tcPr>
                    <a:solidFill>
                      <a:schemeClr val="tx2">
                        <a:lumMod val="20000"/>
                        <a:lumOff val="80000"/>
                      </a:schemeClr>
                    </a:solidFill>
                  </a:tcPr>
                </a:tc>
                <a:extLst>
                  <a:ext uri="{0D108BD9-81ED-4DB2-BD59-A6C34878D82A}">
                    <a16:rowId xmlns:a16="http://schemas.microsoft.com/office/drawing/2014/main" val="4077502197"/>
                  </a:ext>
                </a:extLst>
              </a:tr>
              <a:tr h="565661">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Reducing the use of sewerage outflows. Outflows are designed to help prevent local flooding &amp; treatment works flooding by discharging excess untreated wastewater directly in to nearby streams or rivers during heavy rainfall</a:t>
                      </a:r>
                    </a:p>
                  </a:txBody>
                  <a:tcPr>
                    <a:solidFill>
                      <a:schemeClr val="bg1"/>
                    </a:solidFill>
                  </a:tcPr>
                </a:tc>
                <a:tc>
                  <a:txBody>
                    <a:bodyPr/>
                    <a:lstStyle/>
                    <a:p>
                      <a:r>
                        <a:rPr lang="en-GB" sz="900" dirty="0">
                          <a:solidFill>
                            <a:srgbClr val="0070C0"/>
                          </a:solidFill>
                          <a:latin typeface="Segoe UI" panose="020B0502040204020203" pitchFamily="34" charset="0"/>
                          <a:cs typeface="Segoe UI" panose="020B0502040204020203" pitchFamily="34" charset="0"/>
                        </a:rPr>
                        <a:t>Extremely technical which needed moderators to explain – unlikely to be picked as a priority not because it is not one but because others are easy to grasp what they mean.  Scale and the impact of </a:t>
                      </a:r>
                      <a:r>
                        <a:rPr lang="en-GB" sz="900" dirty="0" err="1">
                          <a:solidFill>
                            <a:srgbClr val="0070C0"/>
                          </a:solidFill>
                          <a:latin typeface="Segoe UI" panose="020B0502040204020203" pitchFamily="34" charset="0"/>
                          <a:cs typeface="Segoe UI" panose="020B0502040204020203" pitchFamily="34" charset="0"/>
                        </a:rPr>
                        <a:t>CSOs</a:t>
                      </a:r>
                      <a:r>
                        <a:rPr lang="en-GB" sz="900" dirty="0">
                          <a:solidFill>
                            <a:srgbClr val="0070C0"/>
                          </a:solidFill>
                          <a:latin typeface="Segoe UI" panose="020B0502040204020203" pitchFamily="34" charset="0"/>
                          <a:cs typeface="Segoe UI" panose="020B0502040204020203" pitchFamily="34" charset="0"/>
                        </a:rPr>
                        <a:t> not conveyed by the description</a:t>
                      </a:r>
                    </a:p>
                  </a:txBody>
                  <a:tcPr>
                    <a:solidFill>
                      <a:schemeClr val="bg1"/>
                    </a:solidFill>
                  </a:tcPr>
                </a:tc>
                <a:extLst>
                  <a:ext uri="{0D108BD9-81ED-4DB2-BD59-A6C34878D82A}">
                    <a16:rowId xmlns:a16="http://schemas.microsoft.com/office/drawing/2014/main" val="914306372"/>
                  </a:ext>
                </a:extLst>
              </a:tr>
              <a:tr h="444448">
                <a:tc>
                  <a:txBody>
                    <a:bodyPr/>
                    <a:lstStyle/>
                    <a:p>
                      <a:r>
                        <a:rPr lang="en-GB" sz="900" kern="1200" dirty="0">
                          <a:solidFill>
                            <a:srgbClr val="0070C0"/>
                          </a:solidFill>
                          <a:effectLst/>
                          <a:latin typeface="Segoe UI" panose="020B0502040204020203" pitchFamily="34" charset="0"/>
                          <a:ea typeface="+mn-ea"/>
                          <a:cs typeface="Segoe UI" panose="020B0502040204020203" pitchFamily="34" charset="0"/>
                        </a:rPr>
                        <a:t>Reduce &amp; offset carbon emissions to achieve a 'net zero' position by 2030</a:t>
                      </a:r>
                    </a:p>
                  </a:txBody>
                  <a:tcPr>
                    <a:solidFill>
                      <a:schemeClr val="tx2">
                        <a:lumMod val="20000"/>
                        <a:lumOff val="80000"/>
                      </a:schemeClr>
                    </a:solidFill>
                  </a:tcPr>
                </a:tc>
                <a:tc>
                  <a:txBody>
                    <a:bodyPr/>
                    <a:lstStyle/>
                    <a:p>
                      <a:r>
                        <a:rPr lang="en-GB" sz="900" dirty="0">
                          <a:solidFill>
                            <a:srgbClr val="0070C0"/>
                          </a:solidFill>
                          <a:latin typeface="Segoe UI" panose="020B0502040204020203" pitchFamily="34" charset="0"/>
                          <a:cs typeface="Segoe UI" panose="020B0502040204020203" pitchFamily="34" charset="0"/>
                        </a:rPr>
                        <a:t>The word position not needed.  The attribute fails to convey the choice is </a:t>
                      </a:r>
                      <a:r>
                        <a:rPr lang="en-GB" sz="900" dirty="0" err="1">
                          <a:solidFill>
                            <a:srgbClr val="0070C0"/>
                          </a:solidFill>
                          <a:latin typeface="Segoe UI" panose="020B0502040204020203" pitchFamily="34" charset="0"/>
                          <a:cs typeface="Segoe UI" panose="020B0502040204020203" pitchFamily="34" charset="0"/>
                        </a:rPr>
                        <a:t>YW</a:t>
                      </a:r>
                      <a:r>
                        <a:rPr lang="en-GB" sz="900" dirty="0">
                          <a:solidFill>
                            <a:srgbClr val="0070C0"/>
                          </a:solidFill>
                          <a:latin typeface="Segoe UI" panose="020B0502040204020203" pitchFamily="34" charset="0"/>
                          <a:cs typeface="Segoe UI" panose="020B0502040204020203" pitchFamily="34" charset="0"/>
                        </a:rPr>
                        <a:t> doing this sooner than 2050 which is the government target – information needed to make an informed judgement</a:t>
                      </a:r>
                    </a:p>
                  </a:txBody>
                  <a:tcPr>
                    <a:solidFill>
                      <a:schemeClr val="tx2">
                        <a:lumMod val="20000"/>
                        <a:lumOff val="80000"/>
                      </a:schemeClr>
                    </a:solidFill>
                  </a:tcPr>
                </a:tc>
                <a:extLst>
                  <a:ext uri="{0D108BD9-81ED-4DB2-BD59-A6C34878D82A}">
                    <a16:rowId xmlns:a16="http://schemas.microsoft.com/office/drawing/2014/main" val="3784169228"/>
                  </a:ext>
                </a:extLst>
              </a:tr>
            </a:tbl>
          </a:graphicData>
        </a:graphic>
      </p:graphicFrame>
    </p:spTree>
    <p:extLst>
      <p:ext uri="{BB962C8B-B14F-4D97-AF65-F5344CB8AC3E}">
        <p14:creationId xmlns:p14="http://schemas.microsoft.com/office/powerpoint/2010/main" val="414695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A603-78FA-24C3-E6D2-226A0CA43704}"/>
              </a:ext>
            </a:extLst>
          </p:cNvPr>
          <p:cNvSpPr>
            <a:spLocks noGrp="1"/>
          </p:cNvSpPr>
          <p:nvPr>
            <p:ph type="title"/>
          </p:nvPr>
        </p:nvSpPr>
        <p:spPr/>
        <p:txBody>
          <a:bodyPr/>
          <a:lstStyle/>
          <a:p>
            <a:r>
              <a:rPr lang="en-GB" dirty="0"/>
              <a:t>Specific issues – understanding each priority</a:t>
            </a:r>
          </a:p>
        </p:txBody>
      </p:sp>
      <p:graphicFrame>
        <p:nvGraphicFramePr>
          <p:cNvPr id="4" name="Table 4">
            <a:extLst>
              <a:ext uri="{FF2B5EF4-FFF2-40B4-BE49-F238E27FC236}">
                <a16:creationId xmlns:a16="http://schemas.microsoft.com/office/drawing/2014/main" id="{CC5E9CF6-AEE9-C130-ED44-2737EAD23411}"/>
              </a:ext>
            </a:extLst>
          </p:cNvPr>
          <p:cNvGraphicFramePr>
            <a:graphicFrameLocks noGrp="1"/>
          </p:cNvGraphicFramePr>
          <p:nvPr>
            <p:ph idx="1"/>
            <p:extLst>
              <p:ext uri="{D42A27DB-BD31-4B8C-83A1-F6EECF244321}">
                <p14:modId xmlns:p14="http://schemas.microsoft.com/office/powerpoint/2010/main" val="1698386776"/>
              </p:ext>
            </p:extLst>
          </p:nvPr>
        </p:nvGraphicFramePr>
        <p:xfrm>
          <a:off x="251520" y="1059582"/>
          <a:ext cx="8280920" cy="3240360"/>
        </p:xfrm>
        <a:graphic>
          <a:graphicData uri="http://schemas.openxmlformats.org/drawingml/2006/table">
            <a:tbl>
              <a:tblPr firstRow="1" bandRow="1">
                <a:tableStyleId>{5C22544A-7EE6-4342-B048-85BDC9FD1C3A}</a:tableStyleId>
              </a:tblPr>
              <a:tblGrid>
                <a:gridCol w="3469138">
                  <a:extLst>
                    <a:ext uri="{9D8B030D-6E8A-4147-A177-3AD203B41FA5}">
                      <a16:colId xmlns:a16="http://schemas.microsoft.com/office/drawing/2014/main" val="2619414663"/>
                    </a:ext>
                  </a:extLst>
                </a:gridCol>
                <a:gridCol w="4811782">
                  <a:extLst>
                    <a:ext uri="{9D8B030D-6E8A-4147-A177-3AD203B41FA5}">
                      <a16:colId xmlns:a16="http://schemas.microsoft.com/office/drawing/2014/main" val="541353291"/>
                    </a:ext>
                  </a:extLst>
                </a:gridCol>
              </a:tblGrid>
              <a:tr h="418666">
                <a:tc>
                  <a:txBody>
                    <a:bodyPr/>
                    <a:lstStyle/>
                    <a:p>
                      <a:pPr marL="0" algn="l" defTabSz="914400" rtl="0" eaLnBrk="1" latinLnBrk="0" hangingPunct="1"/>
                      <a:r>
                        <a:rPr lang="en-GB" sz="1400" b="1" kern="1200" dirty="0">
                          <a:solidFill>
                            <a:srgbClr val="0070C0"/>
                          </a:solidFill>
                          <a:latin typeface="Segoe UI" panose="020B0502040204020203" pitchFamily="34" charset="0"/>
                          <a:ea typeface="+mn-ea"/>
                          <a:cs typeface="Segoe UI" panose="020B0502040204020203" pitchFamily="34" charset="0"/>
                        </a:rPr>
                        <a:t>Descriptor / Attribute</a:t>
                      </a:r>
                    </a:p>
                  </a:txBody>
                  <a:tcPr>
                    <a:solidFill>
                      <a:schemeClr val="tx2">
                        <a:lumMod val="20000"/>
                        <a:lumOff val="80000"/>
                      </a:schemeClr>
                    </a:solidFill>
                  </a:tcPr>
                </a:tc>
                <a:tc>
                  <a:txBody>
                    <a:bodyPr/>
                    <a:lstStyle/>
                    <a:p>
                      <a:pPr marL="0" algn="l" defTabSz="914400" rtl="0" eaLnBrk="1" latinLnBrk="0" hangingPunct="1"/>
                      <a:r>
                        <a:rPr lang="en-GB" sz="1400" b="1" kern="1200" dirty="0">
                          <a:solidFill>
                            <a:srgbClr val="0070C0"/>
                          </a:solidFill>
                          <a:latin typeface="Segoe UI" panose="020B0502040204020203" pitchFamily="34" charset="0"/>
                          <a:ea typeface="+mn-ea"/>
                          <a:cs typeface="Segoe UI" panose="020B0502040204020203" pitchFamily="34" charset="0"/>
                        </a:rPr>
                        <a:t>Issues to resolve</a:t>
                      </a:r>
                    </a:p>
                  </a:txBody>
                  <a:tcPr>
                    <a:solidFill>
                      <a:schemeClr val="tx2">
                        <a:lumMod val="20000"/>
                        <a:lumOff val="80000"/>
                      </a:schemeClr>
                    </a:solidFill>
                  </a:tcPr>
                </a:tc>
                <a:extLst>
                  <a:ext uri="{0D108BD9-81ED-4DB2-BD59-A6C34878D82A}">
                    <a16:rowId xmlns:a16="http://schemas.microsoft.com/office/drawing/2014/main" val="4272146153"/>
                  </a:ext>
                </a:extLst>
              </a:tr>
              <a:tr h="963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70C0"/>
                          </a:solidFill>
                          <a:effectLst/>
                          <a:latin typeface="Segoe UI" panose="020B0502040204020203" pitchFamily="34" charset="0"/>
                          <a:ea typeface="+mn-ea"/>
                          <a:cs typeface="Segoe UI" panose="020B0502040204020203" pitchFamily="34" charset="0"/>
                        </a:rPr>
                        <a:t>Work in partnership with other organisations (e.g. EA, City Councils) on common goals such as flooding to pool resources, funding &amp; better outcomes for customers</a:t>
                      </a:r>
                    </a:p>
                  </a:txBody>
                  <a:tcPr>
                    <a:solidFill>
                      <a:schemeClr val="bg1"/>
                    </a:solidFill>
                  </a:tcPr>
                </a:tc>
                <a:tc>
                  <a:txBody>
                    <a:bodyPr/>
                    <a:lstStyle/>
                    <a:p>
                      <a:r>
                        <a:rPr lang="en-GB" sz="1000" dirty="0">
                          <a:solidFill>
                            <a:srgbClr val="0070C0"/>
                          </a:solidFill>
                          <a:latin typeface="Segoe UI" panose="020B0502040204020203" pitchFamily="34" charset="0"/>
                          <a:cs typeface="Segoe UI" panose="020B0502040204020203" pitchFamily="34" charset="0"/>
                        </a:rPr>
                        <a:t>Not immediate understood what partnership working might involve or the benefits phrased as better outcomes for </a:t>
                      </a:r>
                      <a:r>
                        <a:rPr lang="en-GB" sz="1000" dirty="0" err="1">
                          <a:solidFill>
                            <a:srgbClr val="0070C0"/>
                          </a:solidFill>
                          <a:latin typeface="Segoe UI" panose="020B0502040204020203" pitchFamily="34" charset="0"/>
                          <a:cs typeface="Segoe UI" panose="020B0502040204020203" pitchFamily="34" charset="0"/>
                        </a:rPr>
                        <a:t>YW</a:t>
                      </a:r>
                      <a:r>
                        <a:rPr lang="en-GB" sz="1000" dirty="0">
                          <a:solidFill>
                            <a:srgbClr val="0070C0"/>
                          </a:solidFill>
                          <a:latin typeface="Segoe UI" panose="020B0502040204020203" pitchFamily="34" charset="0"/>
                          <a:cs typeface="Segoe UI" panose="020B0502040204020203" pitchFamily="34" charset="0"/>
                        </a:rPr>
                        <a:t> customers.  When explained this could mean sharing the costs of investments to achieve a common goal the attribute was seen as sensible, potentially meaning lower bills &amp; therefore became more of a priority.  Is an example or the benefit needed to explain this?</a:t>
                      </a:r>
                    </a:p>
                  </a:txBody>
                  <a:tcPr>
                    <a:solidFill>
                      <a:schemeClr val="bg1"/>
                    </a:solidFill>
                  </a:tcPr>
                </a:tc>
                <a:extLst>
                  <a:ext uri="{0D108BD9-81ED-4DB2-BD59-A6C34878D82A}">
                    <a16:rowId xmlns:a16="http://schemas.microsoft.com/office/drawing/2014/main" val="3788934118"/>
                  </a:ext>
                </a:extLst>
              </a:tr>
              <a:tr h="447342">
                <a:tc>
                  <a:txBody>
                    <a:bodyPr/>
                    <a:lstStyle/>
                    <a:p>
                      <a:r>
                        <a:rPr lang="en-GB" sz="1000" kern="1200" dirty="0">
                          <a:solidFill>
                            <a:srgbClr val="0070C0"/>
                          </a:solidFill>
                          <a:effectLst/>
                          <a:latin typeface="Segoe UI" panose="020B0502040204020203" pitchFamily="34" charset="0"/>
                          <a:ea typeface="+mn-ea"/>
                          <a:cs typeface="Segoe UI" panose="020B0502040204020203" pitchFamily="34" charset="0"/>
                        </a:rPr>
                        <a:t>Repairing pipes that are prone to leakage</a:t>
                      </a:r>
                    </a:p>
                  </a:txBody>
                  <a:tcPr>
                    <a:solidFill>
                      <a:schemeClr val="tx2">
                        <a:lumMod val="20000"/>
                        <a:lumOff val="80000"/>
                      </a:schemeClr>
                    </a:solidFill>
                  </a:tcPr>
                </a:tc>
                <a:tc>
                  <a:txBody>
                    <a:bodyPr/>
                    <a:lstStyle/>
                    <a:p>
                      <a:r>
                        <a:rPr lang="en-GB" sz="1000" dirty="0">
                          <a:solidFill>
                            <a:srgbClr val="0070C0"/>
                          </a:solidFill>
                          <a:latin typeface="Segoe UI" panose="020B0502040204020203" pitchFamily="34" charset="0"/>
                          <a:cs typeface="Segoe UI" panose="020B0502040204020203" pitchFamily="34" charset="0"/>
                        </a:rPr>
                        <a:t>Easy to understand – although many surprised at the scale of the problem based on current performance levels.  The description itself does not reflect this</a:t>
                      </a:r>
                    </a:p>
                  </a:txBody>
                  <a:tcPr>
                    <a:solidFill>
                      <a:schemeClr val="tx2">
                        <a:lumMod val="20000"/>
                        <a:lumOff val="80000"/>
                      </a:schemeClr>
                    </a:solidFill>
                  </a:tcPr>
                </a:tc>
                <a:extLst>
                  <a:ext uri="{0D108BD9-81ED-4DB2-BD59-A6C34878D82A}">
                    <a16:rowId xmlns:a16="http://schemas.microsoft.com/office/drawing/2014/main" val="2237058463"/>
                  </a:ext>
                </a:extLst>
              </a:tr>
              <a:tr h="447342">
                <a:tc>
                  <a:txBody>
                    <a:bodyPr/>
                    <a:lstStyle/>
                    <a:p>
                      <a:r>
                        <a:rPr lang="en-GB" sz="1000" kern="1200" dirty="0">
                          <a:solidFill>
                            <a:srgbClr val="0070C0"/>
                          </a:solidFill>
                          <a:effectLst/>
                          <a:latin typeface="Segoe UI" panose="020B0502040204020203" pitchFamily="34" charset="0"/>
                          <a:ea typeface="+mn-ea"/>
                          <a:cs typeface="Segoe UI" panose="020B0502040204020203" pitchFamily="34" charset="0"/>
                        </a:rPr>
                        <a:t>Reducing the number of sewer collapses which cause an impact on service to customers or the environment</a:t>
                      </a:r>
                    </a:p>
                  </a:txBody>
                  <a:tcPr>
                    <a:solidFill>
                      <a:schemeClr val="bg1"/>
                    </a:solidFill>
                  </a:tcPr>
                </a:tc>
                <a:tc>
                  <a:txBody>
                    <a:bodyPr/>
                    <a:lstStyle/>
                    <a:p>
                      <a:r>
                        <a:rPr lang="en-GB" sz="1000" dirty="0">
                          <a:solidFill>
                            <a:srgbClr val="0070C0"/>
                          </a:solidFill>
                          <a:latin typeface="Segoe UI" panose="020B0502040204020203" pitchFamily="34" charset="0"/>
                          <a:cs typeface="Segoe UI" panose="020B0502040204020203" pitchFamily="34" charset="0"/>
                        </a:rPr>
                        <a:t>The word collapses is emotive.  Hard to decide if it is a priority without context – how big an issue is it?  Impacts are vague</a:t>
                      </a:r>
                    </a:p>
                  </a:txBody>
                  <a:tcPr>
                    <a:solidFill>
                      <a:schemeClr val="bg1"/>
                    </a:solidFill>
                  </a:tcPr>
                </a:tc>
                <a:extLst>
                  <a:ext uri="{0D108BD9-81ED-4DB2-BD59-A6C34878D82A}">
                    <a16:rowId xmlns:a16="http://schemas.microsoft.com/office/drawing/2014/main" val="545272780"/>
                  </a:ext>
                </a:extLst>
              </a:tr>
              <a:tr h="963505">
                <a:tc>
                  <a:txBody>
                    <a:bodyPr/>
                    <a:lstStyle/>
                    <a:p>
                      <a:r>
                        <a:rPr lang="en-GB" sz="1000" kern="1200" dirty="0">
                          <a:solidFill>
                            <a:srgbClr val="0070C0"/>
                          </a:solidFill>
                          <a:effectLst/>
                          <a:latin typeface="Segoe UI" panose="020B0502040204020203" pitchFamily="34" charset="0"/>
                          <a:ea typeface="+mn-ea"/>
                          <a:cs typeface="Segoe UI" panose="020B0502040204020203" pitchFamily="34" charset="0"/>
                        </a:rPr>
                        <a:t>Improving the level of service customers experience whether they contact us or not. This is an Ofwat survey for all 17 companies in the water industry, YW always aim to be in the top half of companies for customer experience &amp; satisfaction</a:t>
                      </a:r>
                    </a:p>
                  </a:txBody>
                  <a:tcPr>
                    <a:solidFill>
                      <a:schemeClr val="tx2">
                        <a:lumMod val="20000"/>
                        <a:lumOff val="80000"/>
                      </a:schemeClr>
                    </a:solidFill>
                  </a:tcPr>
                </a:tc>
                <a:tc>
                  <a:txBody>
                    <a:bodyPr/>
                    <a:lstStyle/>
                    <a:p>
                      <a:r>
                        <a:rPr lang="en-GB" sz="1000" dirty="0">
                          <a:solidFill>
                            <a:srgbClr val="0070C0"/>
                          </a:solidFill>
                          <a:latin typeface="Segoe UI" panose="020B0502040204020203" pitchFamily="34" charset="0"/>
                          <a:cs typeface="Segoe UI" panose="020B0502040204020203" pitchFamily="34" charset="0"/>
                        </a:rPr>
                        <a:t>Confusing – already another attribute about customer service so what else does this add – very long &amp; technical description which hides what it is trying to say</a:t>
                      </a:r>
                    </a:p>
                  </a:txBody>
                  <a:tcPr>
                    <a:solidFill>
                      <a:schemeClr val="tx2">
                        <a:lumMod val="20000"/>
                        <a:lumOff val="80000"/>
                      </a:schemeClr>
                    </a:solidFill>
                  </a:tcPr>
                </a:tc>
                <a:extLst>
                  <a:ext uri="{0D108BD9-81ED-4DB2-BD59-A6C34878D82A}">
                    <a16:rowId xmlns:a16="http://schemas.microsoft.com/office/drawing/2014/main" val="3873684535"/>
                  </a:ext>
                </a:extLst>
              </a:tr>
            </a:tbl>
          </a:graphicData>
        </a:graphic>
      </p:graphicFrame>
    </p:spTree>
    <p:extLst>
      <p:ext uri="{BB962C8B-B14F-4D97-AF65-F5344CB8AC3E}">
        <p14:creationId xmlns:p14="http://schemas.microsoft.com/office/powerpoint/2010/main" val="276093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24B0FF5B-5857-4DD2-8316-525F7AB76D4C}"/>
              </a:ext>
            </a:extLst>
          </p:cNvPr>
          <p:cNvGrpSpPr/>
          <p:nvPr/>
        </p:nvGrpSpPr>
        <p:grpSpPr>
          <a:xfrm>
            <a:off x="0" y="1125502"/>
            <a:ext cx="5292080" cy="1711842"/>
            <a:chOff x="5207975" y="2573079"/>
            <a:chExt cx="6983876" cy="1711842"/>
          </a:xfrm>
          <a:solidFill>
            <a:srgbClr val="0070C0"/>
          </a:solidFill>
        </p:grpSpPr>
        <p:sp>
          <p:nvSpPr>
            <p:cNvPr id="5" name="Rectangle 4">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Box 6">
            <a:extLst>
              <a:ext uri="{FF2B5EF4-FFF2-40B4-BE49-F238E27FC236}">
                <a16:creationId xmlns:a16="http://schemas.microsoft.com/office/drawing/2014/main" id="{948A2979-A456-4286-B8FC-8FF4C0C58EFD}"/>
              </a:ext>
            </a:extLst>
          </p:cNvPr>
          <p:cNvSpPr txBox="1"/>
          <p:nvPr/>
        </p:nvSpPr>
        <p:spPr>
          <a:xfrm>
            <a:off x="488280" y="1422324"/>
            <a:ext cx="4840311" cy="769441"/>
          </a:xfrm>
          <a:prstGeom prst="rect">
            <a:avLst/>
          </a:prstGeom>
          <a:noFill/>
        </p:spPr>
        <p:txBody>
          <a:bodyPr wrap="square" rtlCol="0" anchor="ctr">
            <a:spAutoFit/>
          </a:bodyPr>
          <a:lstStyle/>
          <a:p>
            <a:r>
              <a:rPr lang="en-US" altLang="ko-KR" sz="4400" dirty="0">
                <a:solidFill>
                  <a:schemeClr val="bg1"/>
                </a:solidFill>
                <a:latin typeface="Segoe UI" pitchFamily="34" charset="0"/>
                <a:cs typeface="Segoe UI" pitchFamily="34" charset="0"/>
              </a:rPr>
              <a:t>Conclusions</a:t>
            </a:r>
            <a:endParaRPr lang="ko-KR" altLang="en-US" sz="4400" dirty="0">
              <a:solidFill>
                <a:schemeClr val="bg1"/>
              </a:solidFill>
              <a:latin typeface="Segoe UI" pitchFamily="34" charset="0"/>
              <a:cs typeface="Segoe UI" pitchFamily="34" charset="0"/>
            </a:endParaRPr>
          </a:p>
        </p:txBody>
      </p:sp>
      <p:pic>
        <p:nvPicPr>
          <p:cNvPr id="12" name="Picture 11" descr="pexels-fauxels-3184306.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732240" y="1131590"/>
            <a:ext cx="2160240" cy="36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a:xfrm>
            <a:off x="241176" y="1131590"/>
            <a:ext cx="7931224" cy="3672408"/>
          </a:xfrm>
        </p:spPr>
        <p:txBody>
          <a:bodyPr/>
          <a:lstStyle/>
          <a:p>
            <a:r>
              <a:rPr lang="en-GB" sz="1200" dirty="0"/>
              <a:t>Cost of living crisis at the forefront of many minds.  This appears to be having a big influence of priorities.</a:t>
            </a:r>
          </a:p>
          <a:p>
            <a:endParaRPr lang="en-GB" sz="1200" b="1" dirty="0"/>
          </a:p>
          <a:p>
            <a:r>
              <a:rPr lang="en-GB" sz="1200" dirty="0"/>
              <a:t>Environmental attributes are still important but for many of less immediate short term concern that keeping bills low.</a:t>
            </a:r>
          </a:p>
          <a:p>
            <a:endParaRPr lang="en-GB" sz="1200" b="1" dirty="0"/>
          </a:p>
          <a:p>
            <a:r>
              <a:rPr lang="en-GB" sz="1200" dirty="0"/>
              <a:t>The key focus is on delivering the basics &amp; investing in areas &amp; activities which will help to keep future costs &amp; therefore bills down.</a:t>
            </a:r>
          </a:p>
          <a:p>
            <a:endParaRPr lang="en-GB" sz="1200" b="1" dirty="0"/>
          </a:p>
          <a:p>
            <a:r>
              <a:rPr lang="en-GB" sz="1200" dirty="0"/>
              <a:t>Customers are less concerned about very specific attributes, grouping them together into broad themes.</a:t>
            </a:r>
          </a:p>
          <a:p>
            <a:endParaRPr lang="en-GB" sz="1200" b="1" dirty="0"/>
          </a:p>
          <a:p>
            <a:r>
              <a:rPr lang="en-GB" sz="1200" dirty="0"/>
              <a:t>Should the quantitative research look to test priorities between broader themes or very specific priorities?  If the later it is crucial respondents comprehend the attribute &amp; in some case the impact or benefit this could deliver – in order to make an informed choice.</a:t>
            </a:r>
          </a:p>
          <a:p>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Rectangle 196">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544" y="342900"/>
            <a:ext cx="3758184" cy="6858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198">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6689" y="450898"/>
            <a:ext cx="3757041" cy="434202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BA69BE4-5AFC-4AD8-864F-DBA93CD3D2E5}"/>
              </a:ext>
            </a:extLst>
          </p:cNvPr>
          <p:cNvSpPr>
            <a:spLocks noGrp="1"/>
          </p:cNvSpPr>
          <p:nvPr>
            <p:ph type="ctrTitle"/>
          </p:nvPr>
        </p:nvSpPr>
        <p:spPr>
          <a:xfrm>
            <a:off x="683568" y="699542"/>
            <a:ext cx="3240170" cy="2084370"/>
          </a:xfrm>
          <a:noFill/>
        </p:spPr>
        <p:txBody>
          <a:bodyPr vert="horz" lIns="68580" tIns="34290" rIns="68580" bIns="34290" rtlCol="0" anchor="b">
            <a:normAutofit fontScale="90000"/>
          </a:bodyPr>
          <a:lstStyle/>
          <a:p>
            <a:pPr marL="0">
              <a:defRPr/>
            </a:pPr>
            <a:r>
              <a:rPr lang="en-US" sz="1200" dirty="0">
                <a:solidFill>
                  <a:srgbClr val="FFFFFF"/>
                </a:solidFill>
              </a:rPr>
              <a:t>Qa Research</a:t>
            </a:r>
            <a:br>
              <a:rPr lang="en-US" sz="1200" dirty="0">
                <a:solidFill>
                  <a:srgbClr val="FFFFFF"/>
                </a:solidFill>
              </a:rPr>
            </a:br>
            <a:r>
              <a:rPr lang="en-US" sz="1200" dirty="0">
                <a:solidFill>
                  <a:srgbClr val="FFFFFF"/>
                </a:solidFill>
              </a:rPr>
              <a:t>Merchant House</a:t>
            </a:r>
            <a:br>
              <a:rPr lang="en-US" sz="1200" dirty="0">
                <a:solidFill>
                  <a:srgbClr val="FFFFFF"/>
                </a:solidFill>
              </a:rPr>
            </a:br>
            <a:r>
              <a:rPr lang="en-US" sz="1200" dirty="0">
                <a:solidFill>
                  <a:srgbClr val="FFFFFF"/>
                </a:solidFill>
              </a:rPr>
              <a:t>11a Piccadilly </a:t>
            </a:r>
            <a:br>
              <a:rPr lang="en-US" sz="1200" dirty="0">
                <a:solidFill>
                  <a:srgbClr val="FFFFFF"/>
                </a:solidFill>
              </a:rPr>
            </a:br>
            <a:r>
              <a:rPr lang="en-US" sz="1200" dirty="0">
                <a:solidFill>
                  <a:srgbClr val="FFFFFF"/>
                </a:solidFill>
              </a:rPr>
              <a:t>York </a:t>
            </a:r>
            <a:br>
              <a:rPr lang="en-US" sz="1200" dirty="0">
                <a:solidFill>
                  <a:srgbClr val="FFFFFF"/>
                </a:solidFill>
              </a:rPr>
            </a:br>
            <a:r>
              <a:rPr lang="en-US" sz="1200" dirty="0">
                <a:solidFill>
                  <a:srgbClr val="FFFFFF"/>
                </a:solidFill>
              </a:rPr>
              <a:t>YO1 9WB</a:t>
            </a:r>
            <a:br>
              <a:rPr lang="en-US" sz="1200" dirty="0">
                <a:solidFill>
                  <a:srgbClr val="FFFFFF"/>
                </a:solidFill>
              </a:rPr>
            </a:br>
            <a:br>
              <a:rPr lang="en-US" sz="1200" dirty="0">
                <a:solidFill>
                  <a:srgbClr val="FFFFFF"/>
                </a:solidFill>
              </a:rPr>
            </a:br>
            <a:r>
              <a:rPr lang="en-US" sz="1200" dirty="0">
                <a:solidFill>
                  <a:srgbClr val="FFFFFF"/>
                </a:solidFill>
              </a:rPr>
              <a:t>01904 632039</a:t>
            </a:r>
            <a:br>
              <a:rPr lang="en-US" sz="1200" dirty="0">
                <a:solidFill>
                  <a:srgbClr val="FFFFFF"/>
                </a:solidFill>
              </a:rPr>
            </a:br>
            <a:r>
              <a:rPr lang="en-US" sz="1200" dirty="0">
                <a:solidFill>
                  <a:srgbClr val="FFFFFF"/>
                </a:solidFill>
              </a:rPr>
              <a:t>info@qaresearch.co.uk</a:t>
            </a:r>
            <a:br>
              <a:rPr lang="en-US" sz="1200" dirty="0">
                <a:solidFill>
                  <a:srgbClr val="FFFFFF"/>
                </a:solidFill>
              </a:rPr>
            </a:br>
            <a:br>
              <a:rPr lang="en-US" sz="1200" dirty="0">
                <a:solidFill>
                  <a:srgbClr val="FFFFFF"/>
                </a:solidFill>
              </a:rPr>
            </a:br>
            <a:r>
              <a:rPr lang="en-US" sz="1100" b="0" dirty="0">
                <a:solidFill>
                  <a:srgbClr val="FFFFFF"/>
                </a:solidFill>
              </a:rPr>
              <a:t>Qa Research is a trading name of QA Research Ltd,</a:t>
            </a:r>
            <a:br>
              <a:rPr lang="en-US" sz="1100" b="0" dirty="0">
                <a:solidFill>
                  <a:srgbClr val="FFFFFF"/>
                </a:solidFill>
              </a:rPr>
            </a:br>
            <a:r>
              <a:rPr lang="en-US" sz="1100" b="0" dirty="0">
                <a:solidFill>
                  <a:srgbClr val="FFFFFF"/>
                </a:solidFill>
              </a:rPr>
              <a:t>UK registered, company registration number 3186539, address in York as above.</a:t>
            </a:r>
          </a:p>
        </p:txBody>
      </p:sp>
      <p:sp>
        <p:nvSpPr>
          <p:cNvPr id="3" name="Subtitle 2">
            <a:extLst>
              <a:ext uri="{FF2B5EF4-FFF2-40B4-BE49-F238E27FC236}">
                <a16:creationId xmlns:a16="http://schemas.microsoft.com/office/drawing/2014/main" id="{80CB5234-9DF2-4A3E-A98C-B9081DB94165}"/>
              </a:ext>
            </a:extLst>
          </p:cNvPr>
          <p:cNvSpPr>
            <a:spLocks noGrp="1"/>
          </p:cNvSpPr>
          <p:nvPr>
            <p:ph type="subTitle" idx="1"/>
          </p:nvPr>
        </p:nvSpPr>
        <p:spPr>
          <a:xfrm>
            <a:off x="644554" y="3121662"/>
            <a:ext cx="3423390" cy="1210649"/>
          </a:xfrm>
        </p:spPr>
        <p:txBody>
          <a:bodyPr vert="horz" lIns="68580" tIns="34290" rIns="68580" bIns="34290" rtlCol="0" anchor="t">
            <a:noAutofit/>
          </a:bodyPr>
          <a:lstStyle/>
          <a:p>
            <a:pPr algn="l">
              <a:lnSpc>
                <a:spcPct val="110000"/>
              </a:lnSpc>
              <a:defRPr/>
            </a:pPr>
            <a:r>
              <a:rPr lang="en-US" sz="1000" dirty="0">
                <a:solidFill>
                  <a:schemeClr val="bg1"/>
                </a:solidFill>
              </a:rPr>
              <a:t>Project code: </a:t>
            </a:r>
            <a:r>
              <a:rPr lang="en-US" sz="1000" dirty="0" err="1">
                <a:solidFill>
                  <a:schemeClr val="bg1"/>
                </a:solidFill>
              </a:rPr>
              <a:t>SKILL02</a:t>
            </a:r>
            <a:r>
              <a:rPr lang="en-US" sz="1000" dirty="0">
                <a:solidFill>
                  <a:schemeClr val="bg1"/>
                </a:solidFill>
              </a:rPr>
              <a:t>-9052</a:t>
            </a:r>
          </a:p>
          <a:p>
            <a:pPr algn="l">
              <a:lnSpc>
                <a:spcPct val="110000"/>
              </a:lnSpc>
              <a:defRPr/>
            </a:pPr>
            <a:r>
              <a:rPr lang="en-US" sz="1000" dirty="0">
                <a:solidFill>
                  <a:schemeClr val="bg1"/>
                </a:solidFill>
              </a:rPr>
              <a:t>File name: </a:t>
            </a:r>
            <a:r>
              <a:rPr lang="en-US" sz="1000" dirty="0" err="1">
                <a:solidFill>
                  <a:schemeClr val="bg1"/>
                </a:solidFill>
              </a:rPr>
              <a:t>YW</a:t>
            </a:r>
            <a:r>
              <a:rPr lang="en-US" sz="1000" dirty="0">
                <a:solidFill>
                  <a:schemeClr val="bg1"/>
                </a:solidFill>
              </a:rPr>
              <a:t> valuing water customer priorities research</a:t>
            </a:r>
          </a:p>
          <a:p>
            <a:pPr algn="l">
              <a:lnSpc>
                <a:spcPct val="110000"/>
              </a:lnSpc>
              <a:defRPr/>
            </a:pPr>
            <a:r>
              <a:rPr lang="en-US" sz="1000" dirty="0">
                <a:solidFill>
                  <a:schemeClr val="bg1"/>
                </a:solidFill>
              </a:rPr>
              <a:t>Date: May 2022</a:t>
            </a:r>
          </a:p>
          <a:p>
            <a:pPr algn="l">
              <a:lnSpc>
                <a:spcPct val="110000"/>
              </a:lnSpc>
              <a:defRPr/>
            </a:pPr>
            <a:r>
              <a:rPr lang="en-US" sz="1000" dirty="0">
                <a:solidFill>
                  <a:schemeClr val="bg1"/>
                </a:solidFill>
              </a:rPr>
              <a:t>Approved by: Richard Bryan</a:t>
            </a:r>
          </a:p>
          <a:p>
            <a:pPr lvl="0" algn="l">
              <a:lnSpc>
                <a:spcPct val="110000"/>
              </a:lnSpc>
              <a:defRPr/>
            </a:pPr>
            <a:r>
              <a:rPr lang="en-US" sz="1000" dirty="0">
                <a:solidFill>
                  <a:schemeClr val="bg1"/>
                </a:solidFill>
              </a:rPr>
              <a:t>Authors: Nick How &amp; Nick Lynch</a:t>
            </a:r>
          </a:p>
          <a:p>
            <a:pPr algn="l">
              <a:lnSpc>
                <a:spcPct val="110000"/>
              </a:lnSpc>
              <a:defRPr/>
            </a:pPr>
            <a:r>
              <a:rPr lang="en-US" sz="1000" dirty="0">
                <a:solidFill>
                  <a:schemeClr val="bg1"/>
                </a:solidFill>
              </a:rPr>
              <a:t>Comments to: </a:t>
            </a:r>
            <a:r>
              <a:rPr lang="en-US" sz="1000" dirty="0">
                <a:solidFill>
                  <a:schemeClr val="bg1"/>
                </a:solidFill>
                <a:hlinkClick r:id="rId2">
                  <a:extLst>
                    <a:ext uri="{A12FA001-AC4F-418D-AE19-62706E023703}">
                      <ahyp:hlinkClr xmlns:ahyp="http://schemas.microsoft.com/office/drawing/2018/hyperlinkcolor" val="tx"/>
                    </a:ext>
                  </a:extLst>
                </a:hlinkClick>
              </a:rPr>
              <a:t>nick.how@qaresearch.co.uk</a:t>
            </a:r>
            <a:r>
              <a:rPr lang="en-US" sz="1000" dirty="0">
                <a:solidFill>
                  <a:schemeClr val="bg1"/>
                </a:solidFill>
              </a:rPr>
              <a:t> </a:t>
            </a:r>
          </a:p>
        </p:txBody>
      </p:sp>
      <p:pic>
        <p:nvPicPr>
          <p:cNvPr id="11" name="Picture 10" descr="MRS%20Company%20partner%20scheme.jpg">
            <a:extLst>
              <a:ext uri="{FF2B5EF4-FFF2-40B4-BE49-F238E27FC236}">
                <a16:creationId xmlns:a16="http://schemas.microsoft.com/office/drawing/2014/main" id="{ABEB62DE-7B17-41E4-B1B0-868CE04261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6256" y="1923677"/>
            <a:ext cx="1398299" cy="752116"/>
          </a:xfrm>
          <a:prstGeom prst="rect">
            <a:avLst/>
          </a:prstGeom>
        </p:spPr>
      </p:pic>
      <p:pic>
        <p:nvPicPr>
          <p:cNvPr id="9" name="Picture 9" descr="ISO logo_new_one_with_cert_no_on_Oct_08">
            <a:extLst>
              <a:ext uri="{FF2B5EF4-FFF2-40B4-BE49-F238E27FC236}">
                <a16:creationId xmlns:a16="http://schemas.microsoft.com/office/drawing/2014/main" id="{7A71B3CD-53A2-4968-9C2D-49EBA3335AB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788020" y="1851670"/>
            <a:ext cx="1625760" cy="942561"/>
          </a:xfrm>
          <a:prstGeom prst="rect">
            <a:avLst/>
          </a:prstGeom>
          <a:noFill/>
        </p:spPr>
      </p:pic>
      <p:sp>
        <p:nvSpPr>
          <p:cNvPr id="12" name="TextBox 11">
            <a:extLst>
              <a:ext uri="{FF2B5EF4-FFF2-40B4-BE49-F238E27FC236}">
                <a16:creationId xmlns:a16="http://schemas.microsoft.com/office/drawing/2014/main" id="{32A6E22F-5C74-460C-9BD1-72251B685060}"/>
              </a:ext>
            </a:extLst>
          </p:cNvPr>
          <p:cNvSpPr txBox="1"/>
          <p:nvPr/>
        </p:nvSpPr>
        <p:spPr>
          <a:xfrm>
            <a:off x="4716016" y="3147812"/>
            <a:ext cx="3384376" cy="684803"/>
          </a:xfrm>
          <a:prstGeom prst="rect">
            <a:avLst/>
          </a:prstGeom>
          <a:noFill/>
        </p:spPr>
        <p:txBody>
          <a:bodyPr wrap="square" lIns="68580" tIns="34290" rIns="68580" bIns="34290">
            <a:spAutoFit/>
          </a:bodyPr>
          <a:lstStyle/>
          <a:p>
            <a:pPr algn="ctr">
              <a:spcBef>
                <a:spcPct val="20000"/>
              </a:spcBef>
              <a:defRPr/>
            </a:pPr>
            <a:r>
              <a:rPr lang="en-GB" sz="1000" dirty="0">
                <a:solidFill>
                  <a:srgbClr val="0070C0"/>
                </a:solidFill>
                <a:latin typeface="Segoe UI" pitchFamily="34" charset="0"/>
                <a:cs typeface="Segoe UI" pitchFamily="34" charset="0"/>
              </a:rPr>
              <a:t>This research was carried out in compliance with ISO 20252, (the International Standard for Market and Social research), The Market Research Society’s Code of Conduct &amp; UK Data Protection law.</a:t>
            </a:r>
          </a:p>
        </p:txBody>
      </p:sp>
      <p:pic>
        <p:nvPicPr>
          <p:cNvPr id="10" name="Picture 9" descr="NEW_qa_logo3_300dpi.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09660" y="4227934"/>
            <a:ext cx="582820" cy="676664"/>
          </a:xfrm>
          <a:prstGeom prst="rect">
            <a:avLst/>
          </a:prstGeom>
        </p:spPr>
      </p:pic>
    </p:spTree>
    <p:extLst>
      <p:ext uri="{BB962C8B-B14F-4D97-AF65-F5344CB8AC3E}">
        <p14:creationId xmlns:p14="http://schemas.microsoft.com/office/powerpoint/2010/main" val="321620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1131590"/>
            <a:ext cx="5256584" cy="3240359"/>
          </a:xfrm>
          <a:noFill/>
        </p:spPr>
        <p:txBody>
          <a:bodyPr>
            <a:noAutofit/>
          </a:bodyPr>
          <a:lstStyle/>
          <a:p>
            <a:pPr marL="0" indent="0">
              <a:buNone/>
            </a:pPr>
            <a:r>
              <a:rPr lang="en-GB" b="1" dirty="0"/>
              <a:t>The objectives underpinning the research are to:</a:t>
            </a:r>
          </a:p>
          <a:p>
            <a:pPr marL="0" indent="0">
              <a:buNone/>
            </a:pPr>
            <a:endParaRPr lang="en-GB" sz="1400" b="1" dirty="0">
              <a:latin typeface="Segoe UI" pitchFamily="34" charset="0"/>
              <a:cs typeface="Segoe UI" pitchFamily="34" charset="0"/>
            </a:endParaRPr>
          </a:p>
          <a:p>
            <a:endParaRPr lang="en-GB" sz="400" b="0" dirty="0">
              <a:latin typeface="Segoe UI" pitchFamily="34" charset="0"/>
              <a:cs typeface="Segoe UI" pitchFamily="34" charset="0"/>
            </a:endParaRPr>
          </a:p>
          <a:p>
            <a:pPr lvl="1"/>
            <a:r>
              <a:rPr lang="en-GB" dirty="0"/>
              <a:t>Determine customer views &amp; understanding of YW challenges</a:t>
            </a:r>
          </a:p>
          <a:p>
            <a:pPr marL="457200" lvl="1" indent="0">
              <a:buNone/>
            </a:pPr>
            <a:endParaRPr lang="en-GB" dirty="0"/>
          </a:p>
          <a:p>
            <a:pPr lvl="1"/>
            <a:r>
              <a:rPr lang="en-GB" dirty="0">
                <a:latin typeface="Segoe UI" pitchFamily="34" charset="0"/>
                <a:cs typeface="Segoe UI" pitchFamily="34" charset="0"/>
              </a:rPr>
              <a:t>Understand expectations from big companies &amp; organisations</a:t>
            </a:r>
          </a:p>
          <a:p>
            <a:pPr marL="457200" lvl="1" indent="0">
              <a:buNone/>
            </a:pPr>
            <a:endParaRPr lang="en-GB" dirty="0">
              <a:latin typeface="Segoe UI" pitchFamily="34" charset="0"/>
              <a:cs typeface="Segoe UI" pitchFamily="34" charset="0"/>
            </a:endParaRPr>
          </a:p>
          <a:p>
            <a:pPr lvl="1"/>
            <a:r>
              <a:rPr lang="en-US" dirty="0">
                <a:latin typeface="Segoe UI" pitchFamily="34" charset="0"/>
                <a:cs typeface="Segoe UI" pitchFamily="34" charset="0"/>
              </a:rPr>
              <a:t>Understand the priorities customers feel Yorkshire Water should be focusing on for the next 5 years</a:t>
            </a:r>
            <a:endParaRPr lang="en-GB" dirty="0">
              <a:latin typeface="Segoe UI" pitchFamily="34" charset="0"/>
              <a:cs typeface="Segoe UI" pitchFamily="34" charset="0"/>
            </a:endParaRPr>
          </a:p>
          <a:p>
            <a:endParaRPr lang="en-GB" b="0" dirty="0">
              <a:latin typeface="Segoe UI" pitchFamily="34" charset="0"/>
              <a:cs typeface="Segoe UI" pitchFamily="34" charset="0"/>
            </a:endParaRPr>
          </a:p>
          <a:p>
            <a:endParaRPr lang="en-GB" sz="800" dirty="0"/>
          </a:p>
        </p:txBody>
      </p:sp>
      <p:sp>
        <p:nvSpPr>
          <p:cNvPr id="2" name="Title 1"/>
          <p:cNvSpPr>
            <a:spLocks noGrp="1"/>
          </p:cNvSpPr>
          <p:nvPr>
            <p:ph type="title"/>
          </p:nvPr>
        </p:nvSpPr>
        <p:spPr>
          <a:xfrm>
            <a:off x="0" y="267496"/>
            <a:ext cx="8172400" cy="483518"/>
          </a:xfrm>
        </p:spPr>
        <p:txBody>
          <a:bodyPr/>
          <a:lstStyle/>
          <a:p>
            <a:r>
              <a:rPr lang="en-GB" sz="1800" dirty="0">
                <a:latin typeface="Segoe UI" pitchFamily="34" charset="0"/>
                <a:cs typeface="Segoe UI" pitchFamily="34" charset="0"/>
              </a:rPr>
              <a:t>Research objectives</a:t>
            </a:r>
          </a:p>
        </p:txBody>
      </p:sp>
      <p:sp>
        <p:nvSpPr>
          <p:cNvPr id="6" name="Rectangle 5"/>
          <p:cNvSpPr/>
          <p:nvPr/>
        </p:nvSpPr>
        <p:spPr>
          <a:xfrm flipV="1">
            <a:off x="0" y="5056029"/>
            <a:ext cx="9144000" cy="1217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inkedin-sales-navigator-u3hmzw5U-SI-unsplash.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732240" y="1131590"/>
            <a:ext cx="2160240" cy="36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Qualitative methodology</a:t>
            </a:r>
          </a:p>
        </p:txBody>
      </p:sp>
      <p:sp>
        <p:nvSpPr>
          <p:cNvPr id="6" name="Content Placeholder 2"/>
          <p:cNvSpPr txBox="1">
            <a:spLocks/>
          </p:cNvSpPr>
          <p:nvPr/>
        </p:nvSpPr>
        <p:spPr>
          <a:xfrm>
            <a:off x="1845984" y="1115591"/>
            <a:ext cx="6192688" cy="792087"/>
          </a:xfrm>
          <a:prstGeom prst="rect">
            <a:avLst/>
          </a:prstGeom>
        </p:spPr>
        <p:txBody>
          <a:bodyPr vert="horz" lIns="0" tIns="45720" rIns="0" bIns="45720" rtlCol="0">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4 x 3 hour deliberative events in Sheffield, Hull, Skipton &amp; Leeds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70C0"/>
                </a:solidFill>
                <a:latin typeface="Segoe UI" pitchFamily="34" charset="0"/>
                <a:cs typeface="Segoe UI" pitchFamily="34" charset="0"/>
              </a:rPr>
              <a:t>3 x tables with 7 household customers per table at each event</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Tables split by lifestage (pre-family including future bill payers, family &amp; post family) &amp; social grade (ABC</a:t>
            </a:r>
            <a:r>
              <a:rPr lang="en-GB" sz="1200" dirty="0">
                <a:solidFill>
                  <a:srgbClr val="0070C0"/>
                </a:solidFill>
                <a:latin typeface="Segoe UI" pitchFamily="34" charset="0"/>
                <a:cs typeface="Segoe UI" pitchFamily="34" charset="0"/>
              </a:rPr>
              <a:t>1 &amp; </a:t>
            </a:r>
            <a:r>
              <a:rPr lang="en-GB" sz="1200" dirty="0" err="1">
                <a:solidFill>
                  <a:srgbClr val="0070C0"/>
                </a:solidFill>
                <a:latin typeface="Segoe UI" pitchFamily="34" charset="0"/>
                <a:cs typeface="Segoe UI" pitchFamily="34" charset="0"/>
              </a:rPr>
              <a:t>C2DE</a:t>
            </a:r>
            <a:r>
              <a:rPr lang="en-GB" sz="1200" dirty="0">
                <a:solidFill>
                  <a:srgbClr val="0070C0"/>
                </a:solidFill>
                <a:latin typeface="Segoe UI" pitchFamily="34" charset="0"/>
                <a:cs typeface="Segoe UI" pitchFamily="34" charset="0"/>
              </a:rPr>
              <a:t>)</a:t>
            </a:r>
            <a:endParaRPr kumimoji="0" lang="en-GB" sz="1200" b="0" i="0" u="none" strike="noStrike" kern="1200" cap="none" spc="0" normalizeH="0" baseline="0" noProof="0" dirty="0">
              <a:ln>
                <a:noFill/>
              </a:ln>
              <a:solidFill>
                <a:srgbClr val="0070C0"/>
              </a:solidFill>
              <a:effectLst/>
              <a:uLnTx/>
              <a:uFillTx/>
              <a:latin typeface="Segoe UI" pitchFamily="34" charset="0"/>
              <a:ea typeface="+mn-ea"/>
              <a:cs typeface="Segoe UI" pitchFamily="34" charset="0"/>
            </a:endParaRPr>
          </a:p>
        </p:txBody>
      </p:sp>
      <p:sp>
        <p:nvSpPr>
          <p:cNvPr id="10" name="Graphic 27">
            <a:extLst>
              <a:ext uri="{FF2B5EF4-FFF2-40B4-BE49-F238E27FC236}">
                <a16:creationId xmlns:a16="http://schemas.microsoft.com/office/drawing/2014/main" id="{0B258877-D93A-4FFD-8B5C-328318A47136}"/>
              </a:ext>
            </a:extLst>
          </p:cNvPr>
          <p:cNvSpPr/>
          <p:nvPr/>
        </p:nvSpPr>
        <p:spPr>
          <a:xfrm>
            <a:off x="621848" y="2267718"/>
            <a:ext cx="798351" cy="577155"/>
          </a:xfrm>
          <a:custGeom>
            <a:avLst/>
            <a:gdLst>
              <a:gd name="connsiteX0" fmla="*/ 33661 w 2962294"/>
              <a:gd name="connsiteY0" fmla="*/ 921430 h 2141543"/>
              <a:gd name="connsiteX1" fmla="*/ 830980 w 2962294"/>
              <a:gd name="connsiteY1" fmla="*/ 924163 h 2141543"/>
              <a:gd name="connsiteX2" fmla="*/ 859279 w 2962294"/>
              <a:gd name="connsiteY2" fmla="*/ 1434275 h 2141543"/>
              <a:gd name="connsiteX3" fmla="*/ 15488 w 2962294"/>
              <a:gd name="connsiteY3" fmla="*/ 1637424 h 2141543"/>
              <a:gd name="connsiteX4" fmla="*/ 33661 w 2962294"/>
              <a:gd name="connsiteY4" fmla="*/ 921430 h 2141543"/>
              <a:gd name="connsiteX5" fmla="*/ 1095585 w 2962294"/>
              <a:gd name="connsiteY5" fmla="*/ 692553 h 2141543"/>
              <a:gd name="connsiteX6" fmla="*/ 1892903 w 2962294"/>
              <a:gd name="connsiteY6" fmla="*/ 695287 h 2141543"/>
              <a:gd name="connsiteX7" fmla="*/ 1919069 w 2962294"/>
              <a:gd name="connsiteY7" fmla="*/ 1417806 h 2141543"/>
              <a:gd name="connsiteX8" fmla="*/ 1484919 w 2962294"/>
              <a:gd name="connsiteY8" fmla="*/ 1403223 h 2141543"/>
              <a:gd name="connsiteX9" fmla="*/ 1077887 w 2962294"/>
              <a:gd name="connsiteY9" fmla="*/ 1416006 h 2141543"/>
              <a:gd name="connsiteX10" fmla="*/ 1095585 w 2962294"/>
              <a:gd name="connsiteY10" fmla="*/ 692553 h 2141543"/>
              <a:gd name="connsiteX11" fmla="*/ 2136629 w 2962294"/>
              <a:gd name="connsiteY11" fmla="*/ 921430 h 2141543"/>
              <a:gd name="connsiteX12" fmla="*/ 2933948 w 2962294"/>
              <a:gd name="connsiteY12" fmla="*/ 924163 h 2141543"/>
              <a:gd name="connsiteX13" fmla="*/ 2960208 w 2962294"/>
              <a:gd name="connsiteY13" fmla="*/ 1640672 h 2141543"/>
              <a:gd name="connsiteX14" fmla="*/ 2107778 w 2962294"/>
              <a:gd name="connsiteY14" fmla="*/ 1433989 h 2141543"/>
              <a:gd name="connsiteX15" fmla="*/ 2136629 w 2962294"/>
              <a:gd name="connsiteY15" fmla="*/ 921430 h 2141543"/>
              <a:gd name="connsiteX16" fmla="*/ 671427 w 2962294"/>
              <a:gd name="connsiteY16" fmla="*/ 488528 h 2141543"/>
              <a:gd name="connsiteX17" fmla="*/ 411775 w 2962294"/>
              <a:gd name="connsiteY17" fmla="*/ 748179 h 2141543"/>
              <a:gd name="connsiteX18" fmla="*/ 152124 w 2962294"/>
              <a:gd name="connsiteY18" fmla="*/ 488528 h 2141543"/>
              <a:gd name="connsiteX19" fmla="*/ 411775 w 2962294"/>
              <a:gd name="connsiteY19" fmla="*/ 228876 h 2141543"/>
              <a:gd name="connsiteX20" fmla="*/ 671427 w 2962294"/>
              <a:gd name="connsiteY20" fmla="*/ 488528 h 2141543"/>
              <a:gd name="connsiteX21" fmla="*/ 1733350 w 2962294"/>
              <a:gd name="connsiteY21" fmla="*/ 259651 h 2141543"/>
              <a:gd name="connsiteX22" fmla="*/ 1473698 w 2962294"/>
              <a:gd name="connsiteY22" fmla="*/ 519303 h 2141543"/>
              <a:gd name="connsiteX23" fmla="*/ 1214047 w 2962294"/>
              <a:gd name="connsiteY23" fmla="*/ 259651 h 2141543"/>
              <a:gd name="connsiteX24" fmla="*/ 1473698 w 2962294"/>
              <a:gd name="connsiteY24" fmla="*/ 0 h 2141543"/>
              <a:gd name="connsiteX25" fmla="*/ 1733350 w 2962294"/>
              <a:gd name="connsiteY25" fmla="*/ 259651 h 2141543"/>
              <a:gd name="connsiteX26" fmla="*/ 2774395 w 2962294"/>
              <a:gd name="connsiteY26" fmla="*/ 488528 h 2141543"/>
              <a:gd name="connsiteX27" fmla="*/ 2514743 w 2962294"/>
              <a:gd name="connsiteY27" fmla="*/ 748179 h 2141543"/>
              <a:gd name="connsiteX28" fmla="*/ 2255091 w 2962294"/>
              <a:gd name="connsiteY28" fmla="*/ 488528 h 2141543"/>
              <a:gd name="connsiteX29" fmla="*/ 2514743 w 2962294"/>
              <a:gd name="connsiteY29" fmla="*/ 228876 h 2141543"/>
              <a:gd name="connsiteX30" fmla="*/ 2774395 w 2962294"/>
              <a:gd name="connsiteY30" fmla="*/ 488528 h 2141543"/>
              <a:gd name="connsiteX31" fmla="*/ 2962294 w 2962294"/>
              <a:gd name="connsiteY31" fmla="*/ 1809293 h 2141543"/>
              <a:gd name="connsiteX32" fmla="*/ 1481147 w 2962294"/>
              <a:gd name="connsiteY32" fmla="*/ 2141544 h 2141543"/>
              <a:gd name="connsiteX33" fmla="*/ 0 w 2962294"/>
              <a:gd name="connsiteY33" fmla="*/ 1809293 h 2141543"/>
              <a:gd name="connsiteX34" fmla="*/ 1481147 w 2962294"/>
              <a:gd name="connsiteY34" fmla="*/ 1477042 h 2141543"/>
              <a:gd name="connsiteX35" fmla="*/ 2962294 w 2962294"/>
              <a:gd name="connsiteY35" fmla="*/ 1809293 h 214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62294" h="2141543">
                <a:moveTo>
                  <a:pt x="33661" y="921430"/>
                </a:moveTo>
                <a:cubicBezTo>
                  <a:pt x="97174" y="825208"/>
                  <a:pt x="783669" y="826132"/>
                  <a:pt x="830980" y="924163"/>
                </a:cubicBezTo>
                <a:cubicBezTo>
                  <a:pt x="854735" y="973388"/>
                  <a:pt x="859888" y="1212723"/>
                  <a:pt x="859279" y="1434275"/>
                </a:cubicBezTo>
                <a:cubicBezTo>
                  <a:pt x="484432" y="1473251"/>
                  <a:pt x="181994" y="1546184"/>
                  <a:pt x="15488" y="1637424"/>
                </a:cubicBezTo>
                <a:cubicBezTo>
                  <a:pt x="-276" y="1388174"/>
                  <a:pt x="-16059" y="996772"/>
                  <a:pt x="33661" y="921430"/>
                </a:cubicBezTo>
                <a:close/>
                <a:moveTo>
                  <a:pt x="1095585" y="692553"/>
                </a:moveTo>
                <a:cubicBezTo>
                  <a:pt x="1159097" y="596332"/>
                  <a:pt x="1845592" y="597256"/>
                  <a:pt x="1892903" y="695287"/>
                </a:cubicBezTo>
                <a:cubicBezTo>
                  <a:pt x="1924764" y="761314"/>
                  <a:pt x="1923164" y="1169403"/>
                  <a:pt x="1919069" y="1417806"/>
                </a:cubicBezTo>
                <a:cubicBezTo>
                  <a:pt x="1780946" y="1408300"/>
                  <a:pt x="1635347" y="1403223"/>
                  <a:pt x="1484919" y="1403223"/>
                </a:cubicBezTo>
                <a:cubicBezTo>
                  <a:pt x="1344301" y="1403223"/>
                  <a:pt x="1207894" y="1407662"/>
                  <a:pt x="1077887" y="1416006"/>
                </a:cubicBezTo>
                <a:cubicBezTo>
                  <a:pt x="1061971" y="1167184"/>
                  <a:pt x="1045369" y="768648"/>
                  <a:pt x="1095585" y="692553"/>
                </a:cubicBezTo>
                <a:close/>
                <a:moveTo>
                  <a:pt x="2136629" y="921430"/>
                </a:moveTo>
                <a:cubicBezTo>
                  <a:pt x="2200142" y="825208"/>
                  <a:pt x="2886637" y="826132"/>
                  <a:pt x="2933948" y="924163"/>
                </a:cubicBezTo>
                <a:cubicBezTo>
                  <a:pt x="2965552" y="989657"/>
                  <a:pt x="2964237" y="1391755"/>
                  <a:pt x="2960208" y="1640672"/>
                </a:cubicBezTo>
                <a:cubicBezTo>
                  <a:pt x="2794597" y="1547689"/>
                  <a:pt x="2488349" y="1473346"/>
                  <a:pt x="2107778" y="1433989"/>
                </a:cubicBezTo>
                <a:cubicBezTo>
                  <a:pt x="2098891" y="1214371"/>
                  <a:pt x="2099167" y="978198"/>
                  <a:pt x="2136629" y="921430"/>
                </a:cubicBezTo>
                <a:close/>
                <a:moveTo>
                  <a:pt x="671427" y="488528"/>
                </a:moveTo>
                <a:cubicBezTo>
                  <a:pt x="671427" y="631927"/>
                  <a:pt x="555174" y="748179"/>
                  <a:pt x="411775" y="748179"/>
                </a:cubicBezTo>
                <a:cubicBezTo>
                  <a:pt x="268376" y="748179"/>
                  <a:pt x="152124" y="631927"/>
                  <a:pt x="152124" y="488528"/>
                </a:cubicBezTo>
                <a:cubicBezTo>
                  <a:pt x="152124" y="345129"/>
                  <a:pt x="268376" y="228876"/>
                  <a:pt x="411775" y="228876"/>
                </a:cubicBezTo>
                <a:cubicBezTo>
                  <a:pt x="555174" y="228876"/>
                  <a:pt x="671427" y="345129"/>
                  <a:pt x="671427" y="488528"/>
                </a:cubicBezTo>
                <a:close/>
                <a:moveTo>
                  <a:pt x="1733350" y="259651"/>
                </a:moveTo>
                <a:cubicBezTo>
                  <a:pt x="1733350" y="403050"/>
                  <a:pt x="1617097" y="519303"/>
                  <a:pt x="1473698" y="519303"/>
                </a:cubicBezTo>
                <a:cubicBezTo>
                  <a:pt x="1330300" y="519303"/>
                  <a:pt x="1214047" y="403050"/>
                  <a:pt x="1214047" y="259651"/>
                </a:cubicBezTo>
                <a:cubicBezTo>
                  <a:pt x="1214047" y="116253"/>
                  <a:pt x="1330300" y="0"/>
                  <a:pt x="1473698" y="0"/>
                </a:cubicBezTo>
                <a:cubicBezTo>
                  <a:pt x="1617097" y="0"/>
                  <a:pt x="1733350" y="116253"/>
                  <a:pt x="1733350" y="259651"/>
                </a:cubicBezTo>
                <a:close/>
                <a:moveTo>
                  <a:pt x="2774395" y="488528"/>
                </a:moveTo>
                <a:cubicBezTo>
                  <a:pt x="2774395" y="631927"/>
                  <a:pt x="2658142" y="748179"/>
                  <a:pt x="2514743" y="748179"/>
                </a:cubicBezTo>
                <a:cubicBezTo>
                  <a:pt x="2371344" y="748179"/>
                  <a:pt x="2255091" y="631927"/>
                  <a:pt x="2255091" y="488528"/>
                </a:cubicBezTo>
                <a:cubicBezTo>
                  <a:pt x="2255091" y="345129"/>
                  <a:pt x="2371344" y="228876"/>
                  <a:pt x="2514743" y="228876"/>
                </a:cubicBezTo>
                <a:cubicBezTo>
                  <a:pt x="2658142" y="228876"/>
                  <a:pt x="2774395" y="345129"/>
                  <a:pt x="2774395" y="488528"/>
                </a:cubicBezTo>
                <a:close/>
                <a:moveTo>
                  <a:pt x="2962294" y="1809293"/>
                </a:moveTo>
                <a:cubicBezTo>
                  <a:pt x="2962294" y="1992792"/>
                  <a:pt x="2299164" y="2141544"/>
                  <a:pt x="1481147" y="2141544"/>
                </a:cubicBezTo>
                <a:cubicBezTo>
                  <a:pt x="663130" y="2141544"/>
                  <a:pt x="0" y="1992792"/>
                  <a:pt x="0" y="1809293"/>
                </a:cubicBezTo>
                <a:cubicBezTo>
                  <a:pt x="0" y="1625794"/>
                  <a:pt x="663130" y="1477042"/>
                  <a:pt x="1481147" y="1477042"/>
                </a:cubicBezTo>
                <a:cubicBezTo>
                  <a:pt x="2299164" y="1477042"/>
                  <a:pt x="2962294" y="1625794"/>
                  <a:pt x="2962294" y="1809293"/>
                </a:cubicBezTo>
                <a:close/>
              </a:path>
            </a:pathLst>
          </a:custGeom>
          <a:solidFill>
            <a:srgbClr val="0070C0"/>
          </a:solidFill>
          <a:ln w="9525" cap="flat">
            <a:noFill/>
            <a:prstDash val="solid"/>
            <a:miter/>
          </a:ln>
        </p:spPr>
        <p:txBody>
          <a:bodyPr rtlCol="0" anchor="ctr"/>
          <a:lstStyle/>
          <a:p>
            <a:endParaRPr lang="en-GB"/>
          </a:p>
        </p:txBody>
      </p:sp>
      <p:grpSp>
        <p:nvGrpSpPr>
          <p:cNvPr id="9" name="Group 8">
            <a:extLst>
              <a:ext uri="{FF2B5EF4-FFF2-40B4-BE49-F238E27FC236}">
                <a16:creationId xmlns:a16="http://schemas.microsoft.com/office/drawing/2014/main" id="{318F6657-9B07-BEA7-0213-721F67212EC6}"/>
              </a:ext>
            </a:extLst>
          </p:cNvPr>
          <p:cNvGrpSpPr/>
          <p:nvPr/>
        </p:nvGrpSpPr>
        <p:grpSpPr>
          <a:xfrm>
            <a:off x="393026" y="3324920"/>
            <a:ext cx="1287992" cy="767007"/>
            <a:chOff x="3859006" y="1567711"/>
            <a:chExt cx="1287992" cy="767007"/>
          </a:xfrm>
        </p:grpSpPr>
        <p:sp>
          <p:nvSpPr>
            <p:cNvPr id="11" name="Rounded Rectangle 5">
              <a:extLst>
                <a:ext uri="{FF2B5EF4-FFF2-40B4-BE49-F238E27FC236}">
                  <a16:creationId xmlns:a16="http://schemas.microsoft.com/office/drawing/2014/main" id="{F1D63794-111B-4260-970E-932BB52273B3}"/>
                </a:ext>
              </a:extLst>
            </p:cNvPr>
            <p:cNvSpPr/>
            <p:nvPr/>
          </p:nvSpPr>
          <p:spPr>
            <a:xfrm flipH="1">
              <a:off x="4283968" y="1567711"/>
              <a:ext cx="441118" cy="36389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515748 w 3217557"/>
                <a:gd name="connsiteY10" fmla="*/ 137367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515748 w 3217557"/>
                <a:gd name="connsiteY14" fmla="*/ 137367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89435 w 3217557"/>
                <a:gd name="connsiteY10" fmla="*/ 731021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89435 w 3217557"/>
                <a:gd name="connsiteY14" fmla="*/ 731021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89435 w 3217557"/>
                <a:gd name="connsiteY10" fmla="*/ 731021 h 2654282"/>
                <a:gd name="connsiteX11" fmla="*/ 2792407 w 3217557"/>
                <a:gd name="connsiteY11" fmla="*/ 851360 h 2654282"/>
                <a:gd name="connsiteX12" fmla="*/ 2637334 w 3217557"/>
                <a:gd name="connsiteY12" fmla="*/ 485363 h 2654282"/>
                <a:gd name="connsiteX13" fmla="*/ 2412775 w 3217557"/>
                <a:gd name="connsiteY13" fmla="*/ 851360 h 2654282"/>
                <a:gd name="connsiteX14" fmla="*/ 2689435 w 3217557"/>
                <a:gd name="connsiteY14" fmla="*/ 731021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567850 w 3217557"/>
                <a:gd name="connsiteY10" fmla="*/ 1165245 h 2654282"/>
                <a:gd name="connsiteX11" fmla="*/ 2792407 w 3217557"/>
                <a:gd name="connsiteY11" fmla="*/ 851360 h 2654282"/>
                <a:gd name="connsiteX12" fmla="*/ 2637334 w 3217557"/>
                <a:gd name="connsiteY12" fmla="*/ 485363 h 2654282"/>
                <a:gd name="connsiteX13" fmla="*/ 2412775 w 3217557"/>
                <a:gd name="connsiteY13" fmla="*/ 851360 h 2654282"/>
                <a:gd name="connsiteX14" fmla="*/ 2567850 w 3217557"/>
                <a:gd name="connsiteY14" fmla="*/ 1165245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567850 w 3217557"/>
                <a:gd name="connsiteY10" fmla="*/ 1165245 h 2654282"/>
                <a:gd name="connsiteX11" fmla="*/ 2792407 w 3217557"/>
                <a:gd name="connsiteY11" fmla="*/ 851360 h 2654282"/>
                <a:gd name="connsiteX12" fmla="*/ 2412775 w 3217557"/>
                <a:gd name="connsiteY12" fmla="*/ 851360 h 2654282"/>
                <a:gd name="connsiteX13" fmla="*/ 2567850 w 3217557"/>
                <a:gd name="connsiteY13" fmla="*/ 1165245 h 2654282"/>
                <a:gd name="connsiteX14" fmla="*/ 677114 w 3217557"/>
                <a:gd name="connsiteY14" fmla="*/ 569491 h 2654282"/>
                <a:gd name="connsiteX15" fmla="*/ 330916 w 3217557"/>
                <a:gd name="connsiteY15" fmla="*/ 569491 h 2654282"/>
                <a:gd name="connsiteX16" fmla="*/ 0 w 3217557"/>
                <a:gd name="connsiteY16" fmla="*/ 900407 h 2654282"/>
                <a:gd name="connsiteX17" fmla="*/ 0 w 3217557"/>
                <a:gd name="connsiteY17" fmla="*/ 1952009 h 2654282"/>
                <a:gd name="connsiteX18" fmla="*/ 330916 w 3217557"/>
                <a:gd name="connsiteY18" fmla="*/ 2282925 h 2654282"/>
                <a:gd name="connsiteX19" fmla="*/ 711670 w 3217557"/>
                <a:gd name="connsiteY19" fmla="*/ 2282925 h 2654282"/>
                <a:gd name="connsiteX20" fmla="*/ 275077 w 3217557"/>
                <a:gd name="connsiteY20" fmla="*/ 2654282 h 2654282"/>
                <a:gd name="connsiteX21" fmla="*/ 1294529 w 3217557"/>
                <a:gd name="connsiteY21" fmla="*/ 2282925 h 2654282"/>
                <a:gd name="connsiteX22" fmla="*/ 2117356 w 3217557"/>
                <a:gd name="connsiteY22" fmla="*/ 2282925 h 2654282"/>
                <a:gd name="connsiteX23" fmla="*/ 2418395 w 3217557"/>
                <a:gd name="connsiteY23" fmla="*/ 2087951 h 2654282"/>
                <a:gd name="connsiteX24" fmla="*/ 1830857 w 3217557"/>
                <a:gd name="connsiteY24" fmla="*/ 1799347 h 2654282"/>
                <a:gd name="connsiteX25" fmla="*/ 1008030 w 3217557"/>
                <a:gd name="connsiteY25" fmla="*/ 1799347 h 2654282"/>
                <a:gd name="connsiteX26" fmla="*/ 677114 w 3217557"/>
                <a:gd name="connsiteY26" fmla="*/ 1468431 h 2654282"/>
                <a:gd name="connsiteX27" fmla="*/ 677114 w 3217557"/>
                <a:gd name="connsiteY27" fmla="*/ 569491 h 2654282"/>
                <a:gd name="connsiteX28" fmla="*/ 2886641 w 3217557"/>
                <a:gd name="connsiteY28" fmla="*/ 0 h 2654282"/>
                <a:gd name="connsiteX29" fmla="*/ 1100201 w 3217557"/>
                <a:gd name="connsiteY29" fmla="*/ 0 h 2654282"/>
                <a:gd name="connsiteX30" fmla="*/ 769285 w 3217557"/>
                <a:gd name="connsiteY30" fmla="*/ 330916 h 2654282"/>
                <a:gd name="connsiteX31" fmla="*/ 769285 w 3217557"/>
                <a:gd name="connsiteY31" fmla="*/ 1382518 h 2654282"/>
                <a:gd name="connsiteX32" fmla="*/ 1100201 w 3217557"/>
                <a:gd name="connsiteY32" fmla="*/ 1713434 h 2654282"/>
                <a:gd name="connsiteX33" fmla="*/ 1923028 w 3217557"/>
                <a:gd name="connsiteY33" fmla="*/ 1713434 h 2654282"/>
                <a:gd name="connsiteX34" fmla="*/ 3078958 w 3217557"/>
                <a:gd name="connsiteY34" fmla="*/ 2077967 h 2654282"/>
                <a:gd name="connsiteX35" fmla="*/ 2505887 w 3217557"/>
                <a:gd name="connsiteY35" fmla="*/ 1713434 h 2654282"/>
                <a:gd name="connsiteX36" fmla="*/ 2886641 w 3217557"/>
                <a:gd name="connsiteY36" fmla="*/ 1713434 h 2654282"/>
                <a:gd name="connsiteX37" fmla="*/ 3217557 w 3217557"/>
                <a:gd name="connsiteY37" fmla="*/ 1382518 h 2654282"/>
                <a:gd name="connsiteX38" fmla="*/ 3217557 w 3217557"/>
                <a:gd name="connsiteY38" fmla="*/ 330916 h 2654282"/>
                <a:gd name="connsiteX39" fmla="*/ 2886641 w 3217557"/>
                <a:gd name="connsiteY39"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567850 w 3217557"/>
                <a:gd name="connsiteY10" fmla="*/ 1165245 h 2654282"/>
                <a:gd name="connsiteX11" fmla="*/ 2792407 w 3217557"/>
                <a:gd name="connsiteY11" fmla="*/ 851360 h 2654282"/>
                <a:gd name="connsiteX12" fmla="*/ 2567850 w 3217557"/>
                <a:gd name="connsiteY12" fmla="*/ 1165245 h 2654282"/>
                <a:gd name="connsiteX13" fmla="*/ 677114 w 3217557"/>
                <a:gd name="connsiteY13" fmla="*/ 569491 h 2654282"/>
                <a:gd name="connsiteX14" fmla="*/ 330916 w 3217557"/>
                <a:gd name="connsiteY14" fmla="*/ 569491 h 2654282"/>
                <a:gd name="connsiteX15" fmla="*/ 0 w 3217557"/>
                <a:gd name="connsiteY15" fmla="*/ 900407 h 2654282"/>
                <a:gd name="connsiteX16" fmla="*/ 0 w 3217557"/>
                <a:gd name="connsiteY16" fmla="*/ 1952009 h 2654282"/>
                <a:gd name="connsiteX17" fmla="*/ 330916 w 3217557"/>
                <a:gd name="connsiteY17" fmla="*/ 2282925 h 2654282"/>
                <a:gd name="connsiteX18" fmla="*/ 711670 w 3217557"/>
                <a:gd name="connsiteY18" fmla="*/ 2282925 h 2654282"/>
                <a:gd name="connsiteX19" fmla="*/ 275077 w 3217557"/>
                <a:gd name="connsiteY19" fmla="*/ 2654282 h 2654282"/>
                <a:gd name="connsiteX20" fmla="*/ 1294529 w 3217557"/>
                <a:gd name="connsiteY20" fmla="*/ 2282925 h 2654282"/>
                <a:gd name="connsiteX21" fmla="*/ 2117356 w 3217557"/>
                <a:gd name="connsiteY21" fmla="*/ 2282925 h 2654282"/>
                <a:gd name="connsiteX22" fmla="*/ 2418395 w 3217557"/>
                <a:gd name="connsiteY22" fmla="*/ 2087951 h 2654282"/>
                <a:gd name="connsiteX23" fmla="*/ 1830857 w 3217557"/>
                <a:gd name="connsiteY23" fmla="*/ 1799347 h 2654282"/>
                <a:gd name="connsiteX24" fmla="*/ 1008030 w 3217557"/>
                <a:gd name="connsiteY24" fmla="*/ 1799347 h 2654282"/>
                <a:gd name="connsiteX25" fmla="*/ 677114 w 3217557"/>
                <a:gd name="connsiteY25" fmla="*/ 1468431 h 2654282"/>
                <a:gd name="connsiteX26" fmla="*/ 677114 w 3217557"/>
                <a:gd name="connsiteY26" fmla="*/ 569491 h 2654282"/>
                <a:gd name="connsiteX27" fmla="*/ 2886641 w 3217557"/>
                <a:gd name="connsiteY27" fmla="*/ 0 h 2654282"/>
                <a:gd name="connsiteX28" fmla="*/ 1100201 w 3217557"/>
                <a:gd name="connsiteY28" fmla="*/ 0 h 2654282"/>
                <a:gd name="connsiteX29" fmla="*/ 769285 w 3217557"/>
                <a:gd name="connsiteY29" fmla="*/ 330916 h 2654282"/>
                <a:gd name="connsiteX30" fmla="*/ 769285 w 3217557"/>
                <a:gd name="connsiteY30" fmla="*/ 1382518 h 2654282"/>
                <a:gd name="connsiteX31" fmla="*/ 1100201 w 3217557"/>
                <a:gd name="connsiteY31" fmla="*/ 1713434 h 2654282"/>
                <a:gd name="connsiteX32" fmla="*/ 1923028 w 3217557"/>
                <a:gd name="connsiteY32" fmla="*/ 1713434 h 2654282"/>
                <a:gd name="connsiteX33" fmla="*/ 3078958 w 3217557"/>
                <a:gd name="connsiteY33" fmla="*/ 2077967 h 2654282"/>
                <a:gd name="connsiteX34" fmla="*/ 2505887 w 3217557"/>
                <a:gd name="connsiteY34" fmla="*/ 1713434 h 2654282"/>
                <a:gd name="connsiteX35" fmla="*/ 2886641 w 3217557"/>
                <a:gd name="connsiteY35" fmla="*/ 1713434 h 2654282"/>
                <a:gd name="connsiteX36" fmla="*/ 3217557 w 3217557"/>
                <a:gd name="connsiteY36" fmla="*/ 1382518 h 2654282"/>
                <a:gd name="connsiteX37" fmla="*/ 3217557 w 3217557"/>
                <a:gd name="connsiteY37" fmla="*/ 330916 h 2654282"/>
                <a:gd name="connsiteX38" fmla="*/ 2886641 w 3217557"/>
                <a:gd name="connsiteY38"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677114 w 3217557"/>
                <a:gd name="connsiteY10" fmla="*/ 569491 h 2654282"/>
                <a:gd name="connsiteX11" fmla="*/ 330916 w 3217557"/>
                <a:gd name="connsiteY11" fmla="*/ 569491 h 2654282"/>
                <a:gd name="connsiteX12" fmla="*/ 0 w 3217557"/>
                <a:gd name="connsiteY12" fmla="*/ 900407 h 2654282"/>
                <a:gd name="connsiteX13" fmla="*/ 0 w 3217557"/>
                <a:gd name="connsiteY13" fmla="*/ 1952009 h 2654282"/>
                <a:gd name="connsiteX14" fmla="*/ 330916 w 3217557"/>
                <a:gd name="connsiteY14" fmla="*/ 2282925 h 2654282"/>
                <a:gd name="connsiteX15" fmla="*/ 711670 w 3217557"/>
                <a:gd name="connsiteY15" fmla="*/ 2282925 h 2654282"/>
                <a:gd name="connsiteX16" fmla="*/ 275077 w 3217557"/>
                <a:gd name="connsiteY16" fmla="*/ 2654282 h 2654282"/>
                <a:gd name="connsiteX17" fmla="*/ 1294529 w 3217557"/>
                <a:gd name="connsiteY17" fmla="*/ 2282925 h 2654282"/>
                <a:gd name="connsiteX18" fmla="*/ 2117356 w 3217557"/>
                <a:gd name="connsiteY18" fmla="*/ 2282925 h 2654282"/>
                <a:gd name="connsiteX19" fmla="*/ 2418395 w 3217557"/>
                <a:gd name="connsiteY19" fmla="*/ 2087951 h 2654282"/>
                <a:gd name="connsiteX20" fmla="*/ 1830857 w 3217557"/>
                <a:gd name="connsiteY20" fmla="*/ 1799347 h 2654282"/>
                <a:gd name="connsiteX21" fmla="*/ 1008030 w 3217557"/>
                <a:gd name="connsiteY21" fmla="*/ 1799347 h 2654282"/>
                <a:gd name="connsiteX22" fmla="*/ 677114 w 3217557"/>
                <a:gd name="connsiteY22" fmla="*/ 1468431 h 2654282"/>
                <a:gd name="connsiteX23" fmla="*/ 677114 w 3217557"/>
                <a:gd name="connsiteY23" fmla="*/ 569491 h 2654282"/>
                <a:gd name="connsiteX24" fmla="*/ 2886641 w 3217557"/>
                <a:gd name="connsiteY24" fmla="*/ 0 h 2654282"/>
                <a:gd name="connsiteX25" fmla="*/ 1100201 w 3217557"/>
                <a:gd name="connsiteY25" fmla="*/ 0 h 2654282"/>
                <a:gd name="connsiteX26" fmla="*/ 769285 w 3217557"/>
                <a:gd name="connsiteY26" fmla="*/ 330916 h 2654282"/>
                <a:gd name="connsiteX27" fmla="*/ 769285 w 3217557"/>
                <a:gd name="connsiteY27" fmla="*/ 1382518 h 2654282"/>
                <a:gd name="connsiteX28" fmla="*/ 1100201 w 3217557"/>
                <a:gd name="connsiteY28" fmla="*/ 1713434 h 2654282"/>
                <a:gd name="connsiteX29" fmla="*/ 1923028 w 3217557"/>
                <a:gd name="connsiteY29" fmla="*/ 1713434 h 2654282"/>
                <a:gd name="connsiteX30" fmla="*/ 3078958 w 3217557"/>
                <a:gd name="connsiteY30" fmla="*/ 2077967 h 2654282"/>
                <a:gd name="connsiteX31" fmla="*/ 2505887 w 3217557"/>
                <a:gd name="connsiteY31" fmla="*/ 1713434 h 2654282"/>
                <a:gd name="connsiteX32" fmla="*/ 2886641 w 3217557"/>
                <a:gd name="connsiteY32" fmla="*/ 1713434 h 2654282"/>
                <a:gd name="connsiteX33" fmla="*/ 3217557 w 3217557"/>
                <a:gd name="connsiteY33" fmla="*/ 1382518 h 2654282"/>
                <a:gd name="connsiteX34" fmla="*/ 3217557 w 3217557"/>
                <a:gd name="connsiteY34" fmla="*/ 330916 h 2654282"/>
                <a:gd name="connsiteX35" fmla="*/ 2886641 w 3217557"/>
                <a:gd name="connsiteY35"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1993421 w 3217557"/>
                <a:gd name="connsiteY6" fmla="*/ 1041176 h 2654282"/>
                <a:gd name="connsiteX7" fmla="*/ 1803605 w 3217557"/>
                <a:gd name="connsiteY7" fmla="*/ 851360 h 2654282"/>
                <a:gd name="connsiteX8" fmla="*/ 1993421 w 3217557"/>
                <a:gd name="connsiteY8" fmla="*/ 661544 h 2654282"/>
                <a:gd name="connsiteX9" fmla="*/ 677114 w 3217557"/>
                <a:gd name="connsiteY9" fmla="*/ 569491 h 2654282"/>
                <a:gd name="connsiteX10" fmla="*/ 330916 w 3217557"/>
                <a:gd name="connsiteY10" fmla="*/ 569491 h 2654282"/>
                <a:gd name="connsiteX11" fmla="*/ 0 w 3217557"/>
                <a:gd name="connsiteY11" fmla="*/ 900407 h 2654282"/>
                <a:gd name="connsiteX12" fmla="*/ 0 w 3217557"/>
                <a:gd name="connsiteY12" fmla="*/ 1952009 h 2654282"/>
                <a:gd name="connsiteX13" fmla="*/ 330916 w 3217557"/>
                <a:gd name="connsiteY13" fmla="*/ 2282925 h 2654282"/>
                <a:gd name="connsiteX14" fmla="*/ 711670 w 3217557"/>
                <a:gd name="connsiteY14" fmla="*/ 2282925 h 2654282"/>
                <a:gd name="connsiteX15" fmla="*/ 275077 w 3217557"/>
                <a:gd name="connsiteY15" fmla="*/ 2654282 h 2654282"/>
                <a:gd name="connsiteX16" fmla="*/ 1294529 w 3217557"/>
                <a:gd name="connsiteY16" fmla="*/ 2282925 h 2654282"/>
                <a:gd name="connsiteX17" fmla="*/ 2117356 w 3217557"/>
                <a:gd name="connsiteY17" fmla="*/ 2282925 h 2654282"/>
                <a:gd name="connsiteX18" fmla="*/ 2418395 w 3217557"/>
                <a:gd name="connsiteY18" fmla="*/ 2087951 h 2654282"/>
                <a:gd name="connsiteX19" fmla="*/ 1830857 w 3217557"/>
                <a:gd name="connsiteY19" fmla="*/ 1799347 h 2654282"/>
                <a:gd name="connsiteX20" fmla="*/ 1008030 w 3217557"/>
                <a:gd name="connsiteY20" fmla="*/ 1799347 h 2654282"/>
                <a:gd name="connsiteX21" fmla="*/ 677114 w 3217557"/>
                <a:gd name="connsiteY21" fmla="*/ 1468431 h 2654282"/>
                <a:gd name="connsiteX22" fmla="*/ 677114 w 3217557"/>
                <a:gd name="connsiteY22" fmla="*/ 569491 h 2654282"/>
                <a:gd name="connsiteX23" fmla="*/ 2886641 w 3217557"/>
                <a:gd name="connsiteY23" fmla="*/ 0 h 2654282"/>
                <a:gd name="connsiteX24" fmla="*/ 1100201 w 3217557"/>
                <a:gd name="connsiteY24" fmla="*/ 0 h 2654282"/>
                <a:gd name="connsiteX25" fmla="*/ 769285 w 3217557"/>
                <a:gd name="connsiteY25" fmla="*/ 330916 h 2654282"/>
                <a:gd name="connsiteX26" fmla="*/ 769285 w 3217557"/>
                <a:gd name="connsiteY26" fmla="*/ 1382518 h 2654282"/>
                <a:gd name="connsiteX27" fmla="*/ 1100201 w 3217557"/>
                <a:gd name="connsiteY27" fmla="*/ 1713434 h 2654282"/>
                <a:gd name="connsiteX28" fmla="*/ 1923028 w 3217557"/>
                <a:gd name="connsiteY28" fmla="*/ 1713434 h 2654282"/>
                <a:gd name="connsiteX29" fmla="*/ 3078958 w 3217557"/>
                <a:gd name="connsiteY29" fmla="*/ 2077967 h 2654282"/>
                <a:gd name="connsiteX30" fmla="*/ 2505887 w 3217557"/>
                <a:gd name="connsiteY30" fmla="*/ 1713434 h 2654282"/>
                <a:gd name="connsiteX31" fmla="*/ 2886641 w 3217557"/>
                <a:gd name="connsiteY31" fmla="*/ 1713434 h 2654282"/>
                <a:gd name="connsiteX32" fmla="*/ 3217557 w 3217557"/>
                <a:gd name="connsiteY32" fmla="*/ 1382518 h 2654282"/>
                <a:gd name="connsiteX33" fmla="*/ 3217557 w 3217557"/>
                <a:gd name="connsiteY33" fmla="*/ 330916 h 2654282"/>
                <a:gd name="connsiteX34" fmla="*/ 2886641 w 3217557"/>
                <a:gd name="connsiteY34"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803605 w 3217557"/>
                <a:gd name="connsiteY5" fmla="*/ 851360 h 2654282"/>
                <a:gd name="connsiteX6" fmla="*/ 1993421 w 3217557"/>
                <a:gd name="connsiteY6" fmla="*/ 1041176 h 2654282"/>
                <a:gd name="connsiteX7" fmla="*/ 1803605 w 3217557"/>
                <a:gd name="connsiteY7" fmla="*/ 851360 h 2654282"/>
                <a:gd name="connsiteX8" fmla="*/ 677114 w 3217557"/>
                <a:gd name="connsiteY8" fmla="*/ 569491 h 2654282"/>
                <a:gd name="connsiteX9" fmla="*/ 330916 w 3217557"/>
                <a:gd name="connsiteY9" fmla="*/ 569491 h 2654282"/>
                <a:gd name="connsiteX10" fmla="*/ 0 w 3217557"/>
                <a:gd name="connsiteY10" fmla="*/ 900407 h 2654282"/>
                <a:gd name="connsiteX11" fmla="*/ 0 w 3217557"/>
                <a:gd name="connsiteY11" fmla="*/ 1952009 h 2654282"/>
                <a:gd name="connsiteX12" fmla="*/ 330916 w 3217557"/>
                <a:gd name="connsiteY12" fmla="*/ 2282925 h 2654282"/>
                <a:gd name="connsiteX13" fmla="*/ 711670 w 3217557"/>
                <a:gd name="connsiteY13" fmla="*/ 2282925 h 2654282"/>
                <a:gd name="connsiteX14" fmla="*/ 275077 w 3217557"/>
                <a:gd name="connsiteY14" fmla="*/ 2654282 h 2654282"/>
                <a:gd name="connsiteX15" fmla="*/ 1294529 w 3217557"/>
                <a:gd name="connsiteY15" fmla="*/ 2282925 h 2654282"/>
                <a:gd name="connsiteX16" fmla="*/ 2117356 w 3217557"/>
                <a:gd name="connsiteY16" fmla="*/ 2282925 h 2654282"/>
                <a:gd name="connsiteX17" fmla="*/ 2418395 w 3217557"/>
                <a:gd name="connsiteY17" fmla="*/ 2087951 h 2654282"/>
                <a:gd name="connsiteX18" fmla="*/ 1830857 w 3217557"/>
                <a:gd name="connsiteY18" fmla="*/ 1799347 h 2654282"/>
                <a:gd name="connsiteX19" fmla="*/ 1008030 w 3217557"/>
                <a:gd name="connsiteY19" fmla="*/ 1799347 h 2654282"/>
                <a:gd name="connsiteX20" fmla="*/ 677114 w 3217557"/>
                <a:gd name="connsiteY20" fmla="*/ 1468431 h 2654282"/>
                <a:gd name="connsiteX21" fmla="*/ 677114 w 3217557"/>
                <a:gd name="connsiteY21" fmla="*/ 569491 h 2654282"/>
                <a:gd name="connsiteX22" fmla="*/ 2886641 w 3217557"/>
                <a:gd name="connsiteY22" fmla="*/ 0 h 2654282"/>
                <a:gd name="connsiteX23" fmla="*/ 1100201 w 3217557"/>
                <a:gd name="connsiteY23" fmla="*/ 0 h 2654282"/>
                <a:gd name="connsiteX24" fmla="*/ 769285 w 3217557"/>
                <a:gd name="connsiteY24" fmla="*/ 330916 h 2654282"/>
                <a:gd name="connsiteX25" fmla="*/ 769285 w 3217557"/>
                <a:gd name="connsiteY25" fmla="*/ 1382518 h 2654282"/>
                <a:gd name="connsiteX26" fmla="*/ 1100201 w 3217557"/>
                <a:gd name="connsiteY26" fmla="*/ 1713434 h 2654282"/>
                <a:gd name="connsiteX27" fmla="*/ 1923028 w 3217557"/>
                <a:gd name="connsiteY27" fmla="*/ 1713434 h 2654282"/>
                <a:gd name="connsiteX28" fmla="*/ 3078958 w 3217557"/>
                <a:gd name="connsiteY28" fmla="*/ 2077967 h 2654282"/>
                <a:gd name="connsiteX29" fmla="*/ 2505887 w 3217557"/>
                <a:gd name="connsiteY29" fmla="*/ 1713434 h 2654282"/>
                <a:gd name="connsiteX30" fmla="*/ 2886641 w 3217557"/>
                <a:gd name="connsiteY30" fmla="*/ 1713434 h 2654282"/>
                <a:gd name="connsiteX31" fmla="*/ 3217557 w 3217557"/>
                <a:gd name="connsiteY31" fmla="*/ 1382518 h 2654282"/>
                <a:gd name="connsiteX32" fmla="*/ 3217557 w 3217557"/>
                <a:gd name="connsiteY32" fmla="*/ 330916 h 2654282"/>
                <a:gd name="connsiteX33" fmla="*/ 2886641 w 3217557"/>
                <a:gd name="connsiteY33"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677114 w 3217557"/>
                <a:gd name="connsiteY5" fmla="*/ 569491 h 2654282"/>
                <a:gd name="connsiteX6" fmla="*/ 330916 w 3217557"/>
                <a:gd name="connsiteY6" fmla="*/ 569491 h 2654282"/>
                <a:gd name="connsiteX7" fmla="*/ 0 w 3217557"/>
                <a:gd name="connsiteY7" fmla="*/ 900407 h 2654282"/>
                <a:gd name="connsiteX8" fmla="*/ 0 w 3217557"/>
                <a:gd name="connsiteY8" fmla="*/ 1952009 h 2654282"/>
                <a:gd name="connsiteX9" fmla="*/ 330916 w 3217557"/>
                <a:gd name="connsiteY9" fmla="*/ 2282925 h 2654282"/>
                <a:gd name="connsiteX10" fmla="*/ 711670 w 3217557"/>
                <a:gd name="connsiteY10" fmla="*/ 2282925 h 2654282"/>
                <a:gd name="connsiteX11" fmla="*/ 275077 w 3217557"/>
                <a:gd name="connsiteY11" fmla="*/ 2654282 h 2654282"/>
                <a:gd name="connsiteX12" fmla="*/ 1294529 w 3217557"/>
                <a:gd name="connsiteY12" fmla="*/ 2282925 h 2654282"/>
                <a:gd name="connsiteX13" fmla="*/ 2117356 w 3217557"/>
                <a:gd name="connsiteY13" fmla="*/ 2282925 h 2654282"/>
                <a:gd name="connsiteX14" fmla="*/ 2418395 w 3217557"/>
                <a:gd name="connsiteY14" fmla="*/ 2087951 h 2654282"/>
                <a:gd name="connsiteX15" fmla="*/ 1830857 w 3217557"/>
                <a:gd name="connsiteY15" fmla="*/ 1799347 h 2654282"/>
                <a:gd name="connsiteX16" fmla="*/ 1008030 w 3217557"/>
                <a:gd name="connsiteY16" fmla="*/ 1799347 h 2654282"/>
                <a:gd name="connsiteX17" fmla="*/ 677114 w 3217557"/>
                <a:gd name="connsiteY17" fmla="*/ 1468431 h 2654282"/>
                <a:gd name="connsiteX18" fmla="*/ 677114 w 3217557"/>
                <a:gd name="connsiteY18" fmla="*/ 569491 h 2654282"/>
                <a:gd name="connsiteX19" fmla="*/ 2886641 w 3217557"/>
                <a:gd name="connsiteY19" fmla="*/ 0 h 2654282"/>
                <a:gd name="connsiteX20" fmla="*/ 1100201 w 3217557"/>
                <a:gd name="connsiteY20" fmla="*/ 0 h 2654282"/>
                <a:gd name="connsiteX21" fmla="*/ 769285 w 3217557"/>
                <a:gd name="connsiteY21" fmla="*/ 330916 h 2654282"/>
                <a:gd name="connsiteX22" fmla="*/ 769285 w 3217557"/>
                <a:gd name="connsiteY22" fmla="*/ 1382518 h 2654282"/>
                <a:gd name="connsiteX23" fmla="*/ 1100201 w 3217557"/>
                <a:gd name="connsiteY23" fmla="*/ 1713434 h 2654282"/>
                <a:gd name="connsiteX24" fmla="*/ 1923028 w 3217557"/>
                <a:gd name="connsiteY24" fmla="*/ 1713434 h 2654282"/>
                <a:gd name="connsiteX25" fmla="*/ 3078958 w 3217557"/>
                <a:gd name="connsiteY25" fmla="*/ 2077967 h 2654282"/>
                <a:gd name="connsiteX26" fmla="*/ 2505887 w 3217557"/>
                <a:gd name="connsiteY26" fmla="*/ 1713434 h 2654282"/>
                <a:gd name="connsiteX27" fmla="*/ 2886641 w 3217557"/>
                <a:gd name="connsiteY27" fmla="*/ 1713434 h 2654282"/>
                <a:gd name="connsiteX28" fmla="*/ 3217557 w 3217557"/>
                <a:gd name="connsiteY28" fmla="*/ 1382518 h 2654282"/>
                <a:gd name="connsiteX29" fmla="*/ 3217557 w 3217557"/>
                <a:gd name="connsiteY29" fmla="*/ 330916 h 2654282"/>
                <a:gd name="connsiteX30" fmla="*/ 2886641 w 3217557"/>
                <a:gd name="connsiteY30" fmla="*/ 0 h 2654282"/>
                <a:gd name="connsiteX0" fmla="*/ 1384251 w 3217557"/>
                <a:gd name="connsiteY0" fmla="*/ 661544 h 2654282"/>
                <a:gd name="connsiteX1" fmla="*/ 1384251 w 3217557"/>
                <a:gd name="connsiteY1" fmla="*/ 1041176 h 2654282"/>
                <a:gd name="connsiteX2" fmla="*/ 1194435 w 3217557"/>
                <a:gd name="connsiteY2" fmla="*/ 851360 h 2654282"/>
                <a:gd name="connsiteX3" fmla="*/ 1384251 w 3217557"/>
                <a:gd name="connsiteY3" fmla="*/ 661544 h 2654282"/>
                <a:gd name="connsiteX4" fmla="*/ 677114 w 3217557"/>
                <a:gd name="connsiteY4" fmla="*/ 569491 h 2654282"/>
                <a:gd name="connsiteX5" fmla="*/ 330916 w 3217557"/>
                <a:gd name="connsiteY5" fmla="*/ 569491 h 2654282"/>
                <a:gd name="connsiteX6" fmla="*/ 0 w 3217557"/>
                <a:gd name="connsiteY6" fmla="*/ 900407 h 2654282"/>
                <a:gd name="connsiteX7" fmla="*/ 0 w 3217557"/>
                <a:gd name="connsiteY7" fmla="*/ 1952009 h 2654282"/>
                <a:gd name="connsiteX8" fmla="*/ 330916 w 3217557"/>
                <a:gd name="connsiteY8" fmla="*/ 2282925 h 2654282"/>
                <a:gd name="connsiteX9" fmla="*/ 711670 w 3217557"/>
                <a:gd name="connsiteY9" fmla="*/ 2282925 h 2654282"/>
                <a:gd name="connsiteX10" fmla="*/ 275077 w 3217557"/>
                <a:gd name="connsiteY10" fmla="*/ 2654282 h 2654282"/>
                <a:gd name="connsiteX11" fmla="*/ 1294529 w 3217557"/>
                <a:gd name="connsiteY11" fmla="*/ 2282925 h 2654282"/>
                <a:gd name="connsiteX12" fmla="*/ 2117356 w 3217557"/>
                <a:gd name="connsiteY12" fmla="*/ 2282925 h 2654282"/>
                <a:gd name="connsiteX13" fmla="*/ 2418395 w 3217557"/>
                <a:gd name="connsiteY13" fmla="*/ 2087951 h 2654282"/>
                <a:gd name="connsiteX14" fmla="*/ 1830857 w 3217557"/>
                <a:gd name="connsiteY14" fmla="*/ 1799347 h 2654282"/>
                <a:gd name="connsiteX15" fmla="*/ 1008030 w 3217557"/>
                <a:gd name="connsiteY15" fmla="*/ 1799347 h 2654282"/>
                <a:gd name="connsiteX16" fmla="*/ 677114 w 3217557"/>
                <a:gd name="connsiteY16" fmla="*/ 1468431 h 2654282"/>
                <a:gd name="connsiteX17" fmla="*/ 677114 w 3217557"/>
                <a:gd name="connsiteY17" fmla="*/ 569491 h 2654282"/>
                <a:gd name="connsiteX18" fmla="*/ 2886641 w 3217557"/>
                <a:gd name="connsiteY18" fmla="*/ 0 h 2654282"/>
                <a:gd name="connsiteX19" fmla="*/ 1100201 w 3217557"/>
                <a:gd name="connsiteY19" fmla="*/ 0 h 2654282"/>
                <a:gd name="connsiteX20" fmla="*/ 769285 w 3217557"/>
                <a:gd name="connsiteY20" fmla="*/ 330916 h 2654282"/>
                <a:gd name="connsiteX21" fmla="*/ 769285 w 3217557"/>
                <a:gd name="connsiteY21" fmla="*/ 1382518 h 2654282"/>
                <a:gd name="connsiteX22" fmla="*/ 1100201 w 3217557"/>
                <a:gd name="connsiteY22" fmla="*/ 1713434 h 2654282"/>
                <a:gd name="connsiteX23" fmla="*/ 1923028 w 3217557"/>
                <a:gd name="connsiteY23" fmla="*/ 1713434 h 2654282"/>
                <a:gd name="connsiteX24" fmla="*/ 3078958 w 3217557"/>
                <a:gd name="connsiteY24" fmla="*/ 2077967 h 2654282"/>
                <a:gd name="connsiteX25" fmla="*/ 2505887 w 3217557"/>
                <a:gd name="connsiteY25" fmla="*/ 1713434 h 2654282"/>
                <a:gd name="connsiteX26" fmla="*/ 2886641 w 3217557"/>
                <a:gd name="connsiteY26" fmla="*/ 1713434 h 2654282"/>
                <a:gd name="connsiteX27" fmla="*/ 3217557 w 3217557"/>
                <a:gd name="connsiteY27" fmla="*/ 1382518 h 2654282"/>
                <a:gd name="connsiteX28" fmla="*/ 3217557 w 3217557"/>
                <a:gd name="connsiteY28" fmla="*/ 330916 h 2654282"/>
                <a:gd name="connsiteX29" fmla="*/ 2886641 w 3217557"/>
                <a:gd name="connsiteY29" fmla="*/ 0 h 2654282"/>
                <a:gd name="connsiteX0" fmla="*/ 1384251 w 3217557"/>
                <a:gd name="connsiteY0" fmla="*/ 661544 h 2654282"/>
                <a:gd name="connsiteX1" fmla="*/ 1384251 w 3217557"/>
                <a:gd name="connsiteY1" fmla="*/ 1041176 h 2654282"/>
                <a:gd name="connsiteX2" fmla="*/ 1384251 w 3217557"/>
                <a:gd name="connsiteY2" fmla="*/ 661544 h 2654282"/>
                <a:gd name="connsiteX3" fmla="*/ 677114 w 3217557"/>
                <a:gd name="connsiteY3" fmla="*/ 569491 h 2654282"/>
                <a:gd name="connsiteX4" fmla="*/ 330916 w 3217557"/>
                <a:gd name="connsiteY4" fmla="*/ 569491 h 2654282"/>
                <a:gd name="connsiteX5" fmla="*/ 0 w 3217557"/>
                <a:gd name="connsiteY5" fmla="*/ 900407 h 2654282"/>
                <a:gd name="connsiteX6" fmla="*/ 0 w 3217557"/>
                <a:gd name="connsiteY6" fmla="*/ 1952009 h 2654282"/>
                <a:gd name="connsiteX7" fmla="*/ 330916 w 3217557"/>
                <a:gd name="connsiteY7" fmla="*/ 2282925 h 2654282"/>
                <a:gd name="connsiteX8" fmla="*/ 711670 w 3217557"/>
                <a:gd name="connsiteY8" fmla="*/ 2282925 h 2654282"/>
                <a:gd name="connsiteX9" fmla="*/ 275077 w 3217557"/>
                <a:gd name="connsiteY9" fmla="*/ 2654282 h 2654282"/>
                <a:gd name="connsiteX10" fmla="*/ 1294529 w 3217557"/>
                <a:gd name="connsiteY10" fmla="*/ 2282925 h 2654282"/>
                <a:gd name="connsiteX11" fmla="*/ 2117356 w 3217557"/>
                <a:gd name="connsiteY11" fmla="*/ 2282925 h 2654282"/>
                <a:gd name="connsiteX12" fmla="*/ 2418395 w 3217557"/>
                <a:gd name="connsiteY12" fmla="*/ 2087951 h 2654282"/>
                <a:gd name="connsiteX13" fmla="*/ 1830857 w 3217557"/>
                <a:gd name="connsiteY13" fmla="*/ 1799347 h 2654282"/>
                <a:gd name="connsiteX14" fmla="*/ 1008030 w 3217557"/>
                <a:gd name="connsiteY14" fmla="*/ 1799347 h 2654282"/>
                <a:gd name="connsiteX15" fmla="*/ 677114 w 3217557"/>
                <a:gd name="connsiteY15" fmla="*/ 1468431 h 2654282"/>
                <a:gd name="connsiteX16" fmla="*/ 677114 w 3217557"/>
                <a:gd name="connsiteY16" fmla="*/ 569491 h 2654282"/>
                <a:gd name="connsiteX17" fmla="*/ 2886641 w 3217557"/>
                <a:gd name="connsiteY17" fmla="*/ 0 h 2654282"/>
                <a:gd name="connsiteX18" fmla="*/ 1100201 w 3217557"/>
                <a:gd name="connsiteY18" fmla="*/ 0 h 2654282"/>
                <a:gd name="connsiteX19" fmla="*/ 769285 w 3217557"/>
                <a:gd name="connsiteY19" fmla="*/ 330916 h 2654282"/>
                <a:gd name="connsiteX20" fmla="*/ 769285 w 3217557"/>
                <a:gd name="connsiteY20" fmla="*/ 1382518 h 2654282"/>
                <a:gd name="connsiteX21" fmla="*/ 1100201 w 3217557"/>
                <a:gd name="connsiteY21" fmla="*/ 1713434 h 2654282"/>
                <a:gd name="connsiteX22" fmla="*/ 1923028 w 3217557"/>
                <a:gd name="connsiteY22" fmla="*/ 1713434 h 2654282"/>
                <a:gd name="connsiteX23" fmla="*/ 3078958 w 3217557"/>
                <a:gd name="connsiteY23" fmla="*/ 2077967 h 2654282"/>
                <a:gd name="connsiteX24" fmla="*/ 2505887 w 3217557"/>
                <a:gd name="connsiteY24" fmla="*/ 1713434 h 2654282"/>
                <a:gd name="connsiteX25" fmla="*/ 2886641 w 3217557"/>
                <a:gd name="connsiteY25" fmla="*/ 1713434 h 2654282"/>
                <a:gd name="connsiteX26" fmla="*/ 3217557 w 3217557"/>
                <a:gd name="connsiteY26" fmla="*/ 1382518 h 2654282"/>
                <a:gd name="connsiteX27" fmla="*/ 3217557 w 3217557"/>
                <a:gd name="connsiteY27" fmla="*/ 330916 h 2654282"/>
                <a:gd name="connsiteX28" fmla="*/ 2886641 w 3217557"/>
                <a:gd name="connsiteY28" fmla="*/ 0 h 2654282"/>
                <a:gd name="connsiteX0" fmla="*/ 677114 w 3217557"/>
                <a:gd name="connsiteY0" fmla="*/ 569491 h 2654282"/>
                <a:gd name="connsiteX1" fmla="*/ 330916 w 3217557"/>
                <a:gd name="connsiteY1" fmla="*/ 569491 h 2654282"/>
                <a:gd name="connsiteX2" fmla="*/ 0 w 3217557"/>
                <a:gd name="connsiteY2" fmla="*/ 900407 h 2654282"/>
                <a:gd name="connsiteX3" fmla="*/ 0 w 3217557"/>
                <a:gd name="connsiteY3" fmla="*/ 1952009 h 2654282"/>
                <a:gd name="connsiteX4" fmla="*/ 330916 w 3217557"/>
                <a:gd name="connsiteY4" fmla="*/ 2282925 h 2654282"/>
                <a:gd name="connsiteX5" fmla="*/ 711670 w 3217557"/>
                <a:gd name="connsiteY5" fmla="*/ 2282925 h 2654282"/>
                <a:gd name="connsiteX6" fmla="*/ 275077 w 3217557"/>
                <a:gd name="connsiteY6" fmla="*/ 2654282 h 2654282"/>
                <a:gd name="connsiteX7" fmla="*/ 1294529 w 3217557"/>
                <a:gd name="connsiteY7" fmla="*/ 2282925 h 2654282"/>
                <a:gd name="connsiteX8" fmla="*/ 2117356 w 3217557"/>
                <a:gd name="connsiteY8" fmla="*/ 2282925 h 2654282"/>
                <a:gd name="connsiteX9" fmla="*/ 2418395 w 3217557"/>
                <a:gd name="connsiteY9" fmla="*/ 2087951 h 2654282"/>
                <a:gd name="connsiteX10" fmla="*/ 1830857 w 3217557"/>
                <a:gd name="connsiteY10" fmla="*/ 1799347 h 2654282"/>
                <a:gd name="connsiteX11" fmla="*/ 1008030 w 3217557"/>
                <a:gd name="connsiteY11" fmla="*/ 1799347 h 2654282"/>
                <a:gd name="connsiteX12" fmla="*/ 677114 w 3217557"/>
                <a:gd name="connsiteY12" fmla="*/ 1468431 h 2654282"/>
                <a:gd name="connsiteX13" fmla="*/ 677114 w 3217557"/>
                <a:gd name="connsiteY13" fmla="*/ 569491 h 2654282"/>
                <a:gd name="connsiteX14" fmla="*/ 2886641 w 3217557"/>
                <a:gd name="connsiteY14" fmla="*/ 0 h 2654282"/>
                <a:gd name="connsiteX15" fmla="*/ 1100201 w 3217557"/>
                <a:gd name="connsiteY15" fmla="*/ 0 h 2654282"/>
                <a:gd name="connsiteX16" fmla="*/ 769285 w 3217557"/>
                <a:gd name="connsiteY16" fmla="*/ 330916 h 2654282"/>
                <a:gd name="connsiteX17" fmla="*/ 769285 w 3217557"/>
                <a:gd name="connsiteY17" fmla="*/ 1382518 h 2654282"/>
                <a:gd name="connsiteX18" fmla="*/ 1100201 w 3217557"/>
                <a:gd name="connsiteY18" fmla="*/ 1713434 h 2654282"/>
                <a:gd name="connsiteX19" fmla="*/ 1923028 w 3217557"/>
                <a:gd name="connsiteY19" fmla="*/ 1713434 h 2654282"/>
                <a:gd name="connsiteX20" fmla="*/ 3078958 w 3217557"/>
                <a:gd name="connsiteY20" fmla="*/ 2077967 h 2654282"/>
                <a:gd name="connsiteX21" fmla="*/ 2505887 w 3217557"/>
                <a:gd name="connsiteY21" fmla="*/ 1713434 h 2654282"/>
                <a:gd name="connsiteX22" fmla="*/ 2886641 w 3217557"/>
                <a:gd name="connsiteY22" fmla="*/ 1713434 h 2654282"/>
                <a:gd name="connsiteX23" fmla="*/ 3217557 w 3217557"/>
                <a:gd name="connsiteY23" fmla="*/ 1382518 h 2654282"/>
                <a:gd name="connsiteX24" fmla="*/ 3217557 w 3217557"/>
                <a:gd name="connsiteY24" fmla="*/ 330916 h 2654282"/>
                <a:gd name="connsiteX25" fmla="*/ 2886641 w 3217557"/>
                <a:gd name="connsiteY25"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17557" h="2654282">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 name="Graphic 15">
              <a:extLst>
                <a:ext uri="{FF2B5EF4-FFF2-40B4-BE49-F238E27FC236}">
                  <a16:creationId xmlns:a16="http://schemas.microsoft.com/office/drawing/2014/main" id="{0E860BFE-8E50-4E3B-99A2-45834CED60A8}"/>
                </a:ext>
              </a:extLst>
            </p:cNvPr>
            <p:cNvGrpSpPr/>
            <p:nvPr/>
          </p:nvGrpSpPr>
          <p:grpSpPr>
            <a:xfrm>
              <a:off x="3859006" y="1635646"/>
              <a:ext cx="631863" cy="631863"/>
              <a:chOff x="3714750" y="1047750"/>
              <a:chExt cx="4762500" cy="4762500"/>
            </a:xfrm>
            <a:solidFill>
              <a:srgbClr val="0070C0"/>
            </a:solidFill>
          </p:grpSpPr>
          <p:sp>
            <p:nvSpPr>
              <p:cNvPr id="13" name="Freeform: Shape 81">
                <a:extLst>
                  <a:ext uri="{FF2B5EF4-FFF2-40B4-BE49-F238E27FC236}">
                    <a16:creationId xmlns:a16="http://schemas.microsoft.com/office/drawing/2014/main" id="{D64C7B14-20EE-42C9-9048-886A66C1257B}"/>
                  </a:ext>
                </a:extLst>
              </p:cNvPr>
              <p:cNvSpPr/>
              <p:nvPr/>
            </p:nvSpPr>
            <p:spPr>
              <a:xfrm>
                <a:off x="5477398" y="1686991"/>
                <a:ext cx="1223314" cy="1223314"/>
              </a:xfrm>
              <a:custGeom>
                <a:avLst/>
                <a:gdLst>
                  <a:gd name="connsiteX0" fmla="*/ 1223315 w 1223314"/>
                  <a:gd name="connsiteY0" fmla="*/ 611657 h 1223314"/>
                  <a:gd name="connsiteX1" fmla="*/ 611657 w 1223314"/>
                  <a:gd name="connsiteY1" fmla="*/ 1223315 h 1223314"/>
                  <a:gd name="connsiteX2" fmla="*/ 0 w 1223314"/>
                  <a:gd name="connsiteY2" fmla="*/ 611657 h 1223314"/>
                  <a:gd name="connsiteX3" fmla="*/ 611657 w 1223314"/>
                  <a:gd name="connsiteY3" fmla="*/ 0 h 1223314"/>
                  <a:gd name="connsiteX4" fmla="*/ 1223315 w 1223314"/>
                  <a:gd name="connsiteY4" fmla="*/ 611657 h 122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314" h="1223314">
                    <a:moveTo>
                      <a:pt x="1223315" y="611657"/>
                    </a:moveTo>
                    <a:cubicBezTo>
                      <a:pt x="1223315" y="949466"/>
                      <a:pt x="949466" y="1223315"/>
                      <a:pt x="611657" y="1223315"/>
                    </a:cubicBezTo>
                    <a:cubicBezTo>
                      <a:pt x="273848" y="1223315"/>
                      <a:pt x="0" y="949466"/>
                      <a:pt x="0" y="611657"/>
                    </a:cubicBezTo>
                    <a:cubicBezTo>
                      <a:pt x="0" y="273848"/>
                      <a:pt x="273848" y="0"/>
                      <a:pt x="611657" y="0"/>
                    </a:cubicBezTo>
                    <a:cubicBezTo>
                      <a:pt x="949466" y="0"/>
                      <a:pt x="1223315" y="273848"/>
                      <a:pt x="1223315" y="611657"/>
                    </a:cubicBezTo>
                    <a:close/>
                  </a:path>
                </a:pathLst>
              </a:custGeom>
              <a:grpFill/>
              <a:ln w="9525" cap="flat">
                <a:noFill/>
                <a:prstDash val="solid"/>
                <a:miter/>
              </a:ln>
            </p:spPr>
            <p:txBody>
              <a:bodyPr rtlCol="0" anchor="ctr"/>
              <a:lstStyle/>
              <a:p>
                <a:endParaRPr lang="en-GB"/>
              </a:p>
            </p:txBody>
          </p:sp>
          <p:sp>
            <p:nvSpPr>
              <p:cNvPr id="14" name="Freeform: Shape 82">
                <a:extLst>
                  <a:ext uri="{FF2B5EF4-FFF2-40B4-BE49-F238E27FC236}">
                    <a16:creationId xmlns:a16="http://schemas.microsoft.com/office/drawing/2014/main" id="{AFABCF5D-4199-41F9-8CEF-73A224EBCB19}"/>
                  </a:ext>
                </a:extLst>
              </p:cNvPr>
              <p:cNvSpPr/>
              <p:nvPr/>
            </p:nvSpPr>
            <p:spPr>
              <a:xfrm>
                <a:off x="5119052" y="3150073"/>
                <a:ext cx="2024327" cy="2521653"/>
              </a:xfrm>
              <a:custGeom>
                <a:avLst/>
                <a:gdLst>
                  <a:gd name="connsiteX0" fmla="*/ 2014801 w 2024327"/>
                  <a:gd name="connsiteY0" fmla="*/ 2350042 h 2521653"/>
                  <a:gd name="connsiteX1" fmla="*/ 76550 w 2024327"/>
                  <a:gd name="connsiteY1" fmla="*/ 2350042 h 2521653"/>
                  <a:gd name="connsiteX2" fmla="*/ 76521 w 2024327"/>
                  <a:gd name="connsiteY2" fmla="*/ 2350004 h 2521653"/>
                  <a:gd name="connsiteX3" fmla="*/ 72816 w 2024327"/>
                  <a:gd name="connsiteY3" fmla="*/ 2350042 h 2521653"/>
                  <a:gd name="connsiteX4" fmla="*/ 72178 w 2024327"/>
                  <a:gd name="connsiteY4" fmla="*/ 2342670 h 2521653"/>
                  <a:gd name="connsiteX5" fmla="*/ 62129 w 2024327"/>
                  <a:gd name="connsiteY5" fmla="*/ 2219093 h 2521653"/>
                  <a:gd name="connsiteX6" fmla="*/ 79274 w 2024327"/>
                  <a:gd name="connsiteY6" fmla="*/ 168398 h 2521653"/>
                  <a:gd name="connsiteX7" fmla="*/ 1957547 w 2024327"/>
                  <a:gd name="connsiteY7" fmla="*/ 174847 h 2521653"/>
                  <a:gd name="connsiteX8" fmla="*/ 2011630 w 2024327"/>
                  <a:gd name="connsiteY8" fmla="*/ 2240657 h 2521653"/>
                  <a:gd name="connsiteX9" fmla="*/ 2014801 w 2024327"/>
                  <a:gd name="connsiteY9" fmla="*/ 2350042 h 25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4327" h="2521653">
                    <a:moveTo>
                      <a:pt x="2014801" y="2350042"/>
                    </a:moveTo>
                    <a:cubicBezTo>
                      <a:pt x="1903350" y="2580986"/>
                      <a:pt x="226149" y="2576718"/>
                      <a:pt x="76550" y="2350042"/>
                    </a:cubicBezTo>
                    <a:cubicBezTo>
                      <a:pt x="76540" y="2350033"/>
                      <a:pt x="76531" y="2350014"/>
                      <a:pt x="76521" y="2350004"/>
                    </a:cubicBezTo>
                    <a:lnTo>
                      <a:pt x="72816" y="2350042"/>
                    </a:lnTo>
                    <a:cubicBezTo>
                      <a:pt x="72816" y="2350042"/>
                      <a:pt x="72597" y="2347528"/>
                      <a:pt x="72178" y="2342670"/>
                    </a:cubicBezTo>
                    <a:cubicBezTo>
                      <a:pt x="56614" y="2313343"/>
                      <a:pt x="54109" y="2271166"/>
                      <a:pt x="62129" y="2219093"/>
                    </a:cubicBezTo>
                    <a:cubicBezTo>
                      <a:pt x="28048" y="1782372"/>
                      <a:pt x="-67507" y="390788"/>
                      <a:pt x="79274" y="168398"/>
                    </a:cubicBezTo>
                    <a:cubicBezTo>
                      <a:pt x="228873" y="-58278"/>
                      <a:pt x="1846095" y="-56097"/>
                      <a:pt x="1957547" y="174847"/>
                    </a:cubicBezTo>
                    <a:cubicBezTo>
                      <a:pt x="2052482" y="371557"/>
                      <a:pt x="2021336" y="1857305"/>
                      <a:pt x="2011630" y="2240657"/>
                    </a:cubicBezTo>
                    <a:cubicBezTo>
                      <a:pt x="2024145" y="2289168"/>
                      <a:pt x="2026070" y="2326697"/>
                      <a:pt x="2014801" y="2350042"/>
                    </a:cubicBezTo>
                    <a:close/>
                  </a:path>
                </a:pathLst>
              </a:custGeom>
              <a:grpFill/>
              <a:ln w="9525" cap="flat">
                <a:noFill/>
                <a:prstDash val="solid"/>
                <a:miter/>
              </a:ln>
            </p:spPr>
            <p:txBody>
              <a:bodyPr rtlCol="0" anchor="ctr"/>
              <a:lstStyle/>
              <a:p>
                <a:endParaRPr lang="en-GB"/>
              </a:p>
            </p:txBody>
          </p:sp>
        </p:grpSp>
        <p:grpSp>
          <p:nvGrpSpPr>
            <p:cNvPr id="12" name="Graphic 15">
              <a:extLst>
                <a:ext uri="{FF2B5EF4-FFF2-40B4-BE49-F238E27FC236}">
                  <a16:creationId xmlns:a16="http://schemas.microsoft.com/office/drawing/2014/main" id="{B87FD5C9-832B-4C85-AA2A-3F61FA0CC364}"/>
                </a:ext>
              </a:extLst>
            </p:cNvPr>
            <p:cNvGrpSpPr/>
            <p:nvPr/>
          </p:nvGrpSpPr>
          <p:grpSpPr>
            <a:xfrm>
              <a:off x="4515135" y="1702855"/>
              <a:ext cx="631863" cy="631863"/>
              <a:chOff x="3714750" y="1047750"/>
              <a:chExt cx="4762500" cy="4762500"/>
            </a:xfrm>
            <a:solidFill>
              <a:srgbClr val="0070C0"/>
            </a:solidFill>
          </p:grpSpPr>
          <p:sp>
            <p:nvSpPr>
              <p:cNvPr id="16" name="Freeform: Shape 79">
                <a:extLst>
                  <a:ext uri="{FF2B5EF4-FFF2-40B4-BE49-F238E27FC236}">
                    <a16:creationId xmlns:a16="http://schemas.microsoft.com/office/drawing/2014/main" id="{CED4D2D0-D2E0-4727-BD32-8ADE1F6A894D}"/>
                  </a:ext>
                </a:extLst>
              </p:cNvPr>
              <p:cNvSpPr/>
              <p:nvPr/>
            </p:nvSpPr>
            <p:spPr>
              <a:xfrm>
                <a:off x="5477398" y="1686991"/>
                <a:ext cx="1223314" cy="1223314"/>
              </a:xfrm>
              <a:custGeom>
                <a:avLst/>
                <a:gdLst>
                  <a:gd name="connsiteX0" fmla="*/ 1223315 w 1223314"/>
                  <a:gd name="connsiteY0" fmla="*/ 611657 h 1223314"/>
                  <a:gd name="connsiteX1" fmla="*/ 611657 w 1223314"/>
                  <a:gd name="connsiteY1" fmla="*/ 1223315 h 1223314"/>
                  <a:gd name="connsiteX2" fmla="*/ 0 w 1223314"/>
                  <a:gd name="connsiteY2" fmla="*/ 611657 h 1223314"/>
                  <a:gd name="connsiteX3" fmla="*/ 611657 w 1223314"/>
                  <a:gd name="connsiteY3" fmla="*/ 0 h 1223314"/>
                  <a:gd name="connsiteX4" fmla="*/ 1223315 w 1223314"/>
                  <a:gd name="connsiteY4" fmla="*/ 611657 h 122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314" h="1223314">
                    <a:moveTo>
                      <a:pt x="1223315" y="611657"/>
                    </a:moveTo>
                    <a:cubicBezTo>
                      <a:pt x="1223315" y="949466"/>
                      <a:pt x="949466" y="1223315"/>
                      <a:pt x="611657" y="1223315"/>
                    </a:cubicBezTo>
                    <a:cubicBezTo>
                      <a:pt x="273848" y="1223315"/>
                      <a:pt x="0" y="949466"/>
                      <a:pt x="0" y="611657"/>
                    </a:cubicBezTo>
                    <a:cubicBezTo>
                      <a:pt x="0" y="273848"/>
                      <a:pt x="273848" y="0"/>
                      <a:pt x="611657" y="0"/>
                    </a:cubicBezTo>
                    <a:cubicBezTo>
                      <a:pt x="949466" y="0"/>
                      <a:pt x="1223315" y="273848"/>
                      <a:pt x="1223315" y="611657"/>
                    </a:cubicBezTo>
                    <a:close/>
                  </a:path>
                </a:pathLst>
              </a:custGeom>
              <a:grpFill/>
              <a:ln w="9525" cap="flat">
                <a:noFill/>
                <a:prstDash val="solid"/>
                <a:miter/>
              </a:ln>
            </p:spPr>
            <p:txBody>
              <a:bodyPr rtlCol="0" anchor="ctr"/>
              <a:lstStyle/>
              <a:p>
                <a:endParaRPr lang="en-GB"/>
              </a:p>
            </p:txBody>
          </p:sp>
          <p:sp>
            <p:nvSpPr>
              <p:cNvPr id="17" name="Freeform: Shape 80">
                <a:extLst>
                  <a:ext uri="{FF2B5EF4-FFF2-40B4-BE49-F238E27FC236}">
                    <a16:creationId xmlns:a16="http://schemas.microsoft.com/office/drawing/2014/main" id="{448A71EE-195D-48AE-A82E-6D47E65A7C1A}"/>
                  </a:ext>
                </a:extLst>
              </p:cNvPr>
              <p:cNvSpPr/>
              <p:nvPr/>
            </p:nvSpPr>
            <p:spPr>
              <a:xfrm>
                <a:off x="5119052" y="3150073"/>
                <a:ext cx="2024327" cy="2521653"/>
              </a:xfrm>
              <a:custGeom>
                <a:avLst/>
                <a:gdLst>
                  <a:gd name="connsiteX0" fmla="*/ 2014801 w 2024327"/>
                  <a:gd name="connsiteY0" fmla="*/ 2350042 h 2521653"/>
                  <a:gd name="connsiteX1" fmla="*/ 76550 w 2024327"/>
                  <a:gd name="connsiteY1" fmla="*/ 2350042 h 2521653"/>
                  <a:gd name="connsiteX2" fmla="*/ 76521 w 2024327"/>
                  <a:gd name="connsiteY2" fmla="*/ 2350004 h 2521653"/>
                  <a:gd name="connsiteX3" fmla="*/ 72816 w 2024327"/>
                  <a:gd name="connsiteY3" fmla="*/ 2350042 h 2521653"/>
                  <a:gd name="connsiteX4" fmla="*/ 72178 w 2024327"/>
                  <a:gd name="connsiteY4" fmla="*/ 2342670 h 2521653"/>
                  <a:gd name="connsiteX5" fmla="*/ 62129 w 2024327"/>
                  <a:gd name="connsiteY5" fmla="*/ 2219093 h 2521653"/>
                  <a:gd name="connsiteX6" fmla="*/ 79274 w 2024327"/>
                  <a:gd name="connsiteY6" fmla="*/ 168398 h 2521653"/>
                  <a:gd name="connsiteX7" fmla="*/ 1957547 w 2024327"/>
                  <a:gd name="connsiteY7" fmla="*/ 174847 h 2521653"/>
                  <a:gd name="connsiteX8" fmla="*/ 2011630 w 2024327"/>
                  <a:gd name="connsiteY8" fmla="*/ 2240657 h 2521653"/>
                  <a:gd name="connsiteX9" fmla="*/ 2014801 w 2024327"/>
                  <a:gd name="connsiteY9" fmla="*/ 2350042 h 252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4327" h="2521653">
                    <a:moveTo>
                      <a:pt x="2014801" y="2350042"/>
                    </a:moveTo>
                    <a:cubicBezTo>
                      <a:pt x="1903350" y="2580986"/>
                      <a:pt x="226149" y="2576718"/>
                      <a:pt x="76550" y="2350042"/>
                    </a:cubicBezTo>
                    <a:cubicBezTo>
                      <a:pt x="76540" y="2350033"/>
                      <a:pt x="76531" y="2350014"/>
                      <a:pt x="76521" y="2350004"/>
                    </a:cubicBezTo>
                    <a:lnTo>
                      <a:pt x="72816" y="2350042"/>
                    </a:lnTo>
                    <a:cubicBezTo>
                      <a:pt x="72816" y="2350042"/>
                      <a:pt x="72597" y="2347528"/>
                      <a:pt x="72178" y="2342670"/>
                    </a:cubicBezTo>
                    <a:cubicBezTo>
                      <a:pt x="56614" y="2313343"/>
                      <a:pt x="54109" y="2271166"/>
                      <a:pt x="62129" y="2219093"/>
                    </a:cubicBezTo>
                    <a:cubicBezTo>
                      <a:pt x="28048" y="1782372"/>
                      <a:pt x="-67507" y="390788"/>
                      <a:pt x="79274" y="168398"/>
                    </a:cubicBezTo>
                    <a:cubicBezTo>
                      <a:pt x="228873" y="-58278"/>
                      <a:pt x="1846095" y="-56097"/>
                      <a:pt x="1957547" y="174847"/>
                    </a:cubicBezTo>
                    <a:cubicBezTo>
                      <a:pt x="2052482" y="371557"/>
                      <a:pt x="2021336" y="1857305"/>
                      <a:pt x="2011630" y="2240657"/>
                    </a:cubicBezTo>
                    <a:cubicBezTo>
                      <a:pt x="2024145" y="2289168"/>
                      <a:pt x="2026070" y="2326697"/>
                      <a:pt x="2014801" y="2350042"/>
                    </a:cubicBezTo>
                    <a:close/>
                  </a:path>
                </a:pathLst>
              </a:custGeom>
              <a:grpFill/>
              <a:ln w="9525" cap="flat">
                <a:noFill/>
                <a:prstDash val="solid"/>
                <a:miter/>
              </a:ln>
            </p:spPr>
            <p:txBody>
              <a:bodyPr rtlCol="0" anchor="ctr"/>
              <a:lstStyle/>
              <a:p>
                <a:endParaRPr lang="en-GB" dirty="0"/>
              </a:p>
            </p:txBody>
          </p:sp>
        </p:grpSp>
      </p:grpSp>
      <p:grpSp>
        <p:nvGrpSpPr>
          <p:cNvPr id="15" name="Group 17">
            <a:extLst>
              <a:ext uri="{FF2B5EF4-FFF2-40B4-BE49-F238E27FC236}">
                <a16:creationId xmlns:a16="http://schemas.microsoft.com/office/drawing/2014/main" id="{B2693EBC-8037-4166-AC6C-22F6286B1E6F}"/>
              </a:ext>
            </a:extLst>
          </p:cNvPr>
          <p:cNvGrpSpPr/>
          <p:nvPr/>
        </p:nvGrpSpPr>
        <p:grpSpPr>
          <a:xfrm>
            <a:off x="549840" y="1115590"/>
            <a:ext cx="961411" cy="756780"/>
            <a:chOff x="9032530" y="3577095"/>
            <a:chExt cx="961411" cy="756780"/>
          </a:xfrm>
        </p:grpSpPr>
        <p:sp>
          <p:nvSpPr>
            <p:cNvPr id="19" name="Parallelogram 30">
              <a:extLst>
                <a:ext uri="{FF2B5EF4-FFF2-40B4-BE49-F238E27FC236}">
                  <a16:creationId xmlns:a16="http://schemas.microsoft.com/office/drawing/2014/main" id="{23139ADE-6CA4-4D7A-97BF-507F7FAC529B}"/>
                </a:ext>
              </a:extLst>
            </p:cNvPr>
            <p:cNvSpPr/>
            <p:nvPr/>
          </p:nvSpPr>
          <p:spPr>
            <a:xfrm flipH="1">
              <a:off x="9334640" y="3577095"/>
              <a:ext cx="370144" cy="371059"/>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accent1"/>
                </a:solidFill>
              </a:endParaRPr>
            </a:p>
          </p:txBody>
        </p:sp>
        <p:grpSp>
          <p:nvGrpSpPr>
            <p:cNvPr id="18" name="Group 87">
              <a:extLst>
                <a:ext uri="{FF2B5EF4-FFF2-40B4-BE49-F238E27FC236}">
                  <a16:creationId xmlns:a16="http://schemas.microsoft.com/office/drawing/2014/main" id="{54A0B762-25DD-419C-A91C-345E563926BF}"/>
                </a:ext>
              </a:extLst>
            </p:cNvPr>
            <p:cNvGrpSpPr/>
            <p:nvPr/>
          </p:nvGrpSpPr>
          <p:grpSpPr>
            <a:xfrm>
              <a:off x="9032530" y="4036978"/>
              <a:ext cx="961411" cy="296897"/>
              <a:chOff x="9032530" y="4036978"/>
              <a:chExt cx="961411" cy="296897"/>
            </a:xfrm>
          </p:grpSpPr>
          <p:sp>
            <p:nvSpPr>
              <p:cNvPr id="21" name="Graphic 27">
                <a:extLst>
                  <a:ext uri="{FF2B5EF4-FFF2-40B4-BE49-F238E27FC236}">
                    <a16:creationId xmlns:a16="http://schemas.microsoft.com/office/drawing/2014/main" id="{7B2C7647-BACF-4F1C-ABD7-9A10627DFFF5}"/>
                  </a:ext>
                </a:extLst>
              </p:cNvPr>
              <p:cNvSpPr/>
              <p:nvPr/>
            </p:nvSpPr>
            <p:spPr>
              <a:xfrm>
                <a:off x="9032530" y="4036978"/>
                <a:ext cx="410684" cy="296897"/>
              </a:xfrm>
              <a:custGeom>
                <a:avLst/>
                <a:gdLst>
                  <a:gd name="connsiteX0" fmla="*/ 33661 w 2962294"/>
                  <a:gd name="connsiteY0" fmla="*/ 921430 h 2141543"/>
                  <a:gd name="connsiteX1" fmla="*/ 830980 w 2962294"/>
                  <a:gd name="connsiteY1" fmla="*/ 924163 h 2141543"/>
                  <a:gd name="connsiteX2" fmla="*/ 859279 w 2962294"/>
                  <a:gd name="connsiteY2" fmla="*/ 1434275 h 2141543"/>
                  <a:gd name="connsiteX3" fmla="*/ 15488 w 2962294"/>
                  <a:gd name="connsiteY3" fmla="*/ 1637424 h 2141543"/>
                  <a:gd name="connsiteX4" fmla="*/ 33661 w 2962294"/>
                  <a:gd name="connsiteY4" fmla="*/ 921430 h 2141543"/>
                  <a:gd name="connsiteX5" fmla="*/ 1095585 w 2962294"/>
                  <a:gd name="connsiteY5" fmla="*/ 692553 h 2141543"/>
                  <a:gd name="connsiteX6" fmla="*/ 1892903 w 2962294"/>
                  <a:gd name="connsiteY6" fmla="*/ 695287 h 2141543"/>
                  <a:gd name="connsiteX7" fmla="*/ 1919069 w 2962294"/>
                  <a:gd name="connsiteY7" fmla="*/ 1417806 h 2141543"/>
                  <a:gd name="connsiteX8" fmla="*/ 1484919 w 2962294"/>
                  <a:gd name="connsiteY8" fmla="*/ 1403223 h 2141543"/>
                  <a:gd name="connsiteX9" fmla="*/ 1077887 w 2962294"/>
                  <a:gd name="connsiteY9" fmla="*/ 1416006 h 2141543"/>
                  <a:gd name="connsiteX10" fmla="*/ 1095585 w 2962294"/>
                  <a:gd name="connsiteY10" fmla="*/ 692553 h 2141543"/>
                  <a:gd name="connsiteX11" fmla="*/ 2136629 w 2962294"/>
                  <a:gd name="connsiteY11" fmla="*/ 921430 h 2141543"/>
                  <a:gd name="connsiteX12" fmla="*/ 2933948 w 2962294"/>
                  <a:gd name="connsiteY12" fmla="*/ 924163 h 2141543"/>
                  <a:gd name="connsiteX13" fmla="*/ 2960208 w 2962294"/>
                  <a:gd name="connsiteY13" fmla="*/ 1640672 h 2141543"/>
                  <a:gd name="connsiteX14" fmla="*/ 2107778 w 2962294"/>
                  <a:gd name="connsiteY14" fmla="*/ 1433989 h 2141543"/>
                  <a:gd name="connsiteX15" fmla="*/ 2136629 w 2962294"/>
                  <a:gd name="connsiteY15" fmla="*/ 921430 h 2141543"/>
                  <a:gd name="connsiteX16" fmla="*/ 671427 w 2962294"/>
                  <a:gd name="connsiteY16" fmla="*/ 488528 h 2141543"/>
                  <a:gd name="connsiteX17" fmla="*/ 411775 w 2962294"/>
                  <a:gd name="connsiteY17" fmla="*/ 748179 h 2141543"/>
                  <a:gd name="connsiteX18" fmla="*/ 152124 w 2962294"/>
                  <a:gd name="connsiteY18" fmla="*/ 488528 h 2141543"/>
                  <a:gd name="connsiteX19" fmla="*/ 411775 w 2962294"/>
                  <a:gd name="connsiteY19" fmla="*/ 228876 h 2141543"/>
                  <a:gd name="connsiteX20" fmla="*/ 671427 w 2962294"/>
                  <a:gd name="connsiteY20" fmla="*/ 488528 h 2141543"/>
                  <a:gd name="connsiteX21" fmla="*/ 1733350 w 2962294"/>
                  <a:gd name="connsiteY21" fmla="*/ 259651 h 2141543"/>
                  <a:gd name="connsiteX22" fmla="*/ 1473698 w 2962294"/>
                  <a:gd name="connsiteY22" fmla="*/ 519303 h 2141543"/>
                  <a:gd name="connsiteX23" fmla="*/ 1214047 w 2962294"/>
                  <a:gd name="connsiteY23" fmla="*/ 259651 h 2141543"/>
                  <a:gd name="connsiteX24" fmla="*/ 1473698 w 2962294"/>
                  <a:gd name="connsiteY24" fmla="*/ 0 h 2141543"/>
                  <a:gd name="connsiteX25" fmla="*/ 1733350 w 2962294"/>
                  <a:gd name="connsiteY25" fmla="*/ 259651 h 2141543"/>
                  <a:gd name="connsiteX26" fmla="*/ 2774395 w 2962294"/>
                  <a:gd name="connsiteY26" fmla="*/ 488528 h 2141543"/>
                  <a:gd name="connsiteX27" fmla="*/ 2514743 w 2962294"/>
                  <a:gd name="connsiteY27" fmla="*/ 748179 h 2141543"/>
                  <a:gd name="connsiteX28" fmla="*/ 2255091 w 2962294"/>
                  <a:gd name="connsiteY28" fmla="*/ 488528 h 2141543"/>
                  <a:gd name="connsiteX29" fmla="*/ 2514743 w 2962294"/>
                  <a:gd name="connsiteY29" fmla="*/ 228876 h 2141543"/>
                  <a:gd name="connsiteX30" fmla="*/ 2774395 w 2962294"/>
                  <a:gd name="connsiteY30" fmla="*/ 488528 h 2141543"/>
                  <a:gd name="connsiteX31" fmla="*/ 2962294 w 2962294"/>
                  <a:gd name="connsiteY31" fmla="*/ 1809293 h 2141543"/>
                  <a:gd name="connsiteX32" fmla="*/ 1481147 w 2962294"/>
                  <a:gd name="connsiteY32" fmla="*/ 2141544 h 2141543"/>
                  <a:gd name="connsiteX33" fmla="*/ 0 w 2962294"/>
                  <a:gd name="connsiteY33" fmla="*/ 1809293 h 2141543"/>
                  <a:gd name="connsiteX34" fmla="*/ 1481147 w 2962294"/>
                  <a:gd name="connsiteY34" fmla="*/ 1477042 h 2141543"/>
                  <a:gd name="connsiteX35" fmla="*/ 2962294 w 2962294"/>
                  <a:gd name="connsiteY35" fmla="*/ 1809293 h 214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62294" h="2141543">
                    <a:moveTo>
                      <a:pt x="33661" y="921430"/>
                    </a:moveTo>
                    <a:cubicBezTo>
                      <a:pt x="97174" y="825208"/>
                      <a:pt x="783669" y="826132"/>
                      <a:pt x="830980" y="924163"/>
                    </a:cubicBezTo>
                    <a:cubicBezTo>
                      <a:pt x="854735" y="973388"/>
                      <a:pt x="859888" y="1212723"/>
                      <a:pt x="859279" y="1434275"/>
                    </a:cubicBezTo>
                    <a:cubicBezTo>
                      <a:pt x="484432" y="1473251"/>
                      <a:pt x="181994" y="1546184"/>
                      <a:pt x="15488" y="1637424"/>
                    </a:cubicBezTo>
                    <a:cubicBezTo>
                      <a:pt x="-276" y="1388174"/>
                      <a:pt x="-16059" y="996772"/>
                      <a:pt x="33661" y="921430"/>
                    </a:cubicBezTo>
                    <a:close/>
                    <a:moveTo>
                      <a:pt x="1095585" y="692553"/>
                    </a:moveTo>
                    <a:cubicBezTo>
                      <a:pt x="1159097" y="596332"/>
                      <a:pt x="1845592" y="597256"/>
                      <a:pt x="1892903" y="695287"/>
                    </a:cubicBezTo>
                    <a:cubicBezTo>
                      <a:pt x="1924764" y="761314"/>
                      <a:pt x="1923164" y="1169403"/>
                      <a:pt x="1919069" y="1417806"/>
                    </a:cubicBezTo>
                    <a:cubicBezTo>
                      <a:pt x="1780946" y="1408300"/>
                      <a:pt x="1635347" y="1403223"/>
                      <a:pt x="1484919" y="1403223"/>
                    </a:cubicBezTo>
                    <a:cubicBezTo>
                      <a:pt x="1344301" y="1403223"/>
                      <a:pt x="1207894" y="1407662"/>
                      <a:pt x="1077887" y="1416006"/>
                    </a:cubicBezTo>
                    <a:cubicBezTo>
                      <a:pt x="1061971" y="1167184"/>
                      <a:pt x="1045369" y="768648"/>
                      <a:pt x="1095585" y="692553"/>
                    </a:cubicBezTo>
                    <a:close/>
                    <a:moveTo>
                      <a:pt x="2136629" y="921430"/>
                    </a:moveTo>
                    <a:cubicBezTo>
                      <a:pt x="2200142" y="825208"/>
                      <a:pt x="2886637" y="826132"/>
                      <a:pt x="2933948" y="924163"/>
                    </a:cubicBezTo>
                    <a:cubicBezTo>
                      <a:pt x="2965552" y="989657"/>
                      <a:pt x="2964237" y="1391755"/>
                      <a:pt x="2960208" y="1640672"/>
                    </a:cubicBezTo>
                    <a:cubicBezTo>
                      <a:pt x="2794597" y="1547689"/>
                      <a:pt x="2488349" y="1473346"/>
                      <a:pt x="2107778" y="1433989"/>
                    </a:cubicBezTo>
                    <a:cubicBezTo>
                      <a:pt x="2098891" y="1214371"/>
                      <a:pt x="2099167" y="978198"/>
                      <a:pt x="2136629" y="921430"/>
                    </a:cubicBezTo>
                    <a:close/>
                    <a:moveTo>
                      <a:pt x="671427" y="488528"/>
                    </a:moveTo>
                    <a:cubicBezTo>
                      <a:pt x="671427" y="631927"/>
                      <a:pt x="555174" y="748179"/>
                      <a:pt x="411775" y="748179"/>
                    </a:cubicBezTo>
                    <a:cubicBezTo>
                      <a:pt x="268376" y="748179"/>
                      <a:pt x="152124" y="631927"/>
                      <a:pt x="152124" y="488528"/>
                    </a:cubicBezTo>
                    <a:cubicBezTo>
                      <a:pt x="152124" y="345129"/>
                      <a:pt x="268376" y="228876"/>
                      <a:pt x="411775" y="228876"/>
                    </a:cubicBezTo>
                    <a:cubicBezTo>
                      <a:pt x="555174" y="228876"/>
                      <a:pt x="671427" y="345129"/>
                      <a:pt x="671427" y="488528"/>
                    </a:cubicBezTo>
                    <a:close/>
                    <a:moveTo>
                      <a:pt x="1733350" y="259651"/>
                    </a:moveTo>
                    <a:cubicBezTo>
                      <a:pt x="1733350" y="403050"/>
                      <a:pt x="1617097" y="519303"/>
                      <a:pt x="1473698" y="519303"/>
                    </a:cubicBezTo>
                    <a:cubicBezTo>
                      <a:pt x="1330300" y="519303"/>
                      <a:pt x="1214047" y="403050"/>
                      <a:pt x="1214047" y="259651"/>
                    </a:cubicBezTo>
                    <a:cubicBezTo>
                      <a:pt x="1214047" y="116253"/>
                      <a:pt x="1330300" y="0"/>
                      <a:pt x="1473698" y="0"/>
                    </a:cubicBezTo>
                    <a:cubicBezTo>
                      <a:pt x="1617097" y="0"/>
                      <a:pt x="1733350" y="116253"/>
                      <a:pt x="1733350" y="259651"/>
                    </a:cubicBezTo>
                    <a:close/>
                    <a:moveTo>
                      <a:pt x="2774395" y="488528"/>
                    </a:moveTo>
                    <a:cubicBezTo>
                      <a:pt x="2774395" y="631927"/>
                      <a:pt x="2658142" y="748179"/>
                      <a:pt x="2514743" y="748179"/>
                    </a:cubicBezTo>
                    <a:cubicBezTo>
                      <a:pt x="2371344" y="748179"/>
                      <a:pt x="2255091" y="631927"/>
                      <a:pt x="2255091" y="488528"/>
                    </a:cubicBezTo>
                    <a:cubicBezTo>
                      <a:pt x="2255091" y="345129"/>
                      <a:pt x="2371344" y="228876"/>
                      <a:pt x="2514743" y="228876"/>
                    </a:cubicBezTo>
                    <a:cubicBezTo>
                      <a:pt x="2658142" y="228876"/>
                      <a:pt x="2774395" y="345129"/>
                      <a:pt x="2774395" y="488528"/>
                    </a:cubicBezTo>
                    <a:close/>
                    <a:moveTo>
                      <a:pt x="2962294" y="1809293"/>
                    </a:moveTo>
                    <a:cubicBezTo>
                      <a:pt x="2962294" y="1992792"/>
                      <a:pt x="2299164" y="2141544"/>
                      <a:pt x="1481147" y="2141544"/>
                    </a:cubicBezTo>
                    <a:cubicBezTo>
                      <a:pt x="663130" y="2141544"/>
                      <a:pt x="0" y="1992792"/>
                      <a:pt x="0" y="1809293"/>
                    </a:cubicBezTo>
                    <a:cubicBezTo>
                      <a:pt x="0" y="1625794"/>
                      <a:pt x="663130" y="1477042"/>
                      <a:pt x="1481147" y="1477042"/>
                    </a:cubicBezTo>
                    <a:cubicBezTo>
                      <a:pt x="2299164" y="1477042"/>
                      <a:pt x="2962294" y="1625794"/>
                      <a:pt x="2962294" y="1809293"/>
                    </a:cubicBezTo>
                    <a:close/>
                  </a:path>
                </a:pathLst>
              </a:custGeom>
              <a:solidFill>
                <a:srgbClr val="0070C0"/>
              </a:solidFill>
              <a:ln w="9525" cap="flat">
                <a:noFill/>
                <a:prstDash val="solid"/>
                <a:miter/>
              </a:ln>
            </p:spPr>
            <p:txBody>
              <a:bodyPr rtlCol="0" anchor="ctr"/>
              <a:lstStyle/>
              <a:p>
                <a:endParaRPr lang="en-GB"/>
              </a:p>
            </p:txBody>
          </p:sp>
          <p:sp>
            <p:nvSpPr>
              <p:cNvPr id="22" name="Graphic 27">
                <a:extLst>
                  <a:ext uri="{FF2B5EF4-FFF2-40B4-BE49-F238E27FC236}">
                    <a16:creationId xmlns:a16="http://schemas.microsoft.com/office/drawing/2014/main" id="{6C642812-347A-441D-94FC-3963414B0479}"/>
                  </a:ext>
                </a:extLst>
              </p:cNvPr>
              <p:cNvSpPr/>
              <p:nvPr/>
            </p:nvSpPr>
            <p:spPr>
              <a:xfrm>
                <a:off x="9583257" y="4036978"/>
                <a:ext cx="410684" cy="296897"/>
              </a:xfrm>
              <a:custGeom>
                <a:avLst/>
                <a:gdLst>
                  <a:gd name="connsiteX0" fmla="*/ 33661 w 2962294"/>
                  <a:gd name="connsiteY0" fmla="*/ 921430 h 2141543"/>
                  <a:gd name="connsiteX1" fmla="*/ 830980 w 2962294"/>
                  <a:gd name="connsiteY1" fmla="*/ 924163 h 2141543"/>
                  <a:gd name="connsiteX2" fmla="*/ 859279 w 2962294"/>
                  <a:gd name="connsiteY2" fmla="*/ 1434275 h 2141543"/>
                  <a:gd name="connsiteX3" fmla="*/ 15488 w 2962294"/>
                  <a:gd name="connsiteY3" fmla="*/ 1637424 h 2141543"/>
                  <a:gd name="connsiteX4" fmla="*/ 33661 w 2962294"/>
                  <a:gd name="connsiteY4" fmla="*/ 921430 h 2141543"/>
                  <a:gd name="connsiteX5" fmla="*/ 1095585 w 2962294"/>
                  <a:gd name="connsiteY5" fmla="*/ 692553 h 2141543"/>
                  <a:gd name="connsiteX6" fmla="*/ 1892903 w 2962294"/>
                  <a:gd name="connsiteY6" fmla="*/ 695287 h 2141543"/>
                  <a:gd name="connsiteX7" fmla="*/ 1919069 w 2962294"/>
                  <a:gd name="connsiteY7" fmla="*/ 1417806 h 2141543"/>
                  <a:gd name="connsiteX8" fmla="*/ 1484919 w 2962294"/>
                  <a:gd name="connsiteY8" fmla="*/ 1403223 h 2141543"/>
                  <a:gd name="connsiteX9" fmla="*/ 1077887 w 2962294"/>
                  <a:gd name="connsiteY9" fmla="*/ 1416006 h 2141543"/>
                  <a:gd name="connsiteX10" fmla="*/ 1095585 w 2962294"/>
                  <a:gd name="connsiteY10" fmla="*/ 692553 h 2141543"/>
                  <a:gd name="connsiteX11" fmla="*/ 2136629 w 2962294"/>
                  <a:gd name="connsiteY11" fmla="*/ 921430 h 2141543"/>
                  <a:gd name="connsiteX12" fmla="*/ 2933948 w 2962294"/>
                  <a:gd name="connsiteY12" fmla="*/ 924163 h 2141543"/>
                  <a:gd name="connsiteX13" fmla="*/ 2960208 w 2962294"/>
                  <a:gd name="connsiteY13" fmla="*/ 1640672 h 2141543"/>
                  <a:gd name="connsiteX14" fmla="*/ 2107778 w 2962294"/>
                  <a:gd name="connsiteY14" fmla="*/ 1433989 h 2141543"/>
                  <a:gd name="connsiteX15" fmla="*/ 2136629 w 2962294"/>
                  <a:gd name="connsiteY15" fmla="*/ 921430 h 2141543"/>
                  <a:gd name="connsiteX16" fmla="*/ 671427 w 2962294"/>
                  <a:gd name="connsiteY16" fmla="*/ 488528 h 2141543"/>
                  <a:gd name="connsiteX17" fmla="*/ 411775 w 2962294"/>
                  <a:gd name="connsiteY17" fmla="*/ 748179 h 2141543"/>
                  <a:gd name="connsiteX18" fmla="*/ 152124 w 2962294"/>
                  <a:gd name="connsiteY18" fmla="*/ 488528 h 2141543"/>
                  <a:gd name="connsiteX19" fmla="*/ 411775 w 2962294"/>
                  <a:gd name="connsiteY19" fmla="*/ 228876 h 2141543"/>
                  <a:gd name="connsiteX20" fmla="*/ 671427 w 2962294"/>
                  <a:gd name="connsiteY20" fmla="*/ 488528 h 2141543"/>
                  <a:gd name="connsiteX21" fmla="*/ 1733350 w 2962294"/>
                  <a:gd name="connsiteY21" fmla="*/ 259651 h 2141543"/>
                  <a:gd name="connsiteX22" fmla="*/ 1473698 w 2962294"/>
                  <a:gd name="connsiteY22" fmla="*/ 519303 h 2141543"/>
                  <a:gd name="connsiteX23" fmla="*/ 1214047 w 2962294"/>
                  <a:gd name="connsiteY23" fmla="*/ 259651 h 2141543"/>
                  <a:gd name="connsiteX24" fmla="*/ 1473698 w 2962294"/>
                  <a:gd name="connsiteY24" fmla="*/ 0 h 2141543"/>
                  <a:gd name="connsiteX25" fmla="*/ 1733350 w 2962294"/>
                  <a:gd name="connsiteY25" fmla="*/ 259651 h 2141543"/>
                  <a:gd name="connsiteX26" fmla="*/ 2774395 w 2962294"/>
                  <a:gd name="connsiteY26" fmla="*/ 488528 h 2141543"/>
                  <a:gd name="connsiteX27" fmla="*/ 2514743 w 2962294"/>
                  <a:gd name="connsiteY27" fmla="*/ 748179 h 2141543"/>
                  <a:gd name="connsiteX28" fmla="*/ 2255091 w 2962294"/>
                  <a:gd name="connsiteY28" fmla="*/ 488528 h 2141543"/>
                  <a:gd name="connsiteX29" fmla="*/ 2514743 w 2962294"/>
                  <a:gd name="connsiteY29" fmla="*/ 228876 h 2141543"/>
                  <a:gd name="connsiteX30" fmla="*/ 2774395 w 2962294"/>
                  <a:gd name="connsiteY30" fmla="*/ 488528 h 2141543"/>
                  <a:gd name="connsiteX31" fmla="*/ 2962294 w 2962294"/>
                  <a:gd name="connsiteY31" fmla="*/ 1809293 h 2141543"/>
                  <a:gd name="connsiteX32" fmla="*/ 1481147 w 2962294"/>
                  <a:gd name="connsiteY32" fmla="*/ 2141544 h 2141543"/>
                  <a:gd name="connsiteX33" fmla="*/ 0 w 2962294"/>
                  <a:gd name="connsiteY33" fmla="*/ 1809293 h 2141543"/>
                  <a:gd name="connsiteX34" fmla="*/ 1481147 w 2962294"/>
                  <a:gd name="connsiteY34" fmla="*/ 1477042 h 2141543"/>
                  <a:gd name="connsiteX35" fmla="*/ 2962294 w 2962294"/>
                  <a:gd name="connsiteY35" fmla="*/ 1809293 h 214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62294" h="2141543">
                    <a:moveTo>
                      <a:pt x="33661" y="921430"/>
                    </a:moveTo>
                    <a:cubicBezTo>
                      <a:pt x="97174" y="825208"/>
                      <a:pt x="783669" y="826132"/>
                      <a:pt x="830980" y="924163"/>
                    </a:cubicBezTo>
                    <a:cubicBezTo>
                      <a:pt x="854735" y="973388"/>
                      <a:pt x="859888" y="1212723"/>
                      <a:pt x="859279" y="1434275"/>
                    </a:cubicBezTo>
                    <a:cubicBezTo>
                      <a:pt x="484432" y="1473251"/>
                      <a:pt x="181994" y="1546184"/>
                      <a:pt x="15488" y="1637424"/>
                    </a:cubicBezTo>
                    <a:cubicBezTo>
                      <a:pt x="-276" y="1388174"/>
                      <a:pt x="-16059" y="996772"/>
                      <a:pt x="33661" y="921430"/>
                    </a:cubicBezTo>
                    <a:close/>
                    <a:moveTo>
                      <a:pt x="1095585" y="692553"/>
                    </a:moveTo>
                    <a:cubicBezTo>
                      <a:pt x="1159097" y="596332"/>
                      <a:pt x="1845592" y="597256"/>
                      <a:pt x="1892903" y="695287"/>
                    </a:cubicBezTo>
                    <a:cubicBezTo>
                      <a:pt x="1924764" y="761314"/>
                      <a:pt x="1923164" y="1169403"/>
                      <a:pt x="1919069" y="1417806"/>
                    </a:cubicBezTo>
                    <a:cubicBezTo>
                      <a:pt x="1780946" y="1408300"/>
                      <a:pt x="1635347" y="1403223"/>
                      <a:pt x="1484919" y="1403223"/>
                    </a:cubicBezTo>
                    <a:cubicBezTo>
                      <a:pt x="1344301" y="1403223"/>
                      <a:pt x="1207894" y="1407662"/>
                      <a:pt x="1077887" y="1416006"/>
                    </a:cubicBezTo>
                    <a:cubicBezTo>
                      <a:pt x="1061971" y="1167184"/>
                      <a:pt x="1045369" y="768648"/>
                      <a:pt x="1095585" y="692553"/>
                    </a:cubicBezTo>
                    <a:close/>
                    <a:moveTo>
                      <a:pt x="2136629" y="921430"/>
                    </a:moveTo>
                    <a:cubicBezTo>
                      <a:pt x="2200142" y="825208"/>
                      <a:pt x="2886637" y="826132"/>
                      <a:pt x="2933948" y="924163"/>
                    </a:cubicBezTo>
                    <a:cubicBezTo>
                      <a:pt x="2965552" y="989657"/>
                      <a:pt x="2964237" y="1391755"/>
                      <a:pt x="2960208" y="1640672"/>
                    </a:cubicBezTo>
                    <a:cubicBezTo>
                      <a:pt x="2794597" y="1547689"/>
                      <a:pt x="2488349" y="1473346"/>
                      <a:pt x="2107778" y="1433989"/>
                    </a:cubicBezTo>
                    <a:cubicBezTo>
                      <a:pt x="2098891" y="1214371"/>
                      <a:pt x="2099167" y="978198"/>
                      <a:pt x="2136629" y="921430"/>
                    </a:cubicBezTo>
                    <a:close/>
                    <a:moveTo>
                      <a:pt x="671427" y="488528"/>
                    </a:moveTo>
                    <a:cubicBezTo>
                      <a:pt x="671427" y="631927"/>
                      <a:pt x="555174" y="748179"/>
                      <a:pt x="411775" y="748179"/>
                    </a:cubicBezTo>
                    <a:cubicBezTo>
                      <a:pt x="268376" y="748179"/>
                      <a:pt x="152124" y="631927"/>
                      <a:pt x="152124" y="488528"/>
                    </a:cubicBezTo>
                    <a:cubicBezTo>
                      <a:pt x="152124" y="345129"/>
                      <a:pt x="268376" y="228876"/>
                      <a:pt x="411775" y="228876"/>
                    </a:cubicBezTo>
                    <a:cubicBezTo>
                      <a:pt x="555174" y="228876"/>
                      <a:pt x="671427" y="345129"/>
                      <a:pt x="671427" y="488528"/>
                    </a:cubicBezTo>
                    <a:close/>
                    <a:moveTo>
                      <a:pt x="1733350" y="259651"/>
                    </a:moveTo>
                    <a:cubicBezTo>
                      <a:pt x="1733350" y="403050"/>
                      <a:pt x="1617097" y="519303"/>
                      <a:pt x="1473698" y="519303"/>
                    </a:cubicBezTo>
                    <a:cubicBezTo>
                      <a:pt x="1330300" y="519303"/>
                      <a:pt x="1214047" y="403050"/>
                      <a:pt x="1214047" y="259651"/>
                    </a:cubicBezTo>
                    <a:cubicBezTo>
                      <a:pt x="1214047" y="116253"/>
                      <a:pt x="1330300" y="0"/>
                      <a:pt x="1473698" y="0"/>
                    </a:cubicBezTo>
                    <a:cubicBezTo>
                      <a:pt x="1617097" y="0"/>
                      <a:pt x="1733350" y="116253"/>
                      <a:pt x="1733350" y="259651"/>
                    </a:cubicBezTo>
                    <a:close/>
                    <a:moveTo>
                      <a:pt x="2774395" y="488528"/>
                    </a:moveTo>
                    <a:cubicBezTo>
                      <a:pt x="2774395" y="631927"/>
                      <a:pt x="2658142" y="748179"/>
                      <a:pt x="2514743" y="748179"/>
                    </a:cubicBezTo>
                    <a:cubicBezTo>
                      <a:pt x="2371344" y="748179"/>
                      <a:pt x="2255091" y="631927"/>
                      <a:pt x="2255091" y="488528"/>
                    </a:cubicBezTo>
                    <a:cubicBezTo>
                      <a:pt x="2255091" y="345129"/>
                      <a:pt x="2371344" y="228876"/>
                      <a:pt x="2514743" y="228876"/>
                    </a:cubicBezTo>
                    <a:cubicBezTo>
                      <a:pt x="2658142" y="228876"/>
                      <a:pt x="2774395" y="345129"/>
                      <a:pt x="2774395" y="488528"/>
                    </a:cubicBezTo>
                    <a:close/>
                    <a:moveTo>
                      <a:pt x="2962294" y="1809293"/>
                    </a:moveTo>
                    <a:cubicBezTo>
                      <a:pt x="2962294" y="1992792"/>
                      <a:pt x="2299164" y="2141544"/>
                      <a:pt x="1481147" y="2141544"/>
                    </a:cubicBezTo>
                    <a:cubicBezTo>
                      <a:pt x="663130" y="2141544"/>
                      <a:pt x="0" y="1992792"/>
                      <a:pt x="0" y="1809293"/>
                    </a:cubicBezTo>
                    <a:cubicBezTo>
                      <a:pt x="0" y="1625794"/>
                      <a:pt x="663130" y="1477042"/>
                      <a:pt x="1481147" y="1477042"/>
                    </a:cubicBezTo>
                    <a:cubicBezTo>
                      <a:pt x="2299164" y="1477042"/>
                      <a:pt x="2962294" y="1625794"/>
                      <a:pt x="2962294" y="1809293"/>
                    </a:cubicBezTo>
                    <a:close/>
                  </a:path>
                </a:pathLst>
              </a:custGeom>
              <a:solidFill>
                <a:srgbClr val="0070C0"/>
              </a:solidFill>
              <a:ln w="9525" cap="flat">
                <a:noFill/>
                <a:prstDash val="solid"/>
                <a:miter/>
              </a:ln>
            </p:spPr>
            <p:txBody>
              <a:bodyPr rtlCol="0" anchor="ctr"/>
              <a:lstStyle/>
              <a:p>
                <a:endParaRPr lang="en-GB"/>
              </a:p>
            </p:txBody>
          </p:sp>
        </p:grpSp>
      </p:grpSp>
      <p:pic>
        <p:nvPicPr>
          <p:cNvPr id="23" name="Picture 22" descr="NEW_qa_logo3_300dpi.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1668" y="4271350"/>
            <a:ext cx="582820" cy="676664"/>
          </a:xfrm>
          <a:prstGeom prst="rect">
            <a:avLst/>
          </a:prstGeom>
        </p:spPr>
      </p:pic>
      <p:sp>
        <p:nvSpPr>
          <p:cNvPr id="24" name="Content Placeholder 2">
            <a:extLst>
              <a:ext uri="{FF2B5EF4-FFF2-40B4-BE49-F238E27FC236}">
                <a16:creationId xmlns:a16="http://schemas.microsoft.com/office/drawing/2014/main" id="{2FD7627A-3567-5765-D379-1AE83F4D23A4}"/>
              </a:ext>
            </a:extLst>
          </p:cNvPr>
          <p:cNvSpPr txBox="1">
            <a:spLocks/>
          </p:cNvSpPr>
          <p:nvPr/>
        </p:nvSpPr>
        <p:spPr>
          <a:xfrm>
            <a:off x="1845984" y="2195711"/>
            <a:ext cx="6192688" cy="792087"/>
          </a:xfrm>
          <a:prstGeom prst="rect">
            <a:avLst/>
          </a:prstGeom>
        </p:spPr>
        <p:txBody>
          <a:bodyPr vert="horz" lIns="0" tIns="45720" rIns="0" bIns="45720" rtlCol="0">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2 x 90 minute online focus groups with household customers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70C0"/>
                </a:solidFill>
                <a:latin typeface="Segoe UI" pitchFamily="34" charset="0"/>
                <a:cs typeface="Segoe UI" pitchFamily="34" charset="0"/>
              </a:rPr>
              <a:t>1 session with future bill payers, pre-family &amp; younger family lifestage &amp; 1 session with older family, post family &amp; empty nester lifestage</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70C0"/>
                </a:solidFill>
                <a:latin typeface="Segoe UI" pitchFamily="34" charset="0"/>
                <a:cs typeface="Segoe UI" pitchFamily="34" charset="0"/>
              </a:rPr>
              <a:t>Mix of location &amp; </a:t>
            </a:r>
            <a:r>
              <a:rPr kumimoji="0" lang="en-GB" sz="1200" b="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social grade (ABC</a:t>
            </a:r>
            <a:r>
              <a:rPr lang="en-GB" sz="1200" dirty="0">
                <a:solidFill>
                  <a:srgbClr val="0070C0"/>
                </a:solidFill>
                <a:latin typeface="Segoe UI" pitchFamily="34" charset="0"/>
                <a:cs typeface="Segoe UI" pitchFamily="34" charset="0"/>
              </a:rPr>
              <a:t>1 &amp; </a:t>
            </a:r>
            <a:r>
              <a:rPr lang="en-GB" sz="1200" dirty="0" err="1">
                <a:solidFill>
                  <a:srgbClr val="0070C0"/>
                </a:solidFill>
                <a:latin typeface="Segoe UI" pitchFamily="34" charset="0"/>
                <a:cs typeface="Segoe UI" pitchFamily="34" charset="0"/>
              </a:rPr>
              <a:t>C2DE</a:t>
            </a:r>
            <a:r>
              <a:rPr lang="en-GB" sz="1200" dirty="0">
                <a:solidFill>
                  <a:srgbClr val="0070C0"/>
                </a:solidFill>
                <a:latin typeface="Segoe UI" pitchFamily="34" charset="0"/>
                <a:cs typeface="Segoe UI" pitchFamily="34" charset="0"/>
              </a:rPr>
              <a:t>) in each session</a:t>
            </a:r>
            <a:endParaRPr kumimoji="0" lang="en-GB" sz="1200" b="0" i="0" u="none" strike="noStrike" kern="1200" cap="none" spc="0" normalizeH="0" baseline="0" noProof="0" dirty="0">
              <a:ln>
                <a:noFill/>
              </a:ln>
              <a:solidFill>
                <a:srgbClr val="0070C0"/>
              </a:solidFill>
              <a:effectLst/>
              <a:uLnTx/>
              <a:uFillTx/>
              <a:latin typeface="Segoe UI" pitchFamily="34" charset="0"/>
              <a:ea typeface="+mn-ea"/>
              <a:cs typeface="Segoe UI" pitchFamily="34" charset="0"/>
            </a:endParaRPr>
          </a:p>
        </p:txBody>
      </p:sp>
      <p:sp>
        <p:nvSpPr>
          <p:cNvPr id="25" name="Content Placeholder 2">
            <a:extLst>
              <a:ext uri="{FF2B5EF4-FFF2-40B4-BE49-F238E27FC236}">
                <a16:creationId xmlns:a16="http://schemas.microsoft.com/office/drawing/2014/main" id="{EDEB4C92-9133-51B8-FF08-6260ECC3A4D3}"/>
              </a:ext>
            </a:extLst>
          </p:cNvPr>
          <p:cNvSpPr txBox="1">
            <a:spLocks/>
          </p:cNvSpPr>
          <p:nvPr/>
        </p:nvSpPr>
        <p:spPr>
          <a:xfrm>
            <a:off x="1845984" y="3203823"/>
            <a:ext cx="6192688" cy="1067527"/>
          </a:xfrm>
          <a:prstGeom prst="rect">
            <a:avLst/>
          </a:prstGeom>
        </p:spPr>
        <p:txBody>
          <a:bodyPr vert="horz" lIns="0" tIns="45720" rIns="0" bIns="45720" rtlCol="0">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10 x 60 minute online or telephone depth interviews with non-household customers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70C0"/>
                </a:solidFill>
                <a:latin typeface="Segoe UI" pitchFamily="34" charset="0"/>
                <a:cs typeface="Segoe UI" pitchFamily="34" charset="0"/>
              </a:rPr>
              <a:t>Mix of business size (micro / small, medium &amp; large) – at least 2 to work in businesses where water plays a significant role in production or delivery of the service or product</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70C0"/>
                </a:solidFill>
                <a:latin typeface="Segoe UI" pitchFamily="34" charset="0"/>
                <a:cs typeface="Segoe UI" pitchFamily="34" charset="0"/>
              </a:rPr>
              <a:t>Mix of locations across Yorkshire</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All owners or senior decision makers within the business</a:t>
            </a:r>
          </a:p>
        </p:txBody>
      </p:sp>
      <p:sp>
        <p:nvSpPr>
          <p:cNvPr id="26" name="Content Placeholder 2">
            <a:extLst>
              <a:ext uri="{FF2B5EF4-FFF2-40B4-BE49-F238E27FC236}">
                <a16:creationId xmlns:a16="http://schemas.microsoft.com/office/drawing/2014/main" id="{04B83350-8AA7-0E24-5094-9BFF30407850}"/>
              </a:ext>
            </a:extLst>
          </p:cNvPr>
          <p:cNvSpPr txBox="1">
            <a:spLocks/>
          </p:cNvSpPr>
          <p:nvPr/>
        </p:nvSpPr>
        <p:spPr>
          <a:xfrm>
            <a:off x="323528" y="4443958"/>
            <a:ext cx="7704856" cy="483518"/>
          </a:xfrm>
          <a:prstGeom prst="rect">
            <a:avLst/>
          </a:prstGeom>
        </p:spPr>
        <p:txBody>
          <a:bodyPr vert="horz" lIns="0" tIns="45720" rIns="0" bIns="45720" rtlCol="0">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In addition views of stakeholders will be captured </a:t>
            </a:r>
            <a:r>
              <a:rPr lang="en-GB" sz="1200" dirty="0">
                <a:solidFill>
                  <a:srgbClr val="0070C0"/>
                </a:solidFill>
                <a:latin typeface="Segoe UI" pitchFamily="34" charset="0"/>
                <a:cs typeface="Segoe UI" pitchFamily="34" charset="0"/>
              </a:rPr>
              <a:t>&amp; added into the analysis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latin typeface="Segoe UI" pitchFamily="34" charset="0"/>
                <a:ea typeface="+mn-ea"/>
                <a:cs typeface="Segoe UI" pitchFamily="34" charset="0"/>
              </a:rPr>
              <a:t>Discourse analysis will be undertaken and the results fed into the final combined qual &amp; quant research report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24B0FF5B-5857-4DD2-8316-525F7AB76D4C}"/>
              </a:ext>
            </a:extLst>
          </p:cNvPr>
          <p:cNvGrpSpPr/>
          <p:nvPr/>
        </p:nvGrpSpPr>
        <p:grpSpPr>
          <a:xfrm>
            <a:off x="0" y="1125502"/>
            <a:ext cx="5292080" cy="1711842"/>
            <a:chOff x="5207975" y="2573079"/>
            <a:chExt cx="6983876" cy="1711842"/>
          </a:xfrm>
          <a:solidFill>
            <a:srgbClr val="0070C0"/>
          </a:solidFill>
        </p:grpSpPr>
        <p:sp>
          <p:nvSpPr>
            <p:cNvPr id="5" name="Rectangle 4">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Box 6">
            <a:extLst>
              <a:ext uri="{FF2B5EF4-FFF2-40B4-BE49-F238E27FC236}">
                <a16:creationId xmlns:a16="http://schemas.microsoft.com/office/drawing/2014/main" id="{948A2979-A456-4286-B8FC-8FF4C0C58EFD}"/>
              </a:ext>
            </a:extLst>
          </p:cNvPr>
          <p:cNvSpPr txBox="1"/>
          <p:nvPr/>
        </p:nvSpPr>
        <p:spPr>
          <a:xfrm>
            <a:off x="488280" y="1269996"/>
            <a:ext cx="4840311"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800" b="1" i="0" u="none" strike="noStrike" kern="1200" cap="none" spc="0" normalizeH="0" baseline="0" noProof="0" dirty="0">
                <a:ln>
                  <a:noFill/>
                </a:ln>
                <a:solidFill>
                  <a:schemeClr val="bg1"/>
                </a:solidFill>
                <a:effectLst/>
                <a:uLnTx/>
                <a:uFillTx/>
                <a:latin typeface="Segoe UI" pitchFamily="34" charset="0"/>
                <a:ea typeface="+mn-ea"/>
                <a:cs typeface="Segoe UI" pitchFamily="34" charset="0"/>
              </a:rPr>
              <a:t>Perceptions of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800" b="1" i="0" u="none" strike="noStrike" kern="1200" cap="none" spc="0" normalizeH="0" baseline="0" noProof="0" dirty="0">
                <a:ln>
                  <a:noFill/>
                </a:ln>
                <a:solidFill>
                  <a:schemeClr val="bg1"/>
                </a:solidFill>
                <a:effectLst/>
                <a:uLnTx/>
                <a:uFillTx/>
                <a:latin typeface="Segoe UI" pitchFamily="34" charset="0"/>
                <a:ea typeface="+mn-ea"/>
                <a:cs typeface="Segoe UI" pitchFamily="34" charset="0"/>
              </a:rPr>
              <a:t>&amp; relationship with </a:t>
            </a:r>
            <a:r>
              <a:rPr kumimoji="0" lang="en-GB" sz="2800" i="0" u="none" strike="noStrike" kern="1200" cap="none" spc="0" normalizeH="0" baseline="0" noProof="0" dirty="0">
                <a:ln>
                  <a:noFill/>
                </a:ln>
                <a:solidFill>
                  <a:schemeClr val="bg1"/>
                </a:solidFill>
                <a:effectLst/>
                <a:uLnTx/>
                <a:uFillTx/>
                <a:latin typeface="Segoe UI" pitchFamily="34" charset="0"/>
                <a:ea typeface="+mn-ea"/>
                <a:cs typeface="Segoe UI" pitchFamily="34" charset="0"/>
              </a:rPr>
              <a:t>Yorkshire Water</a:t>
            </a:r>
          </a:p>
        </p:txBody>
      </p:sp>
      <p:pic>
        <p:nvPicPr>
          <p:cNvPr id="9" name="Picture 4" descr="Why is Water so Important for the Body?">
            <a:extLst>
              <a:ext uri="{FF2B5EF4-FFF2-40B4-BE49-F238E27FC236}">
                <a16:creationId xmlns:a16="http://schemas.microsoft.com/office/drawing/2014/main" id="{499E0D60-DDD1-4846-02AE-FA016F83D1C4}"/>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732241" y="1125502"/>
            <a:ext cx="2160240" cy="360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7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Generally high satisfaction through low interaction &amp; limited knowledge</a:t>
            </a:r>
          </a:p>
        </p:txBody>
      </p:sp>
      <p:sp>
        <p:nvSpPr>
          <p:cNvPr id="3" name="Content Placeholder 2"/>
          <p:cNvSpPr>
            <a:spLocks noGrp="1"/>
          </p:cNvSpPr>
          <p:nvPr>
            <p:ph idx="1"/>
          </p:nvPr>
        </p:nvSpPr>
        <p:spPr>
          <a:xfrm>
            <a:off x="306384" y="1051582"/>
            <a:ext cx="8172400" cy="3816422"/>
          </a:xfrm>
        </p:spPr>
        <p:txBody>
          <a:bodyPr/>
          <a:lstStyle/>
          <a:p>
            <a:r>
              <a:rPr lang="en-GB" sz="1200" b="1" dirty="0"/>
              <a:t>Very high levels of satisfaction</a:t>
            </a:r>
            <a:r>
              <a:rPr lang="en-GB" sz="1200" dirty="0"/>
              <a:t>, but low levels of interactions</a:t>
            </a:r>
          </a:p>
          <a:p>
            <a:endParaRPr lang="en-GB" sz="400" dirty="0"/>
          </a:p>
          <a:p>
            <a:r>
              <a:rPr lang="en-GB" sz="1200" b="1" dirty="0"/>
              <a:t>Very few given much thought </a:t>
            </a:r>
            <a:r>
              <a:rPr lang="en-GB" sz="1200" dirty="0"/>
              <a:t>to how water gets to their homes &amp; is then removed &amp; treated … for majority it just works and always has</a:t>
            </a:r>
          </a:p>
          <a:p>
            <a:endParaRPr lang="en-GB" sz="400" dirty="0"/>
          </a:p>
          <a:p>
            <a:r>
              <a:rPr lang="en-GB" sz="1200" b="1" dirty="0"/>
              <a:t>Not a utility most think much about </a:t>
            </a:r>
            <a:r>
              <a:rPr lang="en-GB" sz="1200" dirty="0"/>
              <a:t>or have had any direct contact with: product good &amp; service works</a:t>
            </a:r>
          </a:p>
          <a:p>
            <a:endParaRPr lang="en-GB" sz="400" dirty="0"/>
          </a:p>
          <a:p>
            <a:r>
              <a:rPr lang="en-GB" sz="1200" b="1" dirty="0"/>
              <a:t>Felt to be relatively low bills </a:t>
            </a:r>
            <a:r>
              <a:rPr lang="en-GB" sz="1200" dirty="0"/>
              <a:t>so perceived to be much better VFM than other utilities</a:t>
            </a:r>
          </a:p>
          <a:p>
            <a:endParaRPr lang="en-GB" sz="400" dirty="0"/>
          </a:p>
          <a:p>
            <a:r>
              <a:rPr lang="en-GB" sz="1200" b="1" dirty="0"/>
              <a:t>Quick resolution &amp; a positive experience, </a:t>
            </a:r>
            <a:r>
              <a:rPr lang="en-GB" sz="1200" dirty="0"/>
              <a:t>with the very few who have had to contact YW; although some issues of low water pressure causing frustrations in Hull</a:t>
            </a:r>
          </a:p>
          <a:p>
            <a:pPr lvl="1"/>
            <a:endParaRPr lang="en-GB" sz="1200" dirty="0"/>
          </a:p>
          <a:p>
            <a:pPr marL="0" indent="0">
              <a:buNone/>
            </a:pPr>
            <a:r>
              <a:rPr lang="en-GB" sz="1200" dirty="0"/>
              <a:t>Later in discussions:</a:t>
            </a:r>
          </a:p>
          <a:p>
            <a:pPr marL="0" indent="0">
              <a:buNone/>
            </a:pPr>
            <a:endParaRPr lang="en-GB" sz="500" dirty="0"/>
          </a:p>
          <a:p>
            <a:r>
              <a:rPr lang="en-GB" sz="1200" b="1" dirty="0"/>
              <a:t>Younger especially often unaware YW is a monopoly: </a:t>
            </a:r>
            <a:r>
              <a:rPr lang="en-GB" sz="1200" dirty="0"/>
              <a:t>in sessions some questioned why, although they have never thought about shopping around</a:t>
            </a:r>
          </a:p>
          <a:p>
            <a:endParaRPr lang="en-GB" sz="400" dirty="0"/>
          </a:p>
          <a:p>
            <a:r>
              <a:rPr lang="en-GB" sz="1200" b="1" dirty="0"/>
              <a:t>Some surprise over differences in their water bill </a:t>
            </a:r>
            <a:r>
              <a:rPr lang="en-GB" sz="1200" dirty="0"/>
              <a:t>compared to others: unclear how it is calculated</a:t>
            </a:r>
          </a:p>
          <a:p>
            <a:endParaRPr lang="en-GB" sz="400" dirty="0"/>
          </a:p>
          <a:p>
            <a:r>
              <a:rPr lang="en-GB" sz="1200" b="1" dirty="0"/>
              <a:t>Most unaware of how YW is regulated</a:t>
            </a:r>
            <a:r>
              <a:rPr lang="en-GB" sz="1200" dirty="0"/>
              <a:t>, but pleased &amp; reassured when find out</a:t>
            </a:r>
          </a:p>
          <a:p>
            <a:endParaRPr lang="en-GB" sz="400" dirty="0"/>
          </a:p>
          <a:p>
            <a:r>
              <a:rPr lang="en-GB" sz="1200" b="1" dirty="0"/>
              <a:t>All generally happy with YW</a:t>
            </a:r>
            <a:r>
              <a:rPr lang="en-GB" sz="1200" dirty="0"/>
              <a:t>, but from a low level of knowledge</a:t>
            </a:r>
          </a:p>
          <a:p>
            <a:endParaRPr lang="en-GB"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29D8-5816-8D70-46F8-11644B187CB4}"/>
              </a:ext>
            </a:extLst>
          </p:cNvPr>
          <p:cNvSpPr>
            <a:spLocks noGrp="1"/>
          </p:cNvSpPr>
          <p:nvPr>
            <p:ph type="title"/>
          </p:nvPr>
        </p:nvSpPr>
        <p:spPr/>
        <p:txBody>
          <a:bodyPr/>
          <a:lstStyle/>
          <a:p>
            <a:r>
              <a:rPr lang="en-GB" dirty="0"/>
              <a:t>Attitudes often changed during discussion</a:t>
            </a:r>
          </a:p>
        </p:txBody>
      </p:sp>
      <p:sp>
        <p:nvSpPr>
          <p:cNvPr id="3" name="Content Placeholder 2">
            <a:extLst>
              <a:ext uri="{FF2B5EF4-FFF2-40B4-BE49-F238E27FC236}">
                <a16:creationId xmlns:a16="http://schemas.microsoft.com/office/drawing/2014/main" id="{72AD1150-CBE5-C458-2C9C-FA3DCEB87A46}"/>
              </a:ext>
            </a:extLst>
          </p:cNvPr>
          <p:cNvSpPr>
            <a:spLocks noGrp="1"/>
          </p:cNvSpPr>
          <p:nvPr>
            <p:ph idx="1"/>
          </p:nvPr>
        </p:nvSpPr>
        <p:spPr>
          <a:xfrm>
            <a:off x="256540" y="1491630"/>
            <a:ext cx="1882552" cy="3456384"/>
          </a:xfrm>
          <a:solidFill>
            <a:srgbClr val="086145"/>
          </a:solidFill>
          <a:ln w="3175">
            <a:noFill/>
          </a:ln>
        </p:spPr>
        <p:txBody>
          <a:bodyPr/>
          <a:lstStyle/>
          <a:p>
            <a:pPr marL="0" indent="0" algn="ctr">
              <a:buNone/>
            </a:pPr>
            <a:r>
              <a:rPr lang="en-GB" b="1" dirty="0">
                <a:solidFill>
                  <a:schemeClr val="bg1"/>
                </a:solidFill>
              </a:rPr>
              <a:t>Initial positive perceptions</a:t>
            </a:r>
          </a:p>
          <a:p>
            <a:pPr marL="0" indent="0" algn="ctr">
              <a:buNone/>
            </a:pPr>
            <a:endParaRPr lang="en-GB" dirty="0">
              <a:solidFill>
                <a:schemeClr val="bg1"/>
              </a:solidFill>
            </a:endParaRPr>
          </a:p>
          <a:p>
            <a:pPr marL="0" indent="0" algn="ctr">
              <a:buNone/>
            </a:pPr>
            <a:r>
              <a:rPr lang="en-GB" sz="1200" dirty="0">
                <a:solidFill>
                  <a:schemeClr val="bg1"/>
                </a:solidFill>
              </a:rPr>
              <a:t>Little interaction</a:t>
            </a:r>
          </a:p>
          <a:p>
            <a:pPr marL="0" indent="0" algn="ctr">
              <a:buNone/>
            </a:pPr>
            <a:endParaRPr lang="en-GB" sz="1200" dirty="0">
              <a:solidFill>
                <a:schemeClr val="bg1"/>
              </a:solidFill>
            </a:endParaRPr>
          </a:p>
          <a:p>
            <a:pPr marL="0" indent="0" algn="ctr">
              <a:buNone/>
            </a:pPr>
            <a:r>
              <a:rPr lang="en-GB" sz="1200" dirty="0">
                <a:solidFill>
                  <a:schemeClr val="bg1"/>
                </a:solidFill>
              </a:rPr>
              <a:t>Low knowledge</a:t>
            </a:r>
          </a:p>
          <a:p>
            <a:pPr marL="0" indent="0" algn="ctr">
              <a:buNone/>
            </a:pPr>
            <a:endParaRPr lang="en-GB" sz="1200" dirty="0">
              <a:solidFill>
                <a:schemeClr val="bg1"/>
              </a:solidFill>
            </a:endParaRPr>
          </a:p>
          <a:p>
            <a:pPr marL="0" indent="0" algn="ctr">
              <a:buNone/>
            </a:pPr>
            <a:r>
              <a:rPr lang="en-GB" sz="1200" dirty="0">
                <a:solidFill>
                  <a:schemeClr val="bg1"/>
                </a:solidFill>
              </a:rPr>
              <a:t>Service works</a:t>
            </a:r>
          </a:p>
          <a:p>
            <a:pPr marL="0" indent="0" algn="ctr">
              <a:buNone/>
            </a:pPr>
            <a:endParaRPr lang="en-GB" sz="1200" dirty="0">
              <a:solidFill>
                <a:schemeClr val="bg1"/>
              </a:solidFill>
            </a:endParaRPr>
          </a:p>
          <a:p>
            <a:pPr marL="0" indent="0" algn="ctr">
              <a:buNone/>
            </a:pPr>
            <a:r>
              <a:rPr lang="en-GB" sz="1200" dirty="0">
                <a:solidFill>
                  <a:schemeClr val="bg1"/>
                </a:solidFill>
              </a:rPr>
              <a:t>Lower bill than gas / electricity &amp; Council Tax</a:t>
            </a:r>
          </a:p>
          <a:p>
            <a:pPr marL="0" indent="0" algn="ctr">
              <a:buNone/>
            </a:pPr>
            <a:endParaRPr lang="en-GB" sz="1200" dirty="0">
              <a:solidFill>
                <a:schemeClr val="bg1"/>
              </a:solidFill>
            </a:endParaRPr>
          </a:p>
          <a:p>
            <a:pPr marL="0" indent="0" algn="ctr">
              <a:buNone/>
            </a:pPr>
            <a:r>
              <a:rPr lang="en-GB" sz="1200" dirty="0">
                <a:solidFill>
                  <a:schemeClr val="bg1"/>
                </a:solidFill>
              </a:rPr>
              <a:t>No big price rises recently</a:t>
            </a:r>
          </a:p>
          <a:p>
            <a:pPr marL="0" indent="0">
              <a:buNone/>
            </a:pPr>
            <a:endParaRPr lang="en-GB" dirty="0"/>
          </a:p>
        </p:txBody>
      </p:sp>
      <p:sp>
        <p:nvSpPr>
          <p:cNvPr id="4" name="Content Placeholder 2">
            <a:extLst>
              <a:ext uri="{FF2B5EF4-FFF2-40B4-BE49-F238E27FC236}">
                <a16:creationId xmlns:a16="http://schemas.microsoft.com/office/drawing/2014/main" id="{13F25CE2-36ED-9DEF-A7A6-3FCC2DC3F09A}"/>
              </a:ext>
            </a:extLst>
          </p:cNvPr>
          <p:cNvSpPr txBox="1">
            <a:spLocks/>
          </p:cNvSpPr>
          <p:nvPr/>
        </p:nvSpPr>
        <p:spPr>
          <a:xfrm>
            <a:off x="2420416" y="1491630"/>
            <a:ext cx="1882552" cy="3456384"/>
          </a:xfrm>
          <a:prstGeom prst="rect">
            <a:avLst/>
          </a:prstGeom>
          <a:solidFill>
            <a:srgbClr val="086145"/>
          </a:solidFill>
          <a:ln w="3175">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1000" b="0" kern="1200">
                <a:solidFill>
                  <a:srgbClr val="0070C0"/>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b="1" dirty="0">
                <a:solidFill>
                  <a:schemeClr val="bg1"/>
                </a:solidFill>
              </a:rPr>
              <a:t>Challenges</a:t>
            </a:r>
          </a:p>
          <a:p>
            <a:pPr marL="0" indent="0" algn="ctr">
              <a:spcBef>
                <a:spcPts val="0"/>
              </a:spcBef>
              <a:buNone/>
            </a:pPr>
            <a:endParaRPr lang="en-GB" dirty="0">
              <a:solidFill>
                <a:schemeClr val="bg1"/>
              </a:solidFill>
            </a:endParaRPr>
          </a:p>
          <a:p>
            <a:pPr marL="0" indent="0" algn="ctr">
              <a:spcBef>
                <a:spcPts val="0"/>
              </a:spcBef>
              <a:buNone/>
            </a:pPr>
            <a:r>
              <a:rPr lang="en-GB" sz="1200" dirty="0">
                <a:solidFill>
                  <a:schemeClr val="bg1"/>
                </a:solidFill>
              </a:rPr>
              <a:t>Reactions show </a:t>
            </a:r>
          </a:p>
          <a:p>
            <a:pPr marL="0" indent="0" algn="ctr">
              <a:spcBef>
                <a:spcPts val="0"/>
              </a:spcBef>
              <a:buNone/>
            </a:pPr>
            <a:r>
              <a:rPr lang="en-GB" sz="1200" dirty="0">
                <a:solidFill>
                  <a:schemeClr val="bg1"/>
                </a:solidFill>
              </a:rPr>
              <a:t>most know little: </a:t>
            </a:r>
          </a:p>
          <a:p>
            <a:pPr marL="0" indent="0" algn="ctr">
              <a:spcBef>
                <a:spcPts val="0"/>
              </a:spcBef>
              <a:buNone/>
            </a:pPr>
            <a:r>
              <a:rPr lang="en-GB" sz="1200" dirty="0">
                <a:solidFill>
                  <a:schemeClr val="bg1"/>
                </a:solidFill>
              </a:rPr>
              <a:t>surprised by size &amp; scale</a:t>
            </a:r>
          </a:p>
          <a:p>
            <a:pPr marL="0" indent="0" algn="ctr">
              <a:buNone/>
            </a:pPr>
            <a:endParaRPr lang="en-GB" sz="1200" dirty="0">
              <a:solidFill>
                <a:schemeClr val="bg1"/>
              </a:solidFill>
            </a:endParaRPr>
          </a:p>
          <a:p>
            <a:pPr marL="0" indent="0" algn="ctr">
              <a:buNone/>
            </a:pPr>
            <a:r>
              <a:rPr lang="en-GB" sz="1200" dirty="0">
                <a:solidFill>
                  <a:schemeClr val="bg1"/>
                </a:solidFill>
              </a:rPr>
              <a:t>More involved &amp; complex than ever considered</a:t>
            </a:r>
          </a:p>
          <a:p>
            <a:pPr marL="0" indent="0" algn="ctr">
              <a:buNone/>
            </a:pPr>
            <a:endParaRPr lang="en-GB" sz="1200" dirty="0">
              <a:solidFill>
                <a:schemeClr val="bg1"/>
              </a:solidFill>
            </a:endParaRPr>
          </a:p>
          <a:p>
            <a:pPr marL="0" indent="0" algn="ctr">
              <a:buNone/>
            </a:pPr>
            <a:r>
              <a:rPr lang="en-GB" sz="1200" dirty="0">
                <a:solidFill>
                  <a:schemeClr val="bg1"/>
                </a:solidFill>
              </a:rPr>
              <a:t>Clearly thinking about long term &amp; short term planning &amp; investment</a:t>
            </a:r>
          </a:p>
          <a:p>
            <a:pPr marL="0" indent="0" algn="ctr">
              <a:buNone/>
            </a:pPr>
            <a:endParaRPr lang="en-GB" sz="1200" dirty="0">
              <a:solidFill>
                <a:schemeClr val="bg1"/>
              </a:solidFill>
            </a:endParaRPr>
          </a:p>
          <a:p>
            <a:pPr marL="0" indent="0" algn="ctr">
              <a:buNone/>
            </a:pPr>
            <a:r>
              <a:rPr lang="en-GB" sz="1200" dirty="0">
                <a:solidFill>
                  <a:schemeClr val="bg1"/>
                </a:solidFill>
              </a:rPr>
              <a:t>Don’t hear much </a:t>
            </a:r>
          </a:p>
          <a:p>
            <a:pPr marL="0" indent="0" algn="ctr">
              <a:buNone/>
            </a:pPr>
            <a:r>
              <a:rPr lang="en-GB" sz="1200" dirty="0">
                <a:solidFill>
                  <a:schemeClr val="bg1"/>
                </a:solidFill>
              </a:rPr>
              <a:t>about YW: but no news seen as good news</a:t>
            </a:r>
          </a:p>
          <a:p>
            <a:pPr marL="0" indent="0">
              <a:buFont typeface="Arial" pitchFamily="34" charset="0"/>
              <a:buNone/>
            </a:pPr>
            <a:endParaRPr lang="en-GB" dirty="0"/>
          </a:p>
        </p:txBody>
      </p:sp>
      <p:sp>
        <p:nvSpPr>
          <p:cNvPr id="5" name="Content Placeholder 2">
            <a:extLst>
              <a:ext uri="{FF2B5EF4-FFF2-40B4-BE49-F238E27FC236}">
                <a16:creationId xmlns:a16="http://schemas.microsoft.com/office/drawing/2014/main" id="{42155216-B099-B511-162A-273CA19188E9}"/>
              </a:ext>
            </a:extLst>
          </p:cNvPr>
          <p:cNvSpPr txBox="1">
            <a:spLocks/>
          </p:cNvSpPr>
          <p:nvPr/>
        </p:nvSpPr>
        <p:spPr>
          <a:xfrm>
            <a:off x="4580656" y="1491630"/>
            <a:ext cx="1882552" cy="3456384"/>
          </a:xfrm>
          <a:prstGeom prst="rect">
            <a:avLst/>
          </a:prstGeom>
          <a:solidFill>
            <a:srgbClr val="086145"/>
          </a:solidFill>
          <a:ln w="3175">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1000" b="0" kern="1200">
                <a:solidFill>
                  <a:srgbClr val="0070C0"/>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b="1" dirty="0">
                <a:solidFill>
                  <a:schemeClr val="bg1"/>
                </a:solidFill>
              </a:rPr>
              <a:t>Priorities</a:t>
            </a:r>
          </a:p>
          <a:p>
            <a:pPr marL="0" indent="0">
              <a:buFont typeface="Arial" pitchFamily="34" charset="0"/>
              <a:buNone/>
            </a:pPr>
            <a:endParaRPr lang="en-GB" dirty="0">
              <a:solidFill>
                <a:schemeClr val="bg1"/>
              </a:solidFill>
            </a:endParaRPr>
          </a:p>
          <a:p>
            <a:pPr marL="0" indent="0" algn="ctr">
              <a:spcBef>
                <a:spcPts val="0"/>
              </a:spcBef>
              <a:buNone/>
            </a:pPr>
            <a:r>
              <a:rPr lang="en-GB" sz="1200" dirty="0">
                <a:solidFill>
                  <a:schemeClr val="bg1"/>
                </a:solidFill>
              </a:rPr>
              <a:t>YW obviously have to think about a lot</a:t>
            </a:r>
          </a:p>
          <a:p>
            <a:pPr marL="0" indent="0" algn="ctr">
              <a:buNone/>
            </a:pPr>
            <a:endParaRPr lang="en-GB" sz="1200" dirty="0">
              <a:solidFill>
                <a:schemeClr val="bg1"/>
              </a:solidFill>
            </a:endParaRPr>
          </a:p>
          <a:p>
            <a:pPr marL="0" indent="0" algn="ctr">
              <a:spcBef>
                <a:spcPts val="0"/>
              </a:spcBef>
              <a:buNone/>
            </a:pPr>
            <a:r>
              <a:rPr lang="en-GB" sz="1200" dirty="0">
                <a:solidFill>
                  <a:schemeClr val="bg1"/>
                </a:solidFill>
              </a:rPr>
              <a:t>Lots of aspects </a:t>
            </a:r>
          </a:p>
          <a:p>
            <a:pPr marL="0" indent="0" algn="ctr">
              <a:spcBef>
                <a:spcPts val="0"/>
              </a:spcBef>
              <a:buNone/>
            </a:pPr>
            <a:r>
              <a:rPr lang="en-GB" sz="1200" dirty="0">
                <a:solidFill>
                  <a:schemeClr val="bg1"/>
                </a:solidFill>
              </a:rPr>
              <a:t>to deliver on</a:t>
            </a:r>
          </a:p>
          <a:p>
            <a:pPr marL="0" indent="0" algn="ctr">
              <a:buNone/>
            </a:pPr>
            <a:endParaRPr lang="en-GB" sz="1200" dirty="0">
              <a:solidFill>
                <a:schemeClr val="bg1"/>
              </a:solidFill>
            </a:endParaRPr>
          </a:p>
          <a:p>
            <a:pPr marL="0" indent="0" algn="ctr">
              <a:buNone/>
            </a:pPr>
            <a:r>
              <a:rPr lang="en-GB" sz="1200" dirty="0">
                <a:solidFill>
                  <a:schemeClr val="bg1"/>
                </a:solidFill>
              </a:rPr>
              <a:t>Juggle to get right</a:t>
            </a:r>
          </a:p>
          <a:p>
            <a:pPr marL="0" indent="0" algn="ctr">
              <a:buNone/>
            </a:pPr>
            <a:endParaRPr lang="en-GB" sz="1200" dirty="0">
              <a:solidFill>
                <a:schemeClr val="bg1"/>
              </a:solidFill>
            </a:endParaRPr>
          </a:p>
          <a:p>
            <a:pPr marL="0" indent="0" algn="ctr">
              <a:buNone/>
            </a:pPr>
            <a:r>
              <a:rPr lang="en-GB" sz="1200" dirty="0">
                <a:solidFill>
                  <a:schemeClr val="bg1"/>
                </a:solidFill>
              </a:rPr>
              <a:t>Positive that customers being asked</a:t>
            </a:r>
          </a:p>
          <a:p>
            <a:pPr marL="0" indent="0" algn="ctr">
              <a:buNone/>
            </a:pPr>
            <a:endParaRPr lang="en-GB" sz="1200" dirty="0">
              <a:solidFill>
                <a:schemeClr val="bg1"/>
              </a:solidFill>
            </a:endParaRPr>
          </a:p>
          <a:p>
            <a:pPr marL="0" indent="0" algn="ctr">
              <a:buNone/>
            </a:pPr>
            <a:r>
              <a:rPr lang="en-GB" sz="1200" dirty="0">
                <a:solidFill>
                  <a:schemeClr val="bg1"/>
                </a:solidFill>
              </a:rPr>
              <a:t>So at this stage have a very positive view about </a:t>
            </a:r>
            <a:r>
              <a:rPr lang="en-GB" sz="1200" dirty="0" err="1">
                <a:solidFill>
                  <a:schemeClr val="bg1"/>
                </a:solidFill>
              </a:rPr>
              <a:t>YW</a:t>
            </a:r>
            <a:endParaRPr lang="en-GB" sz="1200" dirty="0">
              <a:solidFill>
                <a:schemeClr val="bg1"/>
              </a:solidFill>
            </a:endParaRPr>
          </a:p>
          <a:p>
            <a:endParaRPr lang="en-GB" sz="1200" dirty="0"/>
          </a:p>
          <a:p>
            <a:pPr marL="0" indent="0">
              <a:buFont typeface="Arial" pitchFamily="34" charset="0"/>
              <a:buNone/>
            </a:pPr>
            <a:endParaRPr lang="en-GB" dirty="0"/>
          </a:p>
        </p:txBody>
      </p:sp>
      <p:sp>
        <p:nvSpPr>
          <p:cNvPr id="6" name="Content Placeholder 2">
            <a:extLst>
              <a:ext uri="{FF2B5EF4-FFF2-40B4-BE49-F238E27FC236}">
                <a16:creationId xmlns:a16="http://schemas.microsoft.com/office/drawing/2014/main" id="{838DAA8D-132C-3534-888E-9E2A1E04A11E}"/>
              </a:ext>
            </a:extLst>
          </p:cNvPr>
          <p:cNvSpPr txBox="1">
            <a:spLocks/>
          </p:cNvSpPr>
          <p:nvPr/>
        </p:nvSpPr>
        <p:spPr>
          <a:xfrm>
            <a:off x="6740896" y="1491630"/>
            <a:ext cx="2098576" cy="3456384"/>
          </a:xfrm>
          <a:prstGeom prst="rect">
            <a:avLst/>
          </a:prstGeom>
          <a:solidFill>
            <a:srgbClr val="FFAE9F"/>
          </a:solidFill>
          <a:ln w="3175">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1400" b="0" kern="1200">
                <a:solidFill>
                  <a:srgbClr val="0070C0"/>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1000" b="0" kern="1200">
                <a:solidFill>
                  <a:srgbClr val="0070C0"/>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GB" b="1" dirty="0">
                <a:solidFill>
                  <a:schemeClr val="bg1"/>
                </a:solidFill>
              </a:rPr>
              <a:t>Concerns </a:t>
            </a:r>
          </a:p>
          <a:p>
            <a:pPr marL="0" indent="0" algn="ctr">
              <a:spcBef>
                <a:spcPts val="0"/>
              </a:spcBef>
              <a:buFont typeface="Arial" pitchFamily="34" charset="0"/>
              <a:buNone/>
            </a:pPr>
            <a:r>
              <a:rPr lang="en-GB" b="1" dirty="0">
                <a:solidFill>
                  <a:schemeClr val="bg1"/>
                </a:solidFill>
              </a:rPr>
              <a:t>with current performance level</a:t>
            </a:r>
          </a:p>
          <a:p>
            <a:pPr marL="0" indent="0" algn="ctr">
              <a:buFont typeface="Arial" pitchFamily="34" charset="0"/>
              <a:buNone/>
            </a:pPr>
            <a:endParaRPr lang="en-GB" dirty="0">
              <a:solidFill>
                <a:schemeClr val="bg1"/>
              </a:solidFill>
            </a:endParaRPr>
          </a:p>
          <a:p>
            <a:pPr marL="0" indent="0" algn="ctr">
              <a:buNone/>
            </a:pPr>
            <a:r>
              <a:rPr lang="en-GB" sz="1200" dirty="0">
                <a:solidFill>
                  <a:schemeClr val="bg1"/>
                </a:solidFill>
              </a:rPr>
              <a:t>Focus on RAG coding</a:t>
            </a:r>
          </a:p>
          <a:p>
            <a:pPr marL="0" indent="0" algn="ctr">
              <a:buNone/>
            </a:pPr>
            <a:endParaRPr lang="en-GB" sz="1200" dirty="0">
              <a:solidFill>
                <a:schemeClr val="bg1"/>
              </a:solidFill>
            </a:endParaRPr>
          </a:p>
          <a:p>
            <a:pPr marL="0" indent="0" algn="ctr">
              <a:buNone/>
            </a:pPr>
            <a:r>
              <a:rPr lang="en-GB" sz="1200" dirty="0">
                <a:solidFill>
                  <a:schemeClr val="bg1"/>
                </a:solidFill>
              </a:rPr>
              <a:t>Lots of red &amp; amber</a:t>
            </a:r>
          </a:p>
          <a:p>
            <a:pPr marL="0" indent="0" algn="ctr">
              <a:buNone/>
            </a:pPr>
            <a:r>
              <a:rPr lang="en-GB" sz="1200" dirty="0">
                <a:solidFill>
                  <a:schemeClr val="bg1"/>
                </a:solidFill>
              </a:rPr>
              <a:t>Some key areas in red (taste, smell, safe to drink)</a:t>
            </a:r>
          </a:p>
          <a:p>
            <a:pPr marL="0" indent="0" algn="ctr">
              <a:buNone/>
            </a:pPr>
            <a:endParaRPr lang="en-GB" sz="1200" dirty="0">
              <a:solidFill>
                <a:schemeClr val="bg1"/>
              </a:solidFill>
            </a:endParaRPr>
          </a:p>
          <a:p>
            <a:pPr marL="0" indent="0" algn="ctr">
              <a:buNone/>
            </a:pPr>
            <a:r>
              <a:rPr lang="en-GB" sz="1200" dirty="0">
                <a:solidFill>
                  <a:schemeClr val="bg1"/>
                </a:solidFill>
              </a:rPr>
              <a:t>Explanation very technical and meaningless</a:t>
            </a:r>
          </a:p>
          <a:p>
            <a:pPr marL="0" indent="0" algn="ctr">
              <a:buNone/>
            </a:pPr>
            <a:endParaRPr lang="en-GB" sz="1200" dirty="0">
              <a:solidFill>
                <a:schemeClr val="bg1"/>
              </a:solidFill>
            </a:endParaRPr>
          </a:p>
          <a:p>
            <a:pPr marL="0" indent="0" algn="ctr">
              <a:buNone/>
            </a:pPr>
            <a:r>
              <a:rPr lang="en-GB" sz="1200" dirty="0">
                <a:solidFill>
                  <a:schemeClr val="bg1"/>
                </a:solidFill>
              </a:rPr>
              <a:t>Impression YW not doing well &amp; much worse than thought</a:t>
            </a:r>
          </a:p>
          <a:p>
            <a:pPr algn="ctr"/>
            <a:endParaRPr lang="en-GB" sz="1200" dirty="0"/>
          </a:p>
          <a:p>
            <a:pPr marL="0" indent="0">
              <a:buFont typeface="Arial" pitchFamily="34" charset="0"/>
              <a:buNone/>
            </a:pPr>
            <a:endParaRPr lang="en-GB" dirty="0"/>
          </a:p>
        </p:txBody>
      </p:sp>
      <p:sp>
        <p:nvSpPr>
          <p:cNvPr id="7" name="Arrow: Right 6">
            <a:extLst>
              <a:ext uri="{FF2B5EF4-FFF2-40B4-BE49-F238E27FC236}">
                <a16:creationId xmlns:a16="http://schemas.microsoft.com/office/drawing/2014/main" id="{AE749EAA-D19B-B3B2-5C22-744FC9DDE979}"/>
              </a:ext>
            </a:extLst>
          </p:cNvPr>
          <p:cNvSpPr/>
          <p:nvPr/>
        </p:nvSpPr>
        <p:spPr>
          <a:xfrm>
            <a:off x="264632" y="843558"/>
            <a:ext cx="8574840" cy="563430"/>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0070C0"/>
                </a:solidFill>
                <a:latin typeface="Segoe UI" panose="020B0502040204020203" pitchFamily="34" charset="0"/>
                <a:cs typeface="Segoe UI" panose="020B0502040204020203" pitchFamily="34" charset="0"/>
              </a:rPr>
              <a:t>Seeing actual current performance against previous targets dramatically changes levels of satisfaction with </a:t>
            </a:r>
            <a:r>
              <a:rPr lang="en-GB" sz="1200" b="1" dirty="0" err="1">
                <a:solidFill>
                  <a:srgbClr val="0070C0"/>
                </a:solidFill>
                <a:latin typeface="Segoe UI" panose="020B0502040204020203" pitchFamily="34" charset="0"/>
                <a:cs typeface="Segoe UI" panose="020B0502040204020203" pitchFamily="34" charset="0"/>
              </a:rPr>
              <a:t>YW</a:t>
            </a:r>
            <a:endParaRPr lang="en-GB" sz="1200" b="1" dirty="0">
              <a:solidFill>
                <a:srgbClr val="0070C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2396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B3DC-FF3E-3EBF-4F4D-0AD21BDD37BF}"/>
              </a:ext>
            </a:extLst>
          </p:cNvPr>
          <p:cNvSpPr>
            <a:spLocks noGrp="1"/>
          </p:cNvSpPr>
          <p:nvPr>
            <p:ph type="title"/>
          </p:nvPr>
        </p:nvSpPr>
        <p:spPr>
          <a:solidFill>
            <a:srgbClr val="086145"/>
          </a:solidFill>
        </p:spPr>
        <p:txBody>
          <a:bodyPr/>
          <a:lstStyle/>
          <a:p>
            <a:r>
              <a:rPr lang="en-GB" sz="1800" dirty="0"/>
              <a:t>Most businesses also had limited knowledge of &amp; interaction with YW</a:t>
            </a:r>
          </a:p>
        </p:txBody>
      </p:sp>
      <p:sp>
        <p:nvSpPr>
          <p:cNvPr id="4" name="Content Placeholder 2">
            <a:extLst>
              <a:ext uri="{FF2B5EF4-FFF2-40B4-BE49-F238E27FC236}">
                <a16:creationId xmlns:a16="http://schemas.microsoft.com/office/drawing/2014/main" id="{8A8629D7-18BD-C905-A26E-B1547F271B38}"/>
              </a:ext>
            </a:extLst>
          </p:cNvPr>
          <p:cNvSpPr>
            <a:spLocks noGrp="1"/>
          </p:cNvSpPr>
          <p:nvPr>
            <p:ph idx="1"/>
          </p:nvPr>
        </p:nvSpPr>
        <p:spPr>
          <a:xfrm>
            <a:off x="323528" y="1059582"/>
            <a:ext cx="5760640" cy="3816422"/>
          </a:xfrm>
        </p:spPr>
        <p:txBody>
          <a:bodyPr/>
          <a:lstStyle/>
          <a:p>
            <a:r>
              <a:rPr lang="en-GB" sz="1200" b="1" dirty="0"/>
              <a:t>Water regarded as critical by all: </a:t>
            </a:r>
            <a:r>
              <a:rPr lang="en-GB" sz="1200" dirty="0"/>
              <a:t>even those using it only for toilet or cleaning in an office or shop</a:t>
            </a:r>
          </a:p>
          <a:p>
            <a:endParaRPr lang="en-GB" sz="400" dirty="0"/>
          </a:p>
          <a:p>
            <a:pPr lvl="1"/>
            <a:r>
              <a:rPr lang="en-GB" sz="1200" dirty="0"/>
              <a:t>Water tends not be a major issue, cost or thought for most, </a:t>
            </a:r>
            <a:r>
              <a:rPr lang="en-GB" sz="1200" dirty="0" err="1"/>
              <a:t>esp</a:t>
            </a:r>
            <a:r>
              <a:rPr lang="en-GB" sz="1200" dirty="0"/>
              <a:t> smaller</a:t>
            </a:r>
          </a:p>
          <a:p>
            <a:pPr lvl="1"/>
            <a:r>
              <a:rPr lang="en-GB" sz="1200" dirty="0"/>
              <a:t>Minority acknowledged that the pandemic had provided a contingency plan of working at home</a:t>
            </a:r>
          </a:p>
          <a:p>
            <a:pPr marL="0" indent="0">
              <a:buNone/>
            </a:pPr>
            <a:endParaRPr lang="en-GB" sz="1000" b="1" dirty="0"/>
          </a:p>
          <a:p>
            <a:r>
              <a:rPr lang="en-GB" sz="1200" b="1" dirty="0"/>
              <a:t>Few had experienced a ‘moment of truth’ </a:t>
            </a:r>
            <a:r>
              <a:rPr lang="en-GB" sz="1200" dirty="0"/>
              <a:t>(an interaction with YW) &amp; very few had experienced issues</a:t>
            </a:r>
          </a:p>
          <a:p>
            <a:endParaRPr lang="en-GB" sz="400" dirty="0"/>
          </a:p>
          <a:p>
            <a:pPr lvl="1"/>
            <a:r>
              <a:rPr lang="en-GB" sz="1200" dirty="0"/>
              <a:t>Smaller companies not aware of retailer name</a:t>
            </a:r>
          </a:p>
          <a:p>
            <a:pPr lvl="1"/>
            <a:r>
              <a:rPr lang="en-GB" sz="1200" dirty="0"/>
              <a:t>General feeling that YW is an ‘expert’</a:t>
            </a:r>
          </a:p>
          <a:p>
            <a:pPr lvl="1"/>
            <a:r>
              <a:rPr lang="en-GB" sz="1200" dirty="0"/>
              <a:t>Customer service when querying a bill &amp; red tape associated with applying for a discount had presented an issue for one business</a:t>
            </a:r>
          </a:p>
          <a:p>
            <a:pPr marL="0" indent="0">
              <a:buNone/>
            </a:pPr>
            <a:endParaRPr lang="en-GB" sz="1000" dirty="0"/>
          </a:p>
          <a:p>
            <a:r>
              <a:rPr lang="en-GB" sz="1200" b="1" dirty="0"/>
              <a:t>Understand ‘reasonable’ price increases: </a:t>
            </a:r>
            <a:r>
              <a:rPr lang="en-GB" sz="1200" dirty="0"/>
              <a:t>difficult to manage for some businesses who don’t feel they can pass increased costs on to customers  </a:t>
            </a:r>
          </a:p>
          <a:p>
            <a:pPr marL="457200" lvl="1" indent="0">
              <a:buNone/>
            </a:pPr>
            <a:endParaRPr lang="en-GB" sz="1000" dirty="0"/>
          </a:p>
          <a:p>
            <a:r>
              <a:rPr lang="en-GB" sz="1200" b="1" dirty="0"/>
              <a:t>Little evidence of change in attitude through the discussion: </a:t>
            </a:r>
            <a:r>
              <a:rPr lang="en-GB" sz="1200" dirty="0"/>
              <a:t>as no influence of other participants &amp; businesses very aware of challenges faced</a:t>
            </a:r>
          </a:p>
          <a:p>
            <a:endParaRPr lang="en-GB" sz="1200" dirty="0"/>
          </a:p>
          <a:p>
            <a:endParaRPr lang="en-GB" sz="800" b="1" dirty="0"/>
          </a:p>
          <a:p>
            <a:endParaRPr lang="en-GB" sz="1200" dirty="0"/>
          </a:p>
          <a:p>
            <a:pPr marL="0" indent="0">
              <a:buNone/>
            </a:pPr>
            <a:endParaRPr lang="en-GB" sz="1200" dirty="0"/>
          </a:p>
          <a:p>
            <a:endParaRPr lang="en-GB" dirty="0"/>
          </a:p>
          <a:p>
            <a:endParaRPr lang="en-GB" dirty="0"/>
          </a:p>
          <a:p>
            <a:endParaRPr lang="en-GB" sz="800" dirty="0">
              <a:solidFill>
                <a:schemeClr val="tx1"/>
              </a:solidFill>
            </a:endParaRPr>
          </a:p>
          <a:p>
            <a:pPr marL="0" indent="0" algn="ctr">
              <a:buNone/>
            </a:pPr>
            <a:endParaRPr lang="en-GB" b="1" dirty="0"/>
          </a:p>
          <a:p>
            <a:pPr marL="342900" lvl="1" indent="-342900">
              <a:buFont typeface="Arial" pitchFamily="34" charset="0"/>
              <a:buChar char="•"/>
            </a:pPr>
            <a:endParaRPr lang="en-GB" b="1" dirty="0"/>
          </a:p>
          <a:p>
            <a:pPr lvl="1"/>
            <a:endParaRPr lang="en-GB" dirty="0"/>
          </a:p>
        </p:txBody>
      </p:sp>
      <p:sp>
        <p:nvSpPr>
          <p:cNvPr id="5" name="Rectangle 4">
            <a:extLst>
              <a:ext uri="{FF2B5EF4-FFF2-40B4-BE49-F238E27FC236}">
                <a16:creationId xmlns:a16="http://schemas.microsoft.com/office/drawing/2014/main" id="{3F0A8F6E-93CC-FC5C-2F77-8C4897AC65B0}"/>
              </a:ext>
            </a:extLst>
          </p:cNvPr>
          <p:cNvSpPr/>
          <p:nvPr/>
        </p:nvSpPr>
        <p:spPr>
          <a:xfrm>
            <a:off x="6469943" y="1059582"/>
            <a:ext cx="2160240" cy="1891480"/>
          </a:xfrm>
          <a:prstGeom prst="rect">
            <a:avLst/>
          </a:prstGeom>
        </p:spPr>
        <p:txBody>
          <a:bodyPr wrap="square">
            <a:spAutoFit/>
          </a:bodyPr>
          <a:lstStyle/>
          <a:p>
            <a:pPr algn="ctr">
              <a:lnSpc>
                <a:spcPct val="107000"/>
              </a:lnSpc>
              <a:spcAft>
                <a:spcPts val="800"/>
              </a:spcAft>
            </a:pPr>
            <a:r>
              <a:rPr lang="en-GB" sz="1000" i="1" dirty="0">
                <a:solidFill>
                  <a:srgbClr val="0070C0"/>
                </a:solidFill>
                <a:latin typeface="Segoe UI" pitchFamily="34" charset="0"/>
                <a:cs typeface="Segoe UI" pitchFamily="34" charset="0"/>
              </a:rPr>
              <a:t>“</a:t>
            </a:r>
            <a:r>
              <a:rPr lang="en-GB" sz="1000" i="1" dirty="0">
                <a:solidFill>
                  <a:srgbClr val="0070C0"/>
                </a:solidFill>
                <a:effectLst/>
                <a:latin typeface="Segoe UI" panose="020B0502040204020203" pitchFamily="34" charset="0"/>
                <a:ea typeface="Times New Roman" panose="02020603050405020304" pitchFamily="18" charset="0"/>
              </a:rPr>
              <a:t>I did get in touch with someone at one point for a discount on the bill because we are a café. A large percentage of the water coming into the café is consumed and therefore there is no waste or sewage. They sent me a form but it was convoluted and complicated and there were questions I would need a day to try and work out</a:t>
            </a:r>
            <a:r>
              <a:rPr lang="en-GB" sz="1000" i="1" dirty="0">
                <a:solidFill>
                  <a:srgbClr val="0070C0"/>
                </a:solidFill>
                <a:latin typeface="Segoe UI" pitchFamily="34" charset="0"/>
                <a:cs typeface="Segoe UI" pitchFamily="34" charset="0"/>
              </a:rPr>
              <a:t>” (</a:t>
            </a:r>
            <a:r>
              <a:rPr lang="en-GB" sz="1000" i="1" dirty="0">
                <a:solidFill>
                  <a:srgbClr val="0070C0"/>
                </a:solidFill>
                <a:effectLst/>
                <a:latin typeface="Segoe UI" panose="020B0502040204020203" pitchFamily="34" charset="0"/>
                <a:ea typeface="Times New Roman" panose="02020603050405020304" pitchFamily="18" charset="0"/>
              </a:rPr>
              <a:t>Hospitality, Small</a:t>
            </a:r>
            <a:r>
              <a:rPr lang="en-GB" sz="1000" i="1" dirty="0">
                <a:solidFill>
                  <a:srgbClr val="0070C0"/>
                </a:solidFill>
                <a:latin typeface="Segoe UI" pitchFamily="34" charset="0"/>
                <a:cs typeface="Segoe UI" pitchFamily="34" charset="0"/>
              </a:rPr>
              <a:t>)</a:t>
            </a:r>
          </a:p>
        </p:txBody>
      </p:sp>
      <p:pic>
        <p:nvPicPr>
          <p:cNvPr id="1028" name="Picture 4">
            <a:extLst>
              <a:ext uri="{FF2B5EF4-FFF2-40B4-BE49-F238E27FC236}">
                <a16:creationId xmlns:a16="http://schemas.microsoft.com/office/drawing/2014/main" id="{93BFC660-2EB6-EDA1-FF9E-E199FC93C70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88424" y="279066"/>
            <a:ext cx="483518" cy="4835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6B141A9-7A6F-E89D-281F-AD3FADEC0F9C}"/>
              </a:ext>
            </a:extLst>
          </p:cNvPr>
          <p:cNvSpPr/>
          <p:nvPr/>
        </p:nvSpPr>
        <p:spPr>
          <a:xfrm>
            <a:off x="6516216" y="3248060"/>
            <a:ext cx="2160240" cy="1397498"/>
          </a:xfrm>
          <a:prstGeom prst="rect">
            <a:avLst/>
          </a:prstGeom>
        </p:spPr>
        <p:txBody>
          <a:bodyPr wrap="square">
            <a:spAutoFit/>
          </a:bodyPr>
          <a:lstStyle/>
          <a:p>
            <a:pPr algn="ctr">
              <a:lnSpc>
                <a:spcPct val="107000"/>
              </a:lnSpc>
            </a:pPr>
            <a:r>
              <a:rPr lang="en-GB" sz="1000" i="1" dirty="0">
                <a:solidFill>
                  <a:srgbClr val="0070C0"/>
                </a:solidFill>
                <a:latin typeface="Segoe UI" panose="020B0502040204020203" pitchFamily="34" charset="0"/>
              </a:rPr>
              <a:t>“It is what it is at the moment with rising costs and everything else there isn’t much we can do about it. It doesn’t affect us massively so we don’t feel it is really, really expensive and where else are you going to get it from?” </a:t>
            </a:r>
          </a:p>
          <a:p>
            <a:pPr algn="ctr">
              <a:lnSpc>
                <a:spcPct val="107000"/>
              </a:lnSpc>
              <a:spcAft>
                <a:spcPts val="800"/>
              </a:spcAft>
            </a:pPr>
            <a:r>
              <a:rPr lang="en-GB" sz="1000" i="1" dirty="0">
                <a:solidFill>
                  <a:srgbClr val="0070C0"/>
                </a:solidFill>
                <a:latin typeface="Segoe UI" panose="020B0502040204020203" pitchFamily="34" charset="0"/>
              </a:rPr>
              <a:t>(Charity, Small</a:t>
            </a:r>
            <a:r>
              <a:rPr lang="en-GB" sz="1000" i="1" dirty="0">
                <a:solidFill>
                  <a:srgbClr val="0070C0"/>
                </a:solidFill>
                <a:latin typeface="Segoe UI" pitchFamily="34" charset="0"/>
                <a:cs typeface="Segoe UI" pitchFamily="34" charset="0"/>
              </a:rPr>
              <a:t>)</a:t>
            </a:r>
          </a:p>
        </p:txBody>
      </p:sp>
    </p:spTree>
    <p:extLst>
      <p:ext uri="{BB962C8B-B14F-4D97-AF65-F5344CB8AC3E}">
        <p14:creationId xmlns:p14="http://schemas.microsoft.com/office/powerpoint/2010/main" val="2243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ec2934e-84d2-480f-b12a-f02a1795ba8e" xsi:nil="true"/>
    <lcf76f155ced4ddcb4097134ff3c332f xmlns="a5eebde4-f3ec-4afe-9fd4-0e6a161c30a1">
      <Terms xmlns="http://schemas.microsoft.com/office/infopath/2007/PartnerControls"/>
    </lcf76f155ced4ddcb4097134ff3c332f>
    <SharedWithUsers xmlns="aec2934e-84d2-480f-b12a-f02a1795ba8e">
      <UserInfo>
        <DisplayName/>
        <AccountId xsi:nil="true"/>
        <AccountType/>
      </UserInfo>
    </SharedWithUsers>
    <MediaLengthInSeconds xmlns="a5eebde4-f3ec-4afe-9fd4-0e6a161c30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9E7334913E574FB2BD7B5E1760FF07" ma:contentTypeVersion="14" ma:contentTypeDescription="Create a new document." ma:contentTypeScope="" ma:versionID="25fbe7a5f510624cb40448f5b8b4011b">
  <xsd:schema xmlns:xsd="http://www.w3.org/2001/XMLSchema" xmlns:xs="http://www.w3.org/2001/XMLSchema" xmlns:p="http://schemas.microsoft.com/office/2006/metadata/properties" xmlns:ns2="aec2934e-84d2-480f-b12a-f02a1795ba8e" xmlns:ns3="a5eebde4-f3ec-4afe-9fd4-0e6a161c30a1" targetNamespace="http://schemas.microsoft.com/office/2006/metadata/properties" ma:root="true" ma:fieldsID="5c9af4bb2ee27957cf747eece48b0377" ns2:_="" ns3:_="">
    <xsd:import namespace="aec2934e-84d2-480f-b12a-f02a1795ba8e"/>
    <xsd:import namespace="a5eebde4-f3ec-4afe-9fd4-0e6a161c30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2934e-84d2-480f-b12a-f02a1795ba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60a85b-6d2a-4a39-8c39-bf0764a9fc85}" ma:internalName="TaxCatchAll" ma:showField="CatchAllData" ma:web="aec2934e-84d2-480f-b12a-f02a1795ba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eebde4-f3ec-4afe-9fd4-0e6a161c30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f278e36-c164-4658-892f-8adefa22e7b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7C1015-9EDD-4D4A-9C75-67A2E1577151}">
  <ds:schemaRefs>
    <ds:schemaRef ds:uri="http://schemas.microsoft.com/office/2006/metadata/properties"/>
    <ds:schemaRef ds:uri="http://schemas.microsoft.com/office/infopath/2007/PartnerControls"/>
    <ds:schemaRef ds:uri="9c22e697-42c9-483e-9a53-6471baba416f"/>
    <ds:schemaRef ds:uri="6495a5a2-edc7-4235-bf7f-7f8899b8c305"/>
  </ds:schemaRefs>
</ds:datastoreItem>
</file>

<file path=customXml/itemProps2.xml><?xml version="1.0" encoding="utf-8"?>
<ds:datastoreItem xmlns:ds="http://schemas.openxmlformats.org/officeDocument/2006/customXml" ds:itemID="{7A2DBC96-537A-4926-B226-EA86996E624B}"/>
</file>

<file path=customXml/itemProps3.xml><?xml version="1.0" encoding="utf-8"?>
<ds:datastoreItem xmlns:ds="http://schemas.openxmlformats.org/officeDocument/2006/customXml" ds:itemID="{8E3C3C77-3D12-4BD3-892D-40371B072B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7017</Words>
  <Application>Microsoft Office PowerPoint</Application>
  <PresentationFormat>On-screen Show (16:9)</PresentationFormat>
  <Paragraphs>575</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Contents</vt:lpstr>
      <vt:lpstr>PowerPoint Presentation</vt:lpstr>
      <vt:lpstr>Research objectives</vt:lpstr>
      <vt:lpstr>Qualitative methodology</vt:lpstr>
      <vt:lpstr>PowerPoint Presentation</vt:lpstr>
      <vt:lpstr>Generally high satisfaction through low interaction &amp; limited knowledge</vt:lpstr>
      <vt:lpstr>Attitudes often changed during discussion</vt:lpstr>
      <vt:lpstr>Most businesses also had limited knowledge of &amp; interaction with YW</vt:lpstr>
      <vt:lpstr>PowerPoint Presentation</vt:lpstr>
      <vt:lpstr>Many don’t think much about big business behaviour: just looking for good value &amp; service</vt:lpstr>
      <vt:lpstr>The factors tested tended to be grouped together into broad themes</vt:lpstr>
      <vt:lpstr>Small &amp; independent businesses reflected desired positive behaviours: not most big corporations</vt:lpstr>
      <vt:lpstr>PowerPoint Presentation</vt:lpstr>
      <vt:lpstr>Little existing knowledge made it very difficult to pick top priority challenges</vt:lpstr>
      <vt:lpstr>Little knowledge made it difficult to know which challenges need to be top priority</vt:lpstr>
      <vt:lpstr>All businesses found challenges familiar</vt:lpstr>
      <vt:lpstr>PowerPoint Presentation</vt:lpstr>
      <vt:lpstr>How customers are making choices regarding the 28 priorities tested</vt:lpstr>
      <vt:lpstr>Many attributes were HIGH priority (without bill impact knowledge), but broad themes emerged</vt:lpstr>
      <vt:lpstr>Difficult not to see each of the attributes as being very important</vt:lpstr>
      <vt:lpstr>Priorities similar; also supply interruptions &amp; environment</vt:lpstr>
      <vt:lpstr>MEDIUM priorities (important but can wait) some mixed views &amp; can change with more understanding</vt:lpstr>
      <vt:lpstr>Consistency in medium and low priorities</vt:lpstr>
      <vt:lpstr>LOW priorities (in comparison to other attributes) but some views changed with better understanding</vt:lpstr>
      <vt:lpstr>Reluctant to classify any priorities as ‘irrelevant’</vt:lpstr>
      <vt:lpstr>Mixed views on willingness to pay more</vt:lpstr>
      <vt:lpstr>Major concerns over price rise; though accepting if benefits clear</vt:lpstr>
      <vt:lpstr>PowerPoint Presentation</vt:lpstr>
      <vt:lpstr>For clarity &amp; comprehension, wording of some priorities will need revising for quant research</vt:lpstr>
      <vt:lpstr>Specific issues – understanding each priority</vt:lpstr>
      <vt:lpstr>Specific issues – understanding each priority</vt:lpstr>
      <vt:lpstr>Specific issues – understanding each priority</vt:lpstr>
      <vt:lpstr>Specific issues – understanding each priority</vt:lpstr>
      <vt:lpstr>PowerPoint Presentation</vt:lpstr>
      <vt:lpstr>Conclusions</vt:lpstr>
      <vt:lpstr>Qa Research Merchant House 11a Piccadilly  York  YO1 9WB  01904 632039 info@qaresearch.co.uk  Qa Research is a trading name of QA Research Ltd, UK registered, company registration number 3186539, address in York as above.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nickl</dc:creator>
  <cp:lastModifiedBy>Nick How</cp:lastModifiedBy>
  <cp:revision>3178</cp:revision>
  <dcterms:created xsi:type="dcterms:W3CDTF">2009-10-16T15:57:04Z</dcterms:created>
  <dcterms:modified xsi:type="dcterms:W3CDTF">2022-08-23T08:29:39Z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0x010100669E7334913E574FB2BD7B5E1760FF07</vt:lpwstr>
  </property>
  <property fmtid="{D5CDD505-2E9C-101B-9397-08002B2CF9AE}" pid="3" name="MSIP_Label_d04dfc70-0289-4bbf-a1df-2e48919102f8_Enabled">
    <vt:lpwstr>true</vt:lpwstr>
  </property>
  <property fmtid="{D5CDD505-2E9C-101B-9397-08002B2CF9AE}" pid="4" name="MSIP_Label_d04dfc70-0289-4bbf-a1df-2e48919102f8_SetDate">
    <vt:lpwstr>2022-08-23T08:29:39Z</vt:lpwstr>
  </property>
  <property fmtid="{D5CDD505-2E9C-101B-9397-08002B2CF9AE}" pid="5" name="MSIP_Label_d04dfc70-0289-4bbf-a1df-2e48919102f8_Method">
    <vt:lpwstr>Standard</vt:lpwstr>
  </property>
  <property fmtid="{D5CDD505-2E9C-101B-9397-08002B2CF9AE}" pid="6" name="MSIP_Label_d04dfc70-0289-4bbf-a1df-2e48919102f8_Name">
    <vt:lpwstr>Private2</vt:lpwstr>
  </property>
  <property fmtid="{D5CDD505-2E9C-101B-9397-08002B2CF9AE}" pid="7" name="MSIP_Label_d04dfc70-0289-4bbf-a1df-2e48919102f8_SiteId">
    <vt:lpwstr>92ebd22d-0a9c-4516-a68f-ba966853a8f3</vt:lpwstr>
  </property>
  <property fmtid="{D5CDD505-2E9C-101B-9397-08002B2CF9AE}" pid="8" name="MSIP_Label_d04dfc70-0289-4bbf-a1df-2e48919102f8_ActionId">
    <vt:lpwstr>605bc261-53bb-4067-add0-732fe09d4bf3</vt:lpwstr>
  </property>
  <property fmtid="{D5CDD505-2E9C-101B-9397-08002B2CF9AE}" pid="9" name="MSIP_Label_d04dfc70-0289-4bbf-a1df-2e48919102f8_ContentBits">
    <vt:lpwstr>0</vt:lpwstr>
  </property>
  <property fmtid="{D5CDD505-2E9C-101B-9397-08002B2CF9AE}" pid="10" name="MediaServiceImageTags">
    <vt:lpwstr/>
  </property>
  <property fmtid="{D5CDD505-2E9C-101B-9397-08002B2CF9AE}" pid="11" name="Order">
    <vt:r8>3438100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