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authors.xml" ContentType="application/vnd.ms-powerpoint.auth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tags/tag1.xml" ContentType="application/vnd.openxmlformats-officedocument.presentationml.tags+xml"/>
  <Override PartName="/ppt/tags/tag3.xml" ContentType="application/vnd.openxmlformats-officedocument.presentationml.tag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70" r:id="rId3"/>
    <p:sldId id="363" r:id="rId4"/>
    <p:sldId id="368" r:id="rId5"/>
    <p:sldId id="367" r:id="rId6"/>
    <p:sldId id="354" r:id="rId7"/>
    <p:sldId id="361" r:id="rId8"/>
    <p:sldId id="360" r:id="rId9"/>
    <p:sldId id="35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5F9C13E-6F10-2304-32CE-88B9D8702C67}" name="Donna Hildreth" initials="DH" userId="S::hildretd@yw.co.uk::b808cbb9-75da-4ac8-b983-fc8cf7f174bf" providerId="AD"/>
  <p188:author id="{54102E59-55C1-98C7-8523-8EF415F30B98}" name="Michael Smith3" initials="MS" userId="S::smith3m@yw.co.uk::f6c9b8b0-0d64-463d-8878-206c4a6425aa" providerId="AD"/>
  <p188:author id="{C2815EAB-36C1-15BD-AE3E-29D569CEDBFE}" name="Lisa Ollerenshaw" initials="LO" userId="1c4b9f5debac0c96"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EAB0"/>
    <a:srgbClr val="EEF8E4"/>
    <a:srgbClr val="DCF0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339A77-3B57-AD66-19C0-F8E551E035DA}" v="71" dt="2022-02-25T11:32:09.222"/>
    <p1510:client id="{72118E0C-6E6A-6666-D49C-790B0FFE9D01}" v="7" dt="2022-02-25T11:36:22.530"/>
    <p1510:client id="{96D7E85C-D599-423A-A55E-F2D845EC536E}" v="22" dt="2022-02-25T11:35:15.0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82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1.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428C8-2E57-4CEF-BBA8-4A5935B6E5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0205B3B-8CEC-4733-8EF5-89922B33DF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14754C5-37D9-4D94-8D36-E56F871F1748}"/>
              </a:ext>
            </a:extLst>
          </p:cNvPr>
          <p:cNvSpPr>
            <a:spLocks noGrp="1"/>
          </p:cNvSpPr>
          <p:nvPr>
            <p:ph type="dt" sz="half" idx="10"/>
          </p:nvPr>
        </p:nvSpPr>
        <p:spPr/>
        <p:txBody>
          <a:bodyPr/>
          <a:lstStyle/>
          <a:p>
            <a:fld id="{A7E8B44E-0A00-4427-868E-525968075477}" type="datetimeFigureOut">
              <a:rPr lang="en-GB" smtClean="0"/>
              <a:t>01/03/2022</a:t>
            </a:fld>
            <a:endParaRPr lang="en-GB"/>
          </a:p>
        </p:txBody>
      </p:sp>
      <p:sp>
        <p:nvSpPr>
          <p:cNvPr id="5" name="Footer Placeholder 4">
            <a:extLst>
              <a:ext uri="{FF2B5EF4-FFF2-40B4-BE49-F238E27FC236}">
                <a16:creationId xmlns:a16="http://schemas.microsoft.com/office/drawing/2014/main" id="{C2072AD3-1703-42DF-86FB-BC2C165D2C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148ECA-94D2-4BFD-B8E9-AD64E3368E14}"/>
              </a:ext>
            </a:extLst>
          </p:cNvPr>
          <p:cNvSpPr>
            <a:spLocks noGrp="1"/>
          </p:cNvSpPr>
          <p:nvPr>
            <p:ph type="sldNum" sz="quarter" idx="12"/>
          </p:nvPr>
        </p:nvSpPr>
        <p:spPr/>
        <p:txBody>
          <a:bodyPr/>
          <a:lstStyle/>
          <a:p>
            <a:fld id="{0EA136A7-C805-467F-9B7C-128E820383F0}" type="slidenum">
              <a:rPr lang="en-GB" smtClean="0"/>
              <a:t>‹#›</a:t>
            </a:fld>
            <a:endParaRPr lang="en-GB"/>
          </a:p>
        </p:txBody>
      </p:sp>
    </p:spTree>
    <p:extLst>
      <p:ext uri="{BB962C8B-B14F-4D97-AF65-F5344CB8AC3E}">
        <p14:creationId xmlns:p14="http://schemas.microsoft.com/office/powerpoint/2010/main" val="3796611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F3C0C-127C-4264-A0AD-DF7756695AF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4CFD7CB-076D-4468-B445-31FCA4FBF7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25F083-5C99-44D7-9CA9-D8D2B35391BA}"/>
              </a:ext>
            </a:extLst>
          </p:cNvPr>
          <p:cNvSpPr>
            <a:spLocks noGrp="1"/>
          </p:cNvSpPr>
          <p:nvPr>
            <p:ph type="dt" sz="half" idx="10"/>
          </p:nvPr>
        </p:nvSpPr>
        <p:spPr/>
        <p:txBody>
          <a:bodyPr/>
          <a:lstStyle/>
          <a:p>
            <a:fld id="{A7E8B44E-0A00-4427-868E-525968075477}" type="datetimeFigureOut">
              <a:rPr lang="en-GB" smtClean="0"/>
              <a:t>01/03/2022</a:t>
            </a:fld>
            <a:endParaRPr lang="en-GB"/>
          </a:p>
        </p:txBody>
      </p:sp>
      <p:sp>
        <p:nvSpPr>
          <p:cNvPr id="5" name="Footer Placeholder 4">
            <a:extLst>
              <a:ext uri="{FF2B5EF4-FFF2-40B4-BE49-F238E27FC236}">
                <a16:creationId xmlns:a16="http://schemas.microsoft.com/office/drawing/2014/main" id="{ECBF8984-9A57-49BA-AA95-0A3D11746B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33DDA20-815D-4D2E-B868-BF80C6D81187}"/>
              </a:ext>
            </a:extLst>
          </p:cNvPr>
          <p:cNvSpPr>
            <a:spLocks noGrp="1"/>
          </p:cNvSpPr>
          <p:nvPr>
            <p:ph type="sldNum" sz="quarter" idx="12"/>
          </p:nvPr>
        </p:nvSpPr>
        <p:spPr/>
        <p:txBody>
          <a:bodyPr/>
          <a:lstStyle/>
          <a:p>
            <a:fld id="{0EA136A7-C805-467F-9B7C-128E820383F0}" type="slidenum">
              <a:rPr lang="en-GB" smtClean="0"/>
              <a:t>‹#›</a:t>
            </a:fld>
            <a:endParaRPr lang="en-GB"/>
          </a:p>
        </p:txBody>
      </p:sp>
    </p:spTree>
    <p:extLst>
      <p:ext uri="{BB962C8B-B14F-4D97-AF65-F5344CB8AC3E}">
        <p14:creationId xmlns:p14="http://schemas.microsoft.com/office/powerpoint/2010/main" val="825706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3912FC-B3DE-4FF6-8D2A-060633CE2E2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22D4F64-3BBF-48EA-AEAC-B55F70F88E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9A70A57-7895-496A-9EC6-B9E26D37A7A1}"/>
              </a:ext>
            </a:extLst>
          </p:cNvPr>
          <p:cNvSpPr>
            <a:spLocks noGrp="1"/>
          </p:cNvSpPr>
          <p:nvPr>
            <p:ph type="dt" sz="half" idx="10"/>
          </p:nvPr>
        </p:nvSpPr>
        <p:spPr/>
        <p:txBody>
          <a:bodyPr/>
          <a:lstStyle/>
          <a:p>
            <a:fld id="{A7E8B44E-0A00-4427-868E-525968075477}" type="datetimeFigureOut">
              <a:rPr lang="en-GB" smtClean="0"/>
              <a:t>01/03/2022</a:t>
            </a:fld>
            <a:endParaRPr lang="en-GB"/>
          </a:p>
        </p:txBody>
      </p:sp>
      <p:sp>
        <p:nvSpPr>
          <p:cNvPr id="5" name="Footer Placeholder 4">
            <a:extLst>
              <a:ext uri="{FF2B5EF4-FFF2-40B4-BE49-F238E27FC236}">
                <a16:creationId xmlns:a16="http://schemas.microsoft.com/office/drawing/2014/main" id="{A2B3D60A-6175-48D2-ADA0-2B7E8B4910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6C638B-2EF3-438B-9A2B-16451D79884B}"/>
              </a:ext>
            </a:extLst>
          </p:cNvPr>
          <p:cNvSpPr>
            <a:spLocks noGrp="1"/>
          </p:cNvSpPr>
          <p:nvPr>
            <p:ph type="sldNum" sz="quarter" idx="12"/>
          </p:nvPr>
        </p:nvSpPr>
        <p:spPr/>
        <p:txBody>
          <a:bodyPr/>
          <a:lstStyle/>
          <a:p>
            <a:fld id="{0EA136A7-C805-467F-9B7C-128E820383F0}" type="slidenum">
              <a:rPr lang="en-GB" smtClean="0"/>
              <a:t>‹#›</a:t>
            </a:fld>
            <a:endParaRPr lang="en-GB"/>
          </a:p>
        </p:txBody>
      </p:sp>
    </p:spTree>
    <p:extLst>
      <p:ext uri="{BB962C8B-B14F-4D97-AF65-F5344CB8AC3E}">
        <p14:creationId xmlns:p14="http://schemas.microsoft.com/office/powerpoint/2010/main" val="2717532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2BCBF-19C0-4526-8A71-E4CC5BC7A9A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F5540C1-61D1-4253-B6E4-891450B2B1C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C60CF95-7CA6-4F07-AEDC-EF2AB17A1D40}"/>
              </a:ext>
            </a:extLst>
          </p:cNvPr>
          <p:cNvSpPr>
            <a:spLocks noGrp="1"/>
          </p:cNvSpPr>
          <p:nvPr>
            <p:ph type="dt" sz="half" idx="10"/>
          </p:nvPr>
        </p:nvSpPr>
        <p:spPr/>
        <p:txBody>
          <a:bodyPr/>
          <a:lstStyle/>
          <a:p>
            <a:fld id="{A7E8B44E-0A00-4427-868E-525968075477}" type="datetimeFigureOut">
              <a:rPr lang="en-GB" smtClean="0"/>
              <a:t>01/03/2022</a:t>
            </a:fld>
            <a:endParaRPr lang="en-GB"/>
          </a:p>
        </p:txBody>
      </p:sp>
      <p:sp>
        <p:nvSpPr>
          <p:cNvPr id="5" name="Footer Placeholder 4">
            <a:extLst>
              <a:ext uri="{FF2B5EF4-FFF2-40B4-BE49-F238E27FC236}">
                <a16:creationId xmlns:a16="http://schemas.microsoft.com/office/drawing/2014/main" id="{6AD91293-810C-40BA-9FF0-7F15731DB3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8D6DDF-5244-4B1C-B721-1F09A1FCAAF1}"/>
              </a:ext>
            </a:extLst>
          </p:cNvPr>
          <p:cNvSpPr>
            <a:spLocks noGrp="1"/>
          </p:cNvSpPr>
          <p:nvPr>
            <p:ph type="sldNum" sz="quarter" idx="12"/>
          </p:nvPr>
        </p:nvSpPr>
        <p:spPr/>
        <p:txBody>
          <a:bodyPr/>
          <a:lstStyle/>
          <a:p>
            <a:fld id="{0EA136A7-C805-467F-9B7C-128E820383F0}" type="slidenum">
              <a:rPr lang="en-GB" smtClean="0"/>
              <a:t>‹#›</a:t>
            </a:fld>
            <a:endParaRPr lang="en-GB"/>
          </a:p>
        </p:txBody>
      </p:sp>
    </p:spTree>
    <p:extLst>
      <p:ext uri="{BB962C8B-B14F-4D97-AF65-F5344CB8AC3E}">
        <p14:creationId xmlns:p14="http://schemas.microsoft.com/office/powerpoint/2010/main" val="3212263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F8E03-94BD-4E54-9AF5-85733CC443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3BC5693-A5E7-4C16-8C86-5FB24491E8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08EB33-44F3-4DFE-A22D-4D1D24BC2454}"/>
              </a:ext>
            </a:extLst>
          </p:cNvPr>
          <p:cNvSpPr>
            <a:spLocks noGrp="1"/>
          </p:cNvSpPr>
          <p:nvPr>
            <p:ph type="dt" sz="half" idx="10"/>
          </p:nvPr>
        </p:nvSpPr>
        <p:spPr/>
        <p:txBody>
          <a:bodyPr/>
          <a:lstStyle/>
          <a:p>
            <a:fld id="{A7E8B44E-0A00-4427-868E-525968075477}" type="datetimeFigureOut">
              <a:rPr lang="en-GB" smtClean="0"/>
              <a:t>01/03/2022</a:t>
            </a:fld>
            <a:endParaRPr lang="en-GB"/>
          </a:p>
        </p:txBody>
      </p:sp>
      <p:sp>
        <p:nvSpPr>
          <p:cNvPr id="5" name="Footer Placeholder 4">
            <a:extLst>
              <a:ext uri="{FF2B5EF4-FFF2-40B4-BE49-F238E27FC236}">
                <a16:creationId xmlns:a16="http://schemas.microsoft.com/office/drawing/2014/main" id="{E88BD85A-2C43-4EEF-A0B2-4FB8F66AA2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064D90-CD7E-447D-9690-F291A68F9C54}"/>
              </a:ext>
            </a:extLst>
          </p:cNvPr>
          <p:cNvSpPr>
            <a:spLocks noGrp="1"/>
          </p:cNvSpPr>
          <p:nvPr>
            <p:ph type="sldNum" sz="quarter" idx="12"/>
          </p:nvPr>
        </p:nvSpPr>
        <p:spPr/>
        <p:txBody>
          <a:bodyPr/>
          <a:lstStyle/>
          <a:p>
            <a:fld id="{0EA136A7-C805-467F-9B7C-128E820383F0}" type="slidenum">
              <a:rPr lang="en-GB" smtClean="0"/>
              <a:t>‹#›</a:t>
            </a:fld>
            <a:endParaRPr lang="en-GB"/>
          </a:p>
        </p:txBody>
      </p:sp>
    </p:spTree>
    <p:extLst>
      <p:ext uri="{BB962C8B-B14F-4D97-AF65-F5344CB8AC3E}">
        <p14:creationId xmlns:p14="http://schemas.microsoft.com/office/powerpoint/2010/main" val="1538940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91CDB-F2E1-425F-9D16-DA176AF6DBB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1D7155F-ECDF-4A9F-B618-3DDE7257094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6270345-66CE-42A7-9EAB-87BFEFD8DA8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0501253-8ECA-4439-AD3A-5326056F3482}"/>
              </a:ext>
            </a:extLst>
          </p:cNvPr>
          <p:cNvSpPr>
            <a:spLocks noGrp="1"/>
          </p:cNvSpPr>
          <p:nvPr>
            <p:ph type="dt" sz="half" idx="10"/>
          </p:nvPr>
        </p:nvSpPr>
        <p:spPr/>
        <p:txBody>
          <a:bodyPr/>
          <a:lstStyle/>
          <a:p>
            <a:fld id="{A7E8B44E-0A00-4427-868E-525968075477}" type="datetimeFigureOut">
              <a:rPr lang="en-GB" smtClean="0"/>
              <a:t>01/03/2022</a:t>
            </a:fld>
            <a:endParaRPr lang="en-GB"/>
          </a:p>
        </p:txBody>
      </p:sp>
      <p:sp>
        <p:nvSpPr>
          <p:cNvPr id="6" name="Footer Placeholder 5">
            <a:extLst>
              <a:ext uri="{FF2B5EF4-FFF2-40B4-BE49-F238E27FC236}">
                <a16:creationId xmlns:a16="http://schemas.microsoft.com/office/drawing/2014/main" id="{987CAB63-91C9-469F-8721-45BCC78C731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894E6D2-BEAD-4F9C-BDD5-1A3D60438EFD}"/>
              </a:ext>
            </a:extLst>
          </p:cNvPr>
          <p:cNvSpPr>
            <a:spLocks noGrp="1"/>
          </p:cNvSpPr>
          <p:nvPr>
            <p:ph type="sldNum" sz="quarter" idx="12"/>
          </p:nvPr>
        </p:nvSpPr>
        <p:spPr/>
        <p:txBody>
          <a:bodyPr/>
          <a:lstStyle/>
          <a:p>
            <a:fld id="{0EA136A7-C805-467F-9B7C-128E820383F0}" type="slidenum">
              <a:rPr lang="en-GB" smtClean="0"/>
              <a:t>‹#›</a:t>
            </a:fld>
            <a:endParaRPr lang="en-GB"/>
          </a:p>
        </p:txBody>
      </p:sp>
    </p:spTree>
    <p:extLst>
      <p:ext uri="{BB962C8B-B14F-4D97-AF65-F5344CB8AC3E}">
        <p14:creationId xmlns:p14="http://schemas.microsoft.com/office/powerpoint/2010/main" val="1303588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99D8D-B32B-43F3-B38B-14FD2B60F85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18101C6-CB86-4363-87C0-DC89D34476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DC86262-70E2-4099-8CBD-E8E1032617F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826EB43-8C38-4DD7-95EF-A18E13C69E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B4C3B4-4FF2-4070-BB3C-23A65B8DA5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0A6904C-46CE-4856-AD7A-10A4DF0AD085}"/>
              </a:ext>
            </a:extLst>
          </p:cNvPr>
          <p:cNvSpPr>
            <a:spLocks noGrp="1"/>
          </p:cNvSpPr>
          <p:nvPr>
            <p:ph type="dt" sz="half" idx="10"/>
          </p:nvPr>
        </p:nvSpPr>
        <p:spPr/>
        <p:txBody>
          <a:bodyPr/>
          <a:lstStyle/>
          <a:p>
            <a:fld id="{A7E8B44E-0A00-4427-868E-525968075477}" type="datetimeFigureOut">
              <a:rPr lang="en-GB" smtClean="0"/>
              <a:t>01/03/2022</a:t>
            </a:fld>
            <a:endParaRPr lang="en-GB"/>
          </a:p>
        </p:txBody>
      </p:sp>
      <p:sp>
        <p:nvSpPr>
          <p:cNvPr id="8" name="Footer Placeholder 7">
            <a:extLst>
              <a:ext uri="{FF2B5EF4-FFF2-40B4-BE49-F238E27FC236}">
                <a16:creationId xmlns:a16="http://schemas.microsoft.com/office/drawing/2014/main" id="{8402EDA6-B479-4F8B-9C36-0B1BE1912E7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6D47874-342D-4DDC-987B-6D293B68081A}"/>
              </a:ext>
            </a:extLst>
          </p:cNvPr>
          <p:cNvSpPr>
            <a:spLocks noGrp="1"/>
          </p:cNvSpPr>
          <p:nvPr>
            <p:ph type="sldNum" sz="quarter" idx="12"/>
          </p:nvPr>
        </p:nvSpPr>
        <p:spPr/>
        <p:txBody>
          <a:bodyPr/>
          <a:lstStyle/>
          <a:p>
            <a:fld id="{0EA136A7-C805-467F-9B7C-128E820383F0}" type="slidenum">
              <a:rPr lang="en-GB" smtClean="0"/>
              <a:t>‹#›</a:t>
            </a:fld>
            <a:endParaRPr lang="en-GB"/>
          </a:p>
        </p:txBody>
      </p:sp>
    </p:spTree>
    <p:extLst>
      <p:ext uri="{BB962C8B-B14F-4D97-AF65-F5344CB8AC3E}">
        <p14:creationId xmlns:p14="http://schemas.microsoft.com/office/powerpoint/2010/main" val="246043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38F35-C83A-4990-BBD8-FA6B2255298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95C959C-6476-4523-9EC1-5D4447D4F2B3}"/>
              </a:ext>
            </a:extLst>
          </p:cNvPr>
          <p:cNvSpPr>
            <a:spLocks noGrp="1"/>
          </p:cNvSpPr>
          <p:nvPr>
            <p:ph type="dt" sz="half" idx="10"/>
          </p:nvPr>
        </p:nvSpPr>
        <p:spPr/>
        <p:txBody>
          <a:bodyPr/>
          <a:lstStyle/>
          <a:p>
            <a:fld id="{A7E8B44E-0A00-4427-868E-525968075477}" type="datetimeFigureOut">
              <a:rPr lang="en-GB" smtClean="0"/>
              <a:t>01/03/2022</a:t>
            </a:fld>
            <a:endParaRPr lang="en-GB"/>
          </a:p>
        </p:txBody>
      </p:sp>
      <p:sp>
        <p:nvSpPr>
          <p:cNvPr id="4" name="Footer Placeholder 3">
            <a:extLst>
              <a:ext uri="{FF2B5EF4-FFF2-40B4-BE49-F238E27FC236}">
                <a16:creationId xmlns:a16="http://schemas.microsoft.com/office/drawing/2014/main" id="{1853BFE6-A19B-4CEE-AC44-81A655BBC63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D40D180-9C32-4A53-BA2C-279A39F789DD}"/>
              </a:ext>
            </a:extLst>
          </p:cNvPr>
          <p:cNvSpPr>
            <a:spLocks noGrp="1"/>
          </p:cNvSpPr>
          <p:nvPr>
            <p:ph type="sldNum" sz="quarter" idx="12"/>
          </p:nvPr>
        </p:nvSpPr>
        <p:spPr/>
        <p:txBody>
          <a:bodyPr/>
          <a:lstStyle/>
          <a:p>
            <a:fld id="{0EA136A7-C805-467F-9B7C-128E820383F0}" type="slidenum">
              <a:rPr lang="en-GB" smtClean="0"/>
              <a:t>‹#›</a:t>
            </a:fld>
            <a:endParaRPr lang="en-GB"/>
          </a:p>
        </p:txBody>
      </p:sp>
    </p:spTree>
    <p:extLst>
      <p:ext uri="{BB962C8B-B14F-4D97-AF65-F5344CB8AC3E}">
        <p14:creationId xmlns:p14="http://schemas.microsoft.com/office/powerpoint/2010/main" val="108199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8B0290-48DC-4288-8636-C282EC6E0B56}"/>
              </a:ext>
            </a:extLst>
          </p:cNvPr>
          <p:cNvSpPr>
            <a:spLocks noGrp="1"/>
          </p:cNvSpPr>
          <p:nvPr>
            <p:ph type="dt" sz="half" idx="10"/>
          </p:nvPr>
        </p:nvSpPr>
        <p:spPr/>
        <p:txBody>
          <a:bodyPr/>
          <a:lstStyle/>
          <a:p>
            <a:fld id="{A7E8B44E-0A00-4427-868E-525968075477}" type="datetimeFigureOut">
              <a:rPr lang="en-GB" smtClean="0"/>
              <a:t>01/03/2022</a:t>
            </a:fld>
            <a:endParaRPr lang="en-GB"/>
          </a:p>
        </p:txBody>
      </p:sp>
      <p:sp>
        <p:nvSpPr>
          <p:cNvPr id="3" name="Footer Placeholder 2">
            <a:extLst>
              <a:ext uri="{FF2B5EF4-FFF2-40B4-BE49-F238E27FC236}">
                <a16:creationId xmlns:a16="http://schemas.microsoft.com/office/drawing/2014/main" id="{0330D1AD-64B7-4A4A-8136-4BEA4C9E766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3E7AB4F-2D4E-41F0-A0FF-B7749D1B1C37}"/>
              </a:ext>
            </a:extLst>
          </p:cNvPr>
          <p:cNvSpPr>
            <a:spLocks noGrp="1"/>
          </p:cNvSpPr>
          <p:nvPr>
            <p:ph type="sldNum" sz="quarter" idx="12"/>
          </p:nvPr>
        </p:nvSpPr>
        <p:spPr/>
        <p:txBody>
          <a:bodyPr/>
          <a:lstStyle/>
          <a:p>
            <a:fld id="{0EA136A7-C805-467F-9B7C-128E820383F0}" type="slidenum">
              <a:rPr lang="en-GB" smtClean="0"/>
              <a:t>‹#›</a:t>
            </a:fld>
            <a:endParaRPr lang="en-GB"/>
          </a:p>
        </p:txBody>
      </p:sp>
    </p:spTree>
    <p:extLst>
      <p:ext uri="{BB962C8B-B14F-4D97-AF65-F5344CB8AC3E}">
        <p14:creationId xmlns:p14="http://schemas.microsoft.com/office/powerpoint/2010/main" val="3005258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88A94-4673-4DDB-9FB6-8940165BE4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48E4F78-B46F-4277-9F65-D9E08BFE00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15FAC49-B4B7-4E04-BB3F-5D9F9D91B3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881407-FBF7-4203-AB02-3BB596F3D18C}"/>
              </a:ext>
            </a:extLst>
          </p:cNvPr>
          <p:cNvSpPr>
            <a:spLocks noGrp="1"/>
          </p:cNvSpPr>
          <p:nvPr>
            <p:ph type="dt" sz="half" idx="10"/>
          </p:nvPr>
        </p:nvSpPr>
        <p:spPr/>
        <p:txBody>
          <a:bodyPr/>
          <a:lstStyle/>
          <a:p>
            <a:fld id="{A7E8B44E-0A00-4427-868E-525968075477}" type="datetimeFigureOut">
              <a:rPr lang="en-GB" smtClean="0"/>
              <a:t>01/03/2022</a:t>
            </a:fld>
            <a:endParaRPr lang="en-GB"/>
          </a:p>
        </p:txBody>
      </p:sp>
      <p:sp>
        <p:nvSpPr>
          <p:cNvPr id="6" name="Footer Placeholder 5">
            <a:extLst>
              <a:ext uri="{FF2B5EF4-FFF2-40B4-BE49-F238E27FC236}">
                <a16:creationId xmlns:a16="http://schemas.microsoft.com/office/drawing/2014/main" id="{8F6FB5AA-E488-4B60-B444-818EAB9A5F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FC26DC-ECF8-4789-B3FD-A1A81D5BEB31}"/>
              </a:ext>
            </a:extLst>
          </p:cNvPr>
          <p:cNvSpPr>
            <a:spLocks noGrp="1"/>
          </p:cNvSpPr>
          <p:nvPr>
            <p:ph type="sldNum" sz="quarter" idx="12"/>
          </p:nvPr>
        </p:nvSpPr>
        <p:spPr/>
        <p:txBody>
          <a:bodyPr/>
          <a:lstStyle/>
          <a:p>
            <a:fld id="{0EA136A7-C805-467F-9B7C-128E820383F0}" type="slidenum">
              <a:rPr lang="en-GB" smtClean="0"/>
              <a:t>‹#›</a:t>
            </a:fld>
            <a:endParaRPr lang="en-GB"/>
          </a:p>
        </p:txBody>
      </p:sp>
    </p:spTree>
    <p:extLst>
      <p:ext uri="{BB962C8B-B14F-4D97-AF65-F5344CB8AC3E}">
        <p14:creationId xmlns:p14="http://schemas.microsoft.com/office/powerpoint/2010/main" val="3382108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B0AAD-641B-4615-A42F-A4459DE29D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DE82B29-9AEA-4D11-B4AE-93E538777F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F278633-2C5E-469A-876C-4673AF3D98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F97E9E-9FF6-46D9-8F9A-0AA73746A611}"/>
              </a:ext>
            </a:extLst>
          </p:cNvPr>
          <p:cNvSpPr>
            <a:spLocks noGrp="1"/>
          </p:cNvSpPr>
          <p:nvPr>
            <p:ph type="dt" sz="half" idx="10"/>
          </p:nvPr>
        </p:nvSpPr>
        <p:spPr/>
        <p:txBody>
          <a:bodyPr/>
          <a:lstStyle/>
          <a:p>
            <a:fld id="{A7E8B44E-0A00-4427-868E-525968075477}" type="datetimeFigureOut">
              <a:rPr lang="en-GB" smtClean="0"/>
              <a:t>01/03/2022</a:t>
            </a:fld>
            <a:endParaRPr lang="en-GB"/>
          </a:p>
        </p:txBody>
      </p:sp>
      <p:sp>
        <p:nvSpPr>
          <p:cNvPr id="6" name="Footer Placeholder 5">
            <a:extLst>
              <a:ext uri="{FF2B5EF4-FFF2-40B4-BE49-F238E27FC236}">
                <a16:creationId xmlns:a16="http://schemas.microsoft.com/office/drawing/2014/main" id="{13C070E5-D14E-4093-8AFA-89D9B5B164F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D413108-8467-4F94-B650-7C93E865AAB9}"/>
              </a:ext>
            </a:extLst>
          </p:cNvPr>
          <p:cNvSpPr>
            <a:spLocks noGrp="1"/>
          </p:cNvSpPr>
          <p:nvPr>
            <p:ph type="sldNum" sz="quarter" idx="12"/>
          </p:nvPr>
        </p:nvSpPr>
        <p:spPr/>
        <p:txBody>
          <a:bodyPr/>
          <a:lstStyle/>
          <a:p>
            <a:fld id="{0EA136A7-C805-467F-9B7C-128E820383F0}" type="slidenum">
              <a:rPr lang="en-GB" smtClean="0"/>
              <a:t>‹#›</a:t>
            </a:fld>
            <a:endParaRPr lang="en-GB"/>
          </a:p>
        </p:txBody>
      </p:sp>
    </p:spTree>
    <p:extLst>
      <p:ext uri="{BB962C8B-B14F-4D97-AF65-F5344CB8AC3E}">
        <p14:creationId xmlns:p14="http://schemas.microsoft.com/office/powerpoint/2010/main" val="1912816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C30121-84A5-4C13-95AC-1132322712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941658C-2C1E-4235-B129-5FBD736FC4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CB7EA9-134C-4B9D-A6A3-7FB5BF828C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E8B44E-0A00-4427-868E-525968075477}" type="datetimeFigureOut">
              <a:rPr lang="en-GB" smtClean="0"/>
              <a:t>01/03/2022</a:t>
            </a:fld>
            <a:endParaRPr lang="en-GB"/>
          </a:p>
        </p:txBody>
      </p:sp>
      <p:sp>
        <p:nvSpPr>
          <p:cNvPr id="5" name="Footer Placeholder 4">
            <a:extLst>
              <a:ext uri="{FF2B5EF4-FFF2-40B4-BE49-F238E27FC236}">
                <a16:creationId xmlns:a16="http://schemas.microsoft.com/office/drawing/2014/main" id="{901A3C49-534F-4CCB-85DE-2C1B5541DC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7AD04B8-72F1-4A39-A9FE-6CC8CEBC43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A136A7-C805-467F-9B7C-128E820383F0}" type="slidenum">
              <a:rPr lang="en-GB" smtClean="0"/>
              <a:t>‹#›</a:t>
            </a:fld>
            <a:endParaRPr lang="en-GB"/>
          </a:p>
        </p:txBody>
      </p:sp>
    </p:spTree>
    <p:extLst>
      <p:ext uri="{BB962C8B-B14F-4D97-AF65-F5344CB8AC3E}">
        <p14:creationId xmlns:p14="http://schemas.microsoft.com/office/powerpoint/2010/main" val="1106019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EA822-B0ED-453D-BEC5-59FB7FF66076}"/>
              </a:ext>
            </a:extLst>
          </p:cNvPr>
          <p:cNvSpPr>
            <a:spLocks noGrp="1"/>
          </p:cNvSpPr>
          <p:nvPr>
            <p:ph type="ctrTitle"/>
          </p:nvPr>
        </p:nvSpPr>
        <p:spPr/>
        <p:txBody>
          <a:bodyPr/>
          <a:lstStyle/>
          <a:p>
            <a:r>
              <a:rPr lang="en-GB"/>
              <a:t>DWMP Showcards</a:t>
            </a:r>
          </a:p>
        </p:txBody>
      </p:sp>
      <p:sp>
        <p:nvSpPr>
          <p:cNvPr id="3" name="Subtitle 2">
            <a:extLst>
              <a:ext uri="{FF2B5EF4-FFF2-40B4-BE49-F238E27FC236}">
                <a16:creationId xmlns:a16="http://schemas.microsoft.com/office/drawing/2014/main" id="{F0333E88-1E63-4790-B458-D52F3721774F}"/>
              </a:ext>
            </a:extLst>
          </p:cNvPr>
          <p:cNvSpPr>
            <a:spLocks noGrp="1"/>
          </p:cNvSpPr>
          <p:nvPr>
            <p:ph type="subTitle" idx="1"/>
          </p:nvPr>
        </p:nvSpPr>
        <p:spPr/>
        <p:txBody>
          <a:bodyPr>
            <a:normAutofit/>
          </a:bodyPr>
          <a:lstStyle/>
          <a:p>
            <a:r>
              <a:rPr lang="en-GB" sz="3200"/>
              <a:t>Session 2</a:t>
            </a:r>
          </a:p>
        </p:txBody>
      </p:sp>
    </p:spTree>
    <p:extLst>
      <p:ext uri="{BB962C8B-B14F-4D97-AF65-F5344CB8AC3E}">
        <p14:creationId xmlns:p14="http://schemas.microsoft.com/office/powerpoint/2010/main" val="2635010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033DD4-BF79-4851-9853-DAF9D479384B}"/>
              </a:ext>
            </a:extLst>
          </p:cNvPr>
          <p:cNvSpPr>
            <a:spLocks noGrp="1"/>
          </p:cNvSpPr>
          <p:nvPr>
            <p:ph idx="1"/>
          </p:nvPr>
        </p:nvSpPr>
        <p:spPr>
          <a:xfrm>
            <a:off x="529854" y="803148"/>
            <a:ext cx="11357345" cy="1221381"/>
          </a:xfrm>
        </p:spPr>
        <p:txBody>
          <a:bodyPr vert="horz" lIns="91440" tIns="45720" rIns="91440" bIns="45720" rtlCol="0" anchor="t">
            <a:normAutofit/>
          </a:bodyPr>
          <a:lstStyle/>
          <a:p>
            <a:pPr marL="0" indent="0">
              <a:buNone/>
            </a:pPr>
            <a:r>
              <a:rPr lang="en-GB" sz="2100" b="1" i="0" dirty="0">
                <a:solidFill>
                  <a:srgbClr val="202122"/>
                </a:solidFill>
                <a:effectLst/>
                <a:latin typeface="Century Gothic"/>
              </a:rPr>
              <a:t>PRIVATISATION</a:t>
            </a:r>
          </a:p>
          <a:p>
            <a:pPr marL="0" indent="0">
              <a:buNone/>
            </a:pPr>
            <a:r>
              <a:rPr lang="en-GB" sz="1900" u="none" strike="noStrike" dirty="0">
                <a:solidFill>
                  <a:srgbClr val="202122"/>
                </a:solidFill>
                <a:latin typeface="Century Gothic"/>
              </a:rPr>
              <a:t>W</a:t>
            </a:r>
            <a:r>
              <a:rPr lang="en-GB" sz="1900" i="0" u="none" strike="noStrike" dirty="0">
                <a:effectLst/>
                <a:latin typeface="Century Gothic"/>
              </a:rPr>
              <a:t>ater and waste water services were privatised</a:t>
            </a:r>
            <a:r>
              <a:rPr lang="en-GB" sz="1900" i="0" dirty="0">
                <a:effectLst/>
                <a:latin typeface="Century Gothic"/>
              </a:rPr>
              <a:t> </a:t>
            </a:r>
            <a:r>
              <a:rPr lang="en-GB" sz="1900" b="1" i="0" dirty="0">
                <a:effectLst/>
                <a:latin typeface="Century Gothic"/>
              </a:rPr>
              <a:t>in England and Wales</a:t>
            </a:r>
            <a:r>
              <a:rPr lang="en-GB" sz="1900" b="0" i="0" dirty="0">
                <a:effectLst/>
                <a:latin typeface="Century Gothic"/>
              </a:rPr>
              <a:t> in 1989</a:t>
            </a:r>
            <a:r>
              <a:rPr lang="en-GB" sz="1900" dirty="0">
                <a:latin typeface="Century Gothic"/>
              </a:rPr>
              <a:t>. </a:t>
            </a:r>
            <a:endParaRPr lang="en-GB" sz="1200" b="0" i="0" dirty="0">
              <a:solidFill>
                <a:srgbClr val="000000"/>
              </a:solidFill>
              <a:effectLst/>
              <a:latin typeface="Krub" panose="00000500000000000000" pitchFamily="2" charset="-34"/>
              <a:cs typeface="Krub" panose="00000500000000000000" pitchFamily="2" charset="-34"/>
            </a:endParaRPr>
          </a:p>
          <a:p>
            <a:pPr algn="l">
              <a:buFont typeface="Arial" panose="020B0604020202020204" pitchFamily="34" charset="0"/>
              <a:buChar char="•"/>
            </a:pPr>
            <a:endParaRPr lang="en-GB" sz="1200" b="0" i="0" dirty="0">
              <a:solidFill>
                <a:srgbClr val="000000"/>
              </a:solidFill>
              <a:effectLst/>
              <a:latin typeface="Krub" panose="00000500000000000000" pitchFamily="2" charset="-34"/>
              <a:cs typeface="Krub" panose="00000500000000000000" pitchFamily="2" charset="-34"/>
            </a:endParaRPr>
          </a:p>
          <a:p>
            <a:pPr marL="0" indent="0">
              <a:buNone/>
            </a:pPr>
            <a:endParaRPr lang="en-GB" sz="1800" dirty="0"/>
          </a:p>
        </p:txBody>
      </p:sp>
      <p:sp>
        <p:nvSpPr>
          <p:cNvPr id="8" name="Content Placeholder 2">
            <a:extLst>
              <a:ext uri="{FF2B5EF4-FFF2-40B4-BE49-F238E27FC236}">
                <a16:creationId xmlns:a16="http://schemas.microsoft.com/office/drawing/2014/main" id="{72CCB41C-FFC0-42EE-9A96-02C9DA22CD22}"/>
              </a:ext>
            </a:extLst>
          </p:cNvPr>
          <p:cNvSpPr txBox="1">
            <a:spLocks/>
          </p:cNvSpPr>
          <p:nvPr/>
        </p:nvSpPr>
        <p:spPr>
          <a:xfrm>
            <a:off x="529854" y="2024529"/>
            <a:ext cx="11357345" cy="4400714"/>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300" b="1" dirty="0">
                <a:solidFill>
                  <a:srgbClr val="000000"/>
                </a:solidFill>
                <a:latin typeface="Century Gothic" panose="020B0502020202020204" pitchFamily="34" charset="0"/>
                <a:cs typeface="Krub" panose="00000500000000000000" pitchFamily="2" charset="-34"/>
              </a:rPr>
              <a:t>OFWAT </a:t>
            </a:r>
          </a:p>
          <a:p>
            <a:pPr marL="0" indent="0">
              <a:buFont typeface="Arial" panose="020B0604020202020204" pitchFamily="34" charset="0"/>
              <a:buNone/>
            </a:pPr>
            <a:r>
              <a:rPr lang="en-GB" sz="1900" b="1" dirty="0">
                <a:solidFill>
                  <a:srgbClr val="000000"/>
                </a:solidFill>
                <a:latin typeface="Century Gothic" panose="020B0502020202020204" pitchFamily="34" charset="0"/>
                <a:cs typeface="Krub" panose="00000500000000000000" pitchFamily="2" charset="-34"/>
              </a:rPr>
              <a:t>Regulation &amp; Charging</a:t>
            </a:r>
          </a:p>
          <a:p>
            <a:r>
              <a:rPr lang="en-GB" sz="1900" dirty="0">
                <a:latin typeface="Century Gothic" panose="020B0502020202020204" pitchFamily="34" charset="0"/>
              </a:rPr>
              <a:t>OFWAT are the water industry regulator</a:t>
            </a:r>
          </a:p>
          <a:p>
            <a:r>
              <a:rPr lang="en-GB" sz="1900" dirty="0">
                <a:latin typeface="Century Gothic" panose="020B0502020202020204" pitchFamily="34" charset="0"/>
              </a:rPr>
              <a:t>They regulate the amount of money water companies are </a:t>
            </a:r>
            <a:r>
              <a:rPr lang="en-GB" sz="1900">
                <a:latin typeface="Century Gothic" panose="020B0502020202020204" pitchFamily="34" charset="0"/>
              </a:rPr>
              <a:t>allowed to charge </a:t>
            </a:r>
            <a:r>
              <a:rPr lang="en-GB" sz="1900" dirty="0">
                <a:latin typeface="Century Gothic" panose="020B0502020202020204" pitchFamily="34" charset="0"/>
              </a:rPr>
              <a:t>its customers</a:t>
            </a:r>
          </a:p>
          <a:p>
            <a:r>
              <a:rPr lang="en-GB" sz="1900" dirty="0">
                <a:latin typeface="Century Gothic" panose="020B0502020202020204" pitchFamily="34" charset="0"/>
              </a:rPr>
              <a:t>Charges are set out by water and sewerage companies </a:t>
            </a:r>
          </a:p>
          <a:p>
            <a:r>
              <a:rPr lang="en-GB" sz="1900" dirty="0">
                <a:latin typeface="Century Gothic" panose="020B0502020202020204" pitchFamily="34" charset="0"/>
              </a:rPr>
              <a:t>This happens via a price control process whereby water and sewerage companies submit their business plans (investment plans and customer charges) </a:t>
            </a:r>
          </a:p>
          <a:p>
            <a:r>
              <a:rPr lang="en-GB" sz="1900" dirty="0">
                <a:latin typeface="Century Gothic" panose="020B0502020202020204" pitchFamily="34" charset="0"/>
              </a:rPr>
              <a:t>This process happens in five-year cycles </a:t>
            </a:r>
          </a:p>
          <a:p>
            <a:r>
              <a:rPr lang="en-GB" sz="1900" dirty="0">
                <a:latin typeface="Century Gothic" panose="020B0502020202020204" pitchFamily="34" charset="0"/>
              </a:rPr>
              <a:t>The plan for 2025-2030 is submitted to Ofwat for review in 2024 </a:t>
            </a:r>
          </a:p>
          <a:p>
            <a:r>
              <a:rPr lang="en-GB" sz="1900" dirty="0">
                <a:latin typeface="Century Gothic" panose="020B0502020202020204" pitchFamily="34" charset="0"/>
              </a:rPr>
              <a:t>OFWAT scrutinise companies’ business plans and challenge them to deliver value for money, while ensuring they can continue to invest to maintain and improve vital water and sewerage services  </a:t>
            </a:r>
          </a:p>
        </p:txBody>
      </p:sp>
      <p:sp>
        <p:nvSpPr>
          <p:cNvPr id="9" name="TextBox 1">
            <a:extLst>
              <a:ext uri="{FF2B5EF4-FFF2-40B4-BE49-F238E27FC236}">
                <a16:creationId xmlns:a16="http://schemas.microsoft.com/office/drawing/2014/main" id="{751904E4-ACB0-406A-A807-4B4BA2A1321B}"/>
              </a:ext>
            </a:extLst>
          </p:cNvPr>
          <p:cNvSpPr txBox="1">
            <a:spLocks noChangeArrowheads="1"/>
          </p:cNvSpPr>
          <p:nvPr/>
        </p:nvSpPr>
        <p:spPr bwMode="auto">
          <a:xfrm>
            <a:off x="10333739" y="237486"/>
            <a:ext cx="1426713" cy="369332"/>
          </a:xfrm>
          <a:prstGeom prst="rect">
            <a:avLst/>
          </a:prstGeom>
          <a:solidFill>
            <a:schemeClr val="accent1"/>
          </a:solidFill>
          <a:ln w="9525">
            <a:noFill/>
            <a:miter lim="800000"/>
            <a:headEnd/>
            <a:tailEnd/>
          </a:ln>
        </p:spPr>
        <p:txBody>
          <a:bodyPr wrap="square">
            <a:spAutoFit/>
          </a:bodyPr>
          <a:lstStyle/>
          <a:p>
            <a:pPr fontAlgn="base">
              <a:spcBef>
                <a:spcPct val="0"/>
              </a:spcBef>
              <a:spcAft>
                <a:spcPct val="0"/>
              </a:spcAft>
            </a:pPr>
            <a:r>
              <a:rPr lang="en-GB">
                <a:solidFill>
                  <a:prstClr val="white"/>
                </a:solidFill>
                <a:latin typeface="Trebuchet MS" pitchFamily="34" charset="0"/>
                <a:cs typeface="Arial" charset="0"/>
              </a:rPr>
              <a:t>Showcard 1</a:t>
            </a:r>
          </a:p>
        </p:txBody>
      </p:sp>
    </p:spTree>
    <p:extLst>
      <p:ext uri="{BB962C8B-B14F-4D97-AF65-F5344CB8AC3E}">
        <p14:creationId xmlns:p14="http://schemas.microsoft.com/office/powerpoint/2010/main" val="1463536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D82CA9C-0CCE-46CC-942E-CDBEDD3C9274}"/>
              </a:ext>
            </a:extLst>
          </p:cNvPr>
          <p:cNvPicPr>
            <a:picLocks noChangeAspect="1"/>
          </p:cNvPicPr>
          <p:nvPr/>
        </p:nvPicPr>
        <p:blipFill>
          <a:blip r:embed="rId2"/>
          <a:stretch>
            <a:fillRect/>
          </a:stretch>
        </p:blipFill>
        <p:spPr>
          <a:xfrm>
            <a:off x="2736501" y="1111918"/>
            <a:ext cx="6172200" cy="5719813"/>
          </a:xfrm>
          <a:prstGeom prst="rect">
            <a:avLst/>
          </a:prstGeom>
        </p:spPr>
      </p:pic>
      <p:pic>
        <p:nvPicPr>
          <p:cNvPr id="9" name="Picture 8">
            <a:extLst>
              <a:ext uri="{FF2B5EF4-FFF2-40B4-BE49-F238E27FC236}">
                <a16:creationId xmlns:a16="http://schemas.microsoft.com/office/drawing/2014/main" id="{CA154002-1B39-4D62-9C0F-EC7BF0C8C4C3}"/>
              </a:ext>
            </a:extLst>
          </p:cNvPr>
          <p:cNvPicPr>
            <a:picLocks noChangeAspect="1"/>
          </p:cNvPicPr>
          <p:nvPr/>
        </p:nvPicPr>
        <p:blipFill>
          <a:blip r:embed="rId3"/>
          <a:stretch>
            <a:fillRect/>
          </a:stretch>
        </p:blipFill>
        <p:spPr>
          <a:xfrm>
            <a:off x="2736500" y="121318"/>
            <a:ext cx="6172200" cy="990600"/>
          </a:xfrm>
          <a:prstGeom prst="rect">
            <a:avLst/>
          </a:prstGeom>
        </p:spPr>
      </p:pic>
      <p:sp>
        <p:nvSpPr>
          <p:cNvPr id="10" name="Arrow: Right 9">
            <a:extLst>
              <a:ext uri="{FF2B5EF4-FFF2-40B4-BE49-F238E27FC236}">
                <a16:creationId xmlns:a16="http://schemas.microsoft.com/office/drawing/2014/main" id="{3ADE2AE3-49CD-45AA-9EE8-7E447C83F5A8}"/>
              </a:ext>
            </a:extLst>
          </p:cNvPr>
          <p:cNvSpPr/>
          <p:nvPr/>
        </p:nvSpPr>
        <p:spPr>
          <a:xfrm>
            <a:off x="861237" y="4960089"/>
            <a:ext cx="2498651" cy="3934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
            <a:extLst>
              <a:ext uri="{FF2B5EF4-FFF2-40B4-BE49-F238E27FC236}">
                <a16:creationId xmlns:a16="http://schemas.microsoft.com/office/drawing/2014/main" id="{D696E4F7-0F61-4E6A-A34C-EE33492199A9}"/>
              </a:ext>
            </a:extLst>
          </p:cNvPr>
          <p:cNvSpPr txBox="1">
            <a:spLocks noChangeArrowheads="1"/>
          </p:cNvSpPr>
          <p:nvPr/>
        </p:nvSpPr>
        <p:spPr bwMode="auto">
          <a:xfrm>
            <a:off x="10333739" y="237486"/>
            <a:ext cx="1426713" cy="369332"/>
          </a:xfrm>
          <a:prstGeom prst="rect">
            <a:avLst/>
          </a:prstGeom>
          <a:solidFill>
            <a:schemeClr val="accent1"/>
          </a:solidFill>
          <a:ln w="9525">
            <a:noFill/>
            <a:miter lim="800000"/>
            <a:headEnd/>
            <a:tailEnd/>
          </a:ln>
        </p:spPr>
        <p:txBody>
          <a:bodyPr wrap="square">
            <a:spAutoFit/>
          </a:bodyPr>
          <a:lstStyle/>
          <a:p>
            <a:pPr fontAlgn="base">
              <a:spcBef>
                <a:spcPct val="0"/>
              </a:spcBef>
              <a:spcAft>
                <a:spcPct val="0"/>
              </a:spcAft>
            </a:pPr>
            <a:r>
              <a:rPr lang="en-GB" dirty="0">
                <a:solidFill>
                  <a:prstClr val="white"/>
                </a:solidFill>
                <a:latin typeface="Trebuchet MS" pitchFamily="34" charset="0"/>
                <a:cs typeface="Arial" charset="0"/>
              </a:rPr>
              <a:t>Showcard 2</a:t>
            </a:r>
          </a:p>
        </p:txBody>
      </p:sp>
    </p:spTree>
    <p:extLst>
      <p:ext uri="{BB962C8B-B14F-4D97-AF65-F5344CB8AC3E}">
        <p14:creationId xmlns:p14="http://schemas.microsoft.com/office/powerpoint/2010/main" val="475954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BD9981C-1757-4C97-BA47-EA6326AF709B}"/>
              </a:ext>
            </a:extLst>
          </p:cNvPr>
          <p:cNvPicPr>
            <a:picLocks noChangeAspect="1"/>
          </p:cNvPicPr>
          <p:nvPr/>
        </p:nvPicPr>
        <p:blipFill>
          <a:blip r:embed="rId2"/>
          <a:stretch>
            <a:fillRect/>
          </a:stretch>
        </p:blipFill>
        <p:spPr>
          <a:xfrm>
            <a:off x="1914525" y="925692"/>
            <a:ext cx="8362949" cy="5224836"/>
          </a:xfrm>
          <a:prstGeom prst="rect">
            <a:avLst/>
          </a:prstGeom>
          <a:ln>
            <a:solidFill>
              <a:schemeClr val="bg1">
                <a:lumMod val="50000"/>
              </a:schemeClr>
            </a:solidFill>
          </a:ln>
        </p:spPr>
      </p:pic>
      <p:sp>
        <p:nvSpPr>
          <p:cNvPr id="9" name="TextBox 1">
            <a:extLst>
              <a:ext uri="{FF2B5EF4-FFF2-40B4-BE49-F238E27FC236}">
                <a16:creationId xmlns:a16="http://schemas.microsoft.com/office/drawing/2014/main" id="{2BD4BEAF-8399-42EB-AF72-4AA2FCBEE433}"/>
              </a:ext>
            </a:extLst>
          </p:cNvPr>
          <p:cNvSpPr txBox="1">
            <a:spLocks noChangeArrowheads="1"/>
          </p:cNvSpPr>
          <p:nvPr/>
        </p:nvSpPr>
        <p:spPr bwMode="auto">
          <a:xfrm>
            <a:off x="10556111" y="14694"/>
            <a:ext cx="1635889" cy="369332"/>
          </a:xfrm>
          <a:prstGeom prst="rect">
            <a:avLst/>
          </a:prstGeom>
          <a:solidFill>
            <a:schemeClr val="accent1"/>
          </a:solidFill>
          <a:ln w="9525">
            <a:noFill/>
            <a:miter lim="800000"/>
            <a:headEnd/>
            <a:tailEnd/>
          </a:ln>
        </p:spPr>
        <p:txBody>
          <a:bodyPr wrap="square">
            <a:spAutoFit/>
          </a:bodyPr>
          <a:lstStyle/>
          <a:p>
            <a:pPr fontAlgn="base">
              <a:spcBef>
                <a:spcPct val="0"/>
              </a:spcBef>
              <a:spcAft>
                <a:spcPct val="0"/>
              </a:spcAft>
            </a:pPr>
            <a:r>
              <a:rPr lang="en-GB" dirty="0">
                <a:solidFill>
                  <a:prstClr val="white"/>
                </a:solidFill>
                <a:latin typeface="Trebuchet MS" pitchFamily="34" charset="0"/>
                <a:cs typeface="Arial" charset="0"/>
              </a:rPr>
              <a:t>Showcard 3.1</a:t>
            </a:r>
          </a:p>
        </p:txBody>
      </p:sp>
    </p:spTree>
    <p:extLst>
      <p:ext uri="{BB962C8B-B14F-4D97-AF65-F5344CB8AC3E}">
        <p14:creationId xmlns:p14="http://schemas.microsoft.com/office/powerpoint/2010/main" val="1793511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118B3D7-E35D-4090-8C4B-80FB3B8DA42A}"/>
              </a:ext>
            </a:extLst>
          </p:cNvPr>
          <p:cNvPicPr>
            <a:picLocks noChangeAspect="1"/>
          </p:cNvPicPr>
          <p:nvPr/>
        </p:nvPicPr>
        <p:blipFill>
          <a:blip r:embed="rId2"/>
          <a:stretch>
            <a:fillRect/>
          </a:stretch>
        </p:blipFill>
        <p:spPr>
          <a:xfrm>
            <a:off x="1480823" y="827705"/>
            <a:ext cx="9284464" cy="5202590"/>
          </a:xfrm>
          <a:prstGeom prst="rect">
            <a:avLst/>
          </a:prstGeom>
          <a:ln>
            <a:solidFill>
              <a:schemeClr val="bg1">
                <a:lumMod val="50000"/>
              </a:schemeClr>
            </a:solidFill>
          </a:ln>
        </p:spPr>
      </p:pic>
      <p:sp>
        <p:nvSpPr>
          <p:cNvPr id="9" name="TextBox 1">
            <a:extLst>
              <a:ext uri="{FF2B5EF4-FFF2-40B4-BE49-F238E27FC236}">
                <a16:creationId xmlns:a16="http://schemas.microsoft.com/office/drawing/2014/main" id="{2BD4BEAF-8399-42EB-AF72-4AA2FCBEE433}"/>
              </a:ext>
            </a:extLst>
          </p:cNvPr>
          <p:cNvSpPr txBox="1">
            <a:spLocks noChangeArrowheads="1"/>
          </p:cNvSpPr>
          <p:nvPr/>
        </p:nvSpPr>
        <p:spPr bwMode="auto">
          <a:xfrm>
            <a:off x="10602411" y="14694"/>
            <a:ext cx="1589590" cy="369332"/>
          </a:xfrm>
          <a:prstGeom prst="rect">
            <a:avLst/>
          </a:prstGeom>
          <a:solidFill>
            <a:schemeClr val="accent1"/>
          </a:solidFill>
          <a:ln w="9525">
            <a:noFill/>
            <a:miter lim="800000"/>
            <a:headEnd/>
            <a:tailEnd/>
          </a:ln>
        </p:spPr>
        <p:txBody>
          <a:bodyPr wrap="square">
            <a:spAutoFit/>
          </a:bodyPr>
          <a:lstStyle/>
          <a:p>
            <a:pPr fontAlgn="base">
              <a:spcBef>
                <a:spcPct val="0"/>
              </a:spcBef>
              <a:spcAft>
                <a:spcPct val="0"/>
              </a:spcAft>
            </a:pPr>
            <a:r>
              <a:rPr lang="en-GB" dirty="0">
                <a:solidFill>
                  <a:prstClr val="white"/>
                </a:solidFill>
                <a:latin typeface="Trebuchet MS" pitchFamily="34" charset="0"/>
                <a:cs typeface="Arial" charset="0"/>
              </a:rPr>
              <a:t>Showcard 3.2</a:t>
            </a:r>
          </a:p>
        </p:txBody>
      </p:sp>
    </p:spTree>
    <p:extLst>
      <p:ext uri="{BB962C8B-B14F-4D97-AF65-F5344CB8AC3E}">
        <p14:creationId xmlns:p14="http://schemas.microsoft.com/office/powerpoint/2010/main" val="4118312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9">
            <a:extLst>
              <a:ext uri="{FF2B5EF4-FFF2-40B4-BE49-F238E27FC236}">
                <a16:creationId xmlns:a16="http://schemas.microsoft.com/office/drawing/2014/main" id="{A225BF54-F8C9-4BE4-9D83-D9582217D276}"/>
              </a:ext>
            </a:extLst>
          </p:cNvPr>
          <p:cNvSpPr txBox="1">
            <a:spLocks/>
          </p:cNvSpPr>
          <p:nvPr/>
        </p:nvSpPr>
        <p:spPr>
          <a:xfrm>
            <a:off x="177209" y="181642"/>
            <a:ext cx="10515600" cy="6328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a:solidFill>
                  <a:schemeClr val="accent1"/>
                </a:solidFill>
              </a:rPr>
              <a:t>Current Performance on Waste Water &amp; Environmental measures……………….</a:t>
            </a:r>
          </a:p>
        </p:txBody>
      </p:sp>
      <p:sp>
        <p:nvSpPr>
          <p:cNvPr id="5" name="TextBox 1">
            <a:extLst>
              <a:ext uri="{FF2B5EF4-FFF2-40B4-BE49-F238E27FC236}">
                <a16:creationId xmlns:a16="http://schemas.microsoft.com/office/drawing/2014/main" id="{BAF3E456-34D7-4C8E-BBAF-47EA8D47E880}"/>
              </a:ext>
            </a:extLst>
          </p:cNvPr>
          <p:cNvSpPr txBox="1">
            <a:spLocks noChangeArrowheads="1"/>
          </p:cNvSpPr>
          <p:nvPr/>
        </p:nvSpPr>
        <p:spPr bwMode="auto">
          <a:xfrm>
            <a:off x="10333739" y="237486"/>
            <a:ext cx="1426713" cy="369332"/>
          </a:xfrm>
          <a:prstGeom prst="rect">
            <a:avLst/>
          </a:prstGeom>
          <a:solidFill>
            <a:schemeClr val="accent1"/>
          </a:solidFill>
          <a:ln w="9525">
            <a:noFill/>
            <a:miter lim="800000"/>
            <a:headEnd/>
            <a:tailEnd/>
          </a:ln>
        </p:spPr>
        <p:txBody>
          <a:bodyPr wrap="square">
            <a:spAutoFit/>
          </a:bodyPr>
          <a:lstStyle/>
          <a:p>
            <a:pPr fontAlgn="base">
              <a:spcBef>
                <a:spcPct val="0"/>
              </a:spcBef>
              <a:spcAft>
                <a:spcPct val="0"/>
              </a:spcAft>
            </a:pPr>
            <a:r>
              <a:rPr lang="en-GB">
                <a:solidFill>
                  <a:prstClr val="white"/>
                </a:solidFill>
                <a:latin typeface="Trebuchet MS" pitchFamily="34" charset="0"/>
                <a:cs typeface="Arial" charset="0"/>
              </a:rPr>
              <a:t>Showcard 4</a:t>
            </a:r>
          </a:p>
        </p:txBody>
      </p:sp>
      <p:grpSp>
        <p:nvGrpSpPr>
          <p:cNvPr id="27" name="Group 26">
            <a:extLst>
              <a:ext uri="{FF2B5EF4-FFF2-40B4-BE49-F238E27FC236}">
                <a16:creationId xmlns:a16="http://schemas.microsoft.com/office/drawing/2014/main" id="{94645066-9BE5-4074-BF7D-65074E2CB76C}"/>
              </a:ext>
            </a:extLst>
          </p:cNvPr>
          <p:cNvGrpSpPr/>
          <p:nvPr/>
        </p:nvGrpSpPr>
        <p:grpSpPr>
          <a:xfrm>
            <a:off x="157712" y="827422"/>
            <a:ext cx="9621547" cy="367387"/>
            <a:chOff x="177209" y="681693"/>
            <a:chExt cx="13505345" cy="285232"/>
          </a:xfrm>
          <a:solidFill>
            <a:schemeClr val="accent4"/>
          </a:solidFill>
        </p:grpSpPr>
        <p:sp>
          <p:nvSpPr>
            <p:cNvPr id="6" name="Rectangle 5">
              <a:extLst>
                <a:ext uri="{FF2B5EF4-FFF2-40B4-BE49-F238E27FC236}">
                  <a16:creationId xmlns:a16="http://schemas.microsoft.com/office/drawing/2014/main" id="{3983F345-4752-447F-BC48-8B938E44C805}"/>
                </a:ext>
              </a:extLst>
            </p:cNvPr>
            <p:cNvSpPr/>
            <p:nvPr/>
          </p:nvSpPr>
          <p:spPr>
            <a:xfrm>
              <a:off x="177209" y="681693"/>
              <a:ext cx="3018651" cy="281990"/>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algn="l" rtl="0" eaLnBrk="1" fontAlgn="ctr" latinLnBrk="0" hangingPunct="1">
                <a:lnSpc>
                  <a:spcPct val="107000"/>
                </a:lnSpc>
                <a:spcBef>
                  <a:spcPts val="0"/>
                </a:spcBef>
                <a:spcAft>
                  <a:spcPts val="800"/>
                </a:spcAft>
              </a:pPr>
              <a:r>
                <a:rPr lang="en-GB" sz="1600" b="1" i="0" u="none" strike="noStrike" kern="1200">
                  <a:solidFill>
                    <a:srgbClr val="FFFFFF"/>
                  </a:solidFill>
                  <a:effectLst/>
                  <a:latin typeface="Calibri" panose="020F0502020204030204" pitchFamily="34" charset="0"/>
                </a:rPr>
                <a:t>Measures</a:t>
              </a:r>
              <a:endParaRPr lang="en-GB" sz="1600" b="0" i="0" u="none" strike="noStrike">
                <a:effectLst/>
                <a:latin typeface="Arial" panose="020B0604020202020204" pitchFamily="34" charset="0"/>
              </a:endParaRPr>
            </a:p>
          </p:txBody>
        </p:sp>
        <p:sp>
          <p:nvSpPr>
            <p:cNvPr id="7" name="Rectangle 6">
              <a:extLst>
                <a:ext uri="{FF2B5EF4-FFF2-40B4-BE49-F238E27FC236}">
                  <a16:creationId xmlns:a16="http://schemas.microsoft.com/office/drawing/2014/main" id="{1839AF2C-003A-4BAE-9F96-242F6524E9C0}"/>
                </a:ext>
              </a:extLst>
            </p:cNvPr>
            <p:cNvSpPr/>
            <p:nvPr/>
          </p:nvSpPr>
          <p:spPr>
            <a:xfrm>
              <a:off x="3259247" y="684936"/>
              <a:ext cx="10423307" cy="281989"/>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algn="l" defTabSz="914400" rtl="0" eaLnBrk="1" latinLnBrk="0" hangingPunct="1">
                <a:lnSpc>
                  <a:spcPct val="107000"/>
                </a:lnSpc>
                <a:spcAft>
                  <a:spcPts val="800"/>
                </a:spcAft>
              </a:pPr>
              <a:r>
                <a:rPr lang="en-GB" sz="1600" b="1" kern="1200">
                  <a:effectLst/>
                </a:rPr>
                <a:t>Explanation </a:t>
              </a:r>
              <a:endParaRPr lang="en-GB" sz="1600" b="1" kern="12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29" name="Rectangle 28">
            <a:extLst>
              <a:ext uri="{FF2B5EF4-FFF2-40B4-BE49-F238E27FC236}">
                <a16:creationId xmlns:a16="http://schemas.microsoft.com/office/drawing/2014/main" id="{170E1620-CA58-48DC-B80E-B22425AF760A}"/>
              </a:ext>
            </a:extLst>
          </p:cNvPr>
          <p:cNvSpPr/>
          <p:nvPr/>
        </p:nvSpPr>
        <p:spPr>
          <a:xfrm>
            <a:off x="9845337" y="829650"/>
            <a:ext cx="2150566" cy="388488"/>
          </a:xfrm>
          <a:prstGeom prst="rect">
            <a:avLst/>
          </a:prstGeom>
          <a:solidFill>
            <a:schemeClr val="accent4"/>
          </a:solid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algn="l" defTabSz="914400" rtl="0" eaLnBrk="1" latinLnBrk="0" hangingPunct="1">
              <a:lnSpc>
                <a:spcPct val="107000"/>
              </a:lnSpc>
              <a:spcAft>
                <a:spcPts val="800"/>
              </a:spcAft>
            </a:pPr>
            <a:r>
              <a:rPr lang="en-GB" sz="1600" b="1" kern="1200">
                <a:effectLst/>
              </a:rPr>
              <a:t>Current Performance </a:t>
            </a:r>
            <a:endParaRPr lang="en-GB" sz="1600" b="1" kern="12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3" name="Group 2">
            <a:extLst>
              <a:ext uri="{FF2B5EF4-FFF2-40B4-BE49-F238E27FC236}">
                <a16:creationId xmlns:a16="http://schemas.microsoft.com/office/drawing/2014/main" id="{AAB7CEF9-FDA9-4CA8-8FB5-AC9E929DF847}"/>
              </a:ext>
            </a:extLst>
          </p:cNvPr>
          <p:cNvGrpSpPr/>
          <p:nvPr/>
        </p:nvGrpSpPr>
        <p:grpSpPr>
          <a:xfrm>
            <a:off x="186956" y="1228637"/>
            <a:ext cx="11837582" cy="775588"/>
            <a:chOff x="177209" y="1350666"/>
            <a:chExt cx="11837582" cy="1704483"/>
          </a:xfrm>
          <a:solidFill>
            <a:srgbClr val="CEEAB0"/>
          </a:solidFill>
        </p:grpSpPr>
        <p:grpSp>
          <p:nvGrpSpPr>
            <p:cNvPr id="26" name="Group 25">
              <a:extLst>
                <a:ext uri="{FF2B5EF4-FFF2-40B4-BE49-F238E27FC236}">
                  <a16:creationId xmlns:a16="http://schemas.microsoft.com/office/drawing/2014/main" id="{0C6153AC-6D4B-41CF-8425-DDD65A635563}"/>
                </a:ext>
              </a:extLst>
            </p:cNvPr>
            <p:cNvGrpSpPr/>
            <p:nvPr/>
          </p:nvGrpSpPr>
          <p:grpSpPr>
            <a:xfrm>
              <a:off x="177209" y="1350666"/>
              <a:ext cx="9621547" cy="1704483"/>
              <a:chOff x="177209" y="1005830"/>
              <a:chExt cx="11893399" cy="1206482"/>
            </a:xfrm>
            <a:grpFill/>
          </p:grpSpPr>
          <p:sp>
            <p:nvSpPr>
              <p:cNvPr id="8" name="Rectangle 7">
                <a:extLst>
                  <a:ext uri="{FF2B5EF4-FFF2-40B4-BE49-F238E27FC236}">
                    <a16:creationId xmlns:a16="http://schemas.microsoft.com/office/drawing/2014/main" id="{F3AF9945-F203-4AF1-B00A-1FF3D23E16FF}"/>
                  </a:ext>
                </a:extLst>
              </p:cNvPr>
              <p:cNvSpPr/>
              <p:nvPr/>
            </p:nvSpPr>
            <p:spPr>
              <a:xfrm>
                <a:off x="177209" y="1005830"/>
                <a:ext cx="2634265" cy="1203238"/>
              </a:xfrm>
              <a:prstGeom prst="rect">
                <a:avLst/>
              </a:prstGeom>
              <a:no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200" b="1" kern="1200">
                    <a:solidFill>
                      <a:schemeClr val="tx1"/>
                    </a:solidFill>
                    <a:effectLst/>
                    <a:latin typeface="Century Gothic" panose="020B0502020202020204" pitchFamily="34" charset="0"/>
                  </a:rPr>
                  <a:t>A: </a:t>
                </a:r>
                <a:r>
                  <a:rPr lang="en-GB" sz="1200" b="1">
                    <a:solidFill>
                      <a:srgbClr val="000000"/>
                    </a:solidFill>
                    <a:effectLst/>
                    <a:latin typeface="Century Gothic" panose="020B0502020202020204" pitchFamily="34" charset="0"/>
                    <a:ea typeface="Calibri" panose="020F0502020204030204" pitchFamily="34" charset="0"/>
                    <a:cs typeface="Arial" panose="020B0604020202020204" pitchFamily="34" charset="0"/>
                  </a:rPr>
                  <a:t>Internal Sewer Flooding</a:t>
                </a:r>
                <a:endParaRPr lang="en-GB" sz="1200" b="1" kern="12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51417049-D0B6-4343-8145-DEC030656FA1}"/>
                  </a:ext>
                </a:extLst>
              </p:cNvPr>
              <p:cNvSpPr/>
              <p:nvPr/>
            </p:nvSpPr>
            <p:spPr>
              <a:xfrm>
                <a:off x="2874633" y="1009074"/>
                <a:ext cx="9195975" cy="1203238"/>
              </a:xfrm>
              <a:prstGeom prst="rect">
                <a:avLst/>
              </a:prstGeom>
              <a:no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fontAlgn="base"/>
                <a:r>
                  <a:rPr lang="en-GB" sz="1200" b="0" i="0">
                    <a:solidFill>
                      <a:schemeClr val="tx1"/>
                    </a:solidFill>
                    <a:effectLst/>
                    <a:latin typeface="Century Gothic" panose="020B0502020202020204" pitchFamily="34" charset="0"/>
                  </a:rPr>
                  <a:t>YW are measured on the total number of internal sewer flooding incidents through the year per 10,000 sewer connections. </a:t>
                </a:r>
              </a:p>
            </p:txBody>
          </p:sp>
        </p:grpSp>
        <p:sp>
          <p:nvSpPr>
            <p:cNvPr id="33" name="Rectangle 32">
              <a:extLst>
                <a:ext uri="{FF2B5EF4-FFF2-40B4-BE49-F238E27FC236}">
                  <a16:creationId xmlns:a16="http://schemas.microsoft.com/office/drawing/2014/main" id="{0FB9D626-E880-4447-8AFF-3EA0987016BA}"/>
                </a:ext>
              </a:extLst>
            </p:cNvPr>
            <p:cNvSpPr/>
            <p:nvPr/>
          </p:nvSpPr>
          <p:spPr>
            <a:xfrm>
              <a:off x="9864226" y="1379131"/>
              <a:ext cx="2150565" cy="1668478"/>
            </a:xfrm>
            <a:prstGeom prst="rect">
              <a:avLst/>
            </a:prstGeom>
            <a:no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200" b="1" kern="1200">
                  <a:solidFill>
                    <a:srgbClr val="FF0000"/>
                  </a:solidFill>
                  <a:effectLst/>
                  <a:latin typeface="Century Gothic" panose="020B0502020202020204" pitchFamily="34" charset="0"/>
                </a:rPr>
                <a:t>Currently not</a:t>
              </a:r>
              <a:r>
                <a:rPr lang="en-GB" sz="1200" b="1" u="sng" kern="1200">
                  <a:solidFill>
                    <a:srgbClr val="FF0000"/>
                  </a:solidFill>
                  <a:effectLst/>
                  <a:latin typeface="Century Gothic" panose="020B0502020202020204" pitchFamily="34" charset="0"/>
                </a:rPr>
                <a:t> </a:t>
              </a:r>
              <a:r>
                <a:rPr lang="en-GB" sz="1200" b="1" kern="1200">
                  <a:solidFill>
                    <a:srgbClr val="FF0000"/>
                  </a:solidFill>
                  <a:effectLst/>
                  <a:latin typeface="Century Gothic" panose="020B0502020202020204" pitchFamily="34" charset="0"/>
                </a:rPr>
                <a:t>on track to meet current year targets</a:t>
              </a:r>
              <a:endParaRPr lang="en-GB" sz="1200" b="1" kern="120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6" name="Group 15">
            <a:extLst>
              <a:ext uri="{FF2B5EF4-FFF2-40B4-BE49-F238E27FC236}">
                <a16:creationId xmlns:a16="http://schemas.microsoft.com/office/drawing/2014/main" id="{395E2BF3-9487-447D-837D-BE1F8500BEE0}"/>
              </a:ext>
            </a:extLst>
          </p:cNvPr>
          <p:cNvGrpSpPr/>
          <p:nvPr/>
        </p:nvGrpSpPr>
        <p:grpSpPr>
          <a:xfrm>
            <a:off x="196699" y="3390499"/>
            <a:ext cx="11834238" cy="737389"/>
            <a:chOff x="186952" y="-236964"/>
            <a:chExt cx="11834238" cy="1015005"/>
          </a:xfrm>
        </p:grpSpPr>
        <p:grpSp>
          <p:nvGrpSpPr>
            <p:cNvPr id="28" name="Group 27">
              <a:extLst>
                <a:ext uri="{FF2B5EF4-FFF2-40B4-BE49-F238E27FC236}">
                  <a16:creationId xmlns:a16="http://schemas.microsoft.com/office/drawing/2014/main" id="{CBBD2C20-BF9E-465A-8BD7-D098BEA95BB0}"/>
                </a:ext>
              </a:extLst>
            </p:cNvPr>
            <p:cNvGrpSpPr/>
            <p:nvPr/>
          </p:nvGrpSpPr>
          <p:grpSpPr>
            <a:xfrm>
              <a:off x="186952" y="-236964"/>
              <a:ext cx="9619808" cy="1015005"/>
              <a:chOff x="190885" y="-367507"/>
              <a:chExt cx="13502902" cy="579992"/>
            </a:xfrm>
            <a:solidFill>
              <a:srgbClr val="FFF7DD"/>
            </a:solidFill>
          </p:grpSpPr>
          <p:sp>
            <p:nvSpPr>
              <p:cNvPr id="10" name="Rectangle 9">
                <a:extLst>
                  <a:ext uri="{FF2B5EF4-FFF2-40B4-BE49-F238E27FC236}">
                    <a16:creationId xmlns:a16="http://schemas.microsoft.com/office/drawing/2014/main" id="{45BD6804-D44F-45BD-A573-4128F60E5AD7}"/>
                  </a:ext>
                </a:extLst>
              </p:cNvPr>
              <p:cNvSpPr/>
              <p:nvPr/>
            </p:nvSpPr>
            <p:spPr>
              <a:xfrm>
                <a:off x="190885" y="-367316"/>
                <a:ext cx="2991294" cy="575581"/>
              </a:xfrm>
              <a:prstGeom prst="rect">
                <a:avLst/>
              </a:prstGeom>
              <a:no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300" b="1">
                    <a:solidFill>
                      <a:schemeClr val="tx1"/>
                    </a:solidFill>
                  </a:rPr>
                  <a:t>D</a:t>
                </a:r>
                <a:r>
                  <a:rPr lang="en-GB" sz="1300" b="1" kern="1200">
                    <a:solidFill>
                      <a:schemeClr val="tx1"/>
                    </a:solidFill>
                    <a:effectLst/>
                  </a:rPr>
                  <a:t>: </a:t>
                </a:r>
                <a:r>
                  <a:rPr lang="en-GB" sz="1200" b="1">
                    <a:solidFill>
                      <a:srgbClr val="000000"/>
                    </a:solidFill>
                    <a:effectLst/>
                    <a:latin typeface="Century Gothic" panose="020B0502020202020204" pitchFamily="34" charset="0"/>
                    <a:ea typeface="Calibri" panose="020F0502020204030204" pitchFamily="34" charset="0"/>
                    <a:cs typeface="Arial" panose="020B0604020202020204" pitchFamily="34" charset="0"/>
                  </a:rPr>
                  <a:t>Sewer Collapses</a:t>
                </a:r>
                <a:endParaRPr lang="en-GB" sz="1300" b="1"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5B3E0F82-06B8-422B-8CBE-3068F15EBFDF}"/>
                  </a:ext>
                </a:extLst>
              </p:cNvPr>
              <p:cNvSpPr/>
              <p:nvPr/>
            </p:nvSpPr>
            <p:spPr>
              <a:xfrm>
                <a:off x="3251457" y="-367507"/>
                <a:ext cx="10442330" cy="579992"/>
              </a:xfrm>
              <a:prstGeom prst="rect">
                <a:avLst/>
              </a:prstGeom>
              <a:no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200" b="0" i="0">
                    <a:solidFill>
                      <a:schemeClr val="tx1"/>
                    </a:solidFill>
                    <a:effectLst/>
                    <a:latin typeface="Century Gothic" panose="020B0502020202020204" pitchFamily="34" charset="0"/>
                  </a:rPr>
                  <a:t>If a part of a sewer collapses, it can block the sewer and lead to sewer flooding or pollution. This performance commitment measures the number of sewer collapses that affect our customers’ supply or the environment, per 1,000 km of our sewer network.</a:t>
                </a:r>
                <a:endParaRPr lang="en-GB" sz="1050" kern="12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pSp>
        <p:sp>
          <p:nvSpPr>
            <p:cNvPr id="34" name="Rectangle 33">
              <a:extLst>
                <a:ext uri="{FF2B5EF4-FFF2-40B4-BE49-F238E27FC236}">
                  <a16:creationId xmlns:a16="http://schemas.microsoft.com/office/drawing/2014/main" id="{85A8FB42-E5FC-4440-ADD4-F61179B2A13F}"/>
                </a:ext>
              </a:extLst>
            </p:cNvPr>
            <p:cNvSpPr/>
            <p:nvPr/>
          </p:nvSpPr>
          <p:spPr>
            <a:xfrm>
              <a:off x="9870625" y="-236722"/>
              <a:ext cx="2150565" cy="1006441"/>
            </a:xfrm>
            <a:prstGeom prst="rect">
              <a:avLst/>
            </a:prstGeom>
            <a:no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200" b="1" kern="1200">
                  <a:solidFill>
                    <a:schemeClr val="accent6"/>
                  </a:solidFill>
                  <a:effectLst/>
                  <a:latin typeface="Century Gothic" panose="020B0502020202020204" pitchFamily="34" charset="0"/>
                </a:rPr>
                <a:t>Currently </a:t>
              </a:r>
              <a:r>
                <a:rPr lang="en-GB" sz="1200" b="1" u="sng" kern="1200">
                  <a:solidFill>
                    <a:schemeClr val="accent6"/>
                  </a:solidFill>
                  <a:effectLst/>
                  <a:latin typeface="Century Gothic" panose="020B0502020202020204" pitchFamily="34" charset="0"/>
                </a:rPr>
                <a:t>on track </a:t>
              </a:r>
              <a:r>
                <a:rPr lang="en-GB" sz="1200" b="1" kern="1200">
                  <a:solidFill>
                    <a:schemeClr val="accent6"/>
                  </a:solidFill>
                  <a:effectLst/>
                  <a:latin typeface="Century Gothic" panose="020B0502020202020204" pitchFamily="34" charset="0"/>
                </a:rPr>
                <a:t>to meet current year targets</a:t>
              </a:r>
              <a:endParaRPr lang="en-GB" sz="1200" b="1" kern="1200">
                <a:solidFill>
                  <a:schemeClr val="accent6"/>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7" name="Group 16">
            <a:extLst>
              <a:ext uri="{FF2B5EF4-FFF2-40B4-BE49-F238E27FC236}">
                <a16:creationId xmlns:a16="http://schemas.microsoft.com/office/drawing/2014/main" id="{F75D4DC3-6D1A-479A-B493-188FB6EAECF4}"/>
              </a:ext>
            </a:extLst>
          </p:cNvPr>
          <p:cNvGrpSpPr/>
          <p:nvPr/>
        </p:nvGrpSpPr>
        <p:grpSpPr>
          <a:xfrm>
            <a:off x="186956" y="2673420"/>
            <a:ext cx="11837581" cy="680368"/>
            <a:chOff x="177208" y="4110727"/>
            <a:chExt cx="11837581" cy="957650"/>
          </a:xfrm>
        </p:grpSpPr>
        <p:grpSp>
          <p:nvGrpSpPr>
            <p:cNvPr id="36" name="Group 35">
              <a:extLst>
                <a:ext uri="{FF2B5EF4-FFF2-40B4-BE49-F238E27FC236}">
                  <a16:creationId xmlns:a16="http://schemas.microsoft.com/office/drawing/2014/main" id="{C3A6AA7D-DCE1-4304-80A8-BEDFD3499BB3}"/>
                </a:ext>
              </a:extLst>
            </p:cNvPr>
            <p:cNvGrpSpPr/>
            <p:nvPr/>
          </p:nvGrpSpPr>
          <p:grpSpPr>
            <a:xfrm>
              <a:off x="177208" y="4110846"/>
              <a:ext cx="9629165" cy="957531"/>
              <a:chOff x="177208" y="2028210"/>
              <a:chExt cx="13516036" cy="496570"/>
            </a:xfrm>
            <a:solidFill>
              <a:srgbClr val="FFEDB3"/>
            </a:solidFill>
          </p:grpSpPr>
          <p:sp>
            <p:nvSpPr>
              <p:cNvPr id="12" name="Rectangle 11">
                <a:extLst>
                  <a:ext uri="{FF2B5EF4-FFF2-40B4-BE49-F238E27FC236}">
                    <a16:creationId xmlns:a16="http://schemas.microsoft.com/office/drawing/2014/main" id="{415F1D67-5B10-4BBE-BB26-78281471D68D}"/>
                  </a:ext>
                </a:extLst>
              </p:cNvPr>
              <p:cNvSpPr/>
              <p:nvPr/>
            </p:nvSpPr>
            <p:spPr>
              <a:xfrm>
                <a:off x="177208" y="2028210"/>
                <a:ext cx="2991295" cy="490112"/>
              </a:xfrm>
              <a:prstGeom prst="rect">
                <a:avLst/>
              </a:prstGeom>
              <a:no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200" b="1" kern="1200">
                    <a:solidFill>
                      <a:schemeClr val="tx1"/>
                    </a:solidFill>
                    <a:effectLst/>
                    <a:latin typeface="Century Gothic" panose="020B0502020202020204" pitchFamily="34" charset="0"/>
                  </a:rPr>
                  <a:t>C: </a:t>
                </a:r>
                <a:r>
                  <a:rPr lang="en-GB" sz="1200" b="1">
                    <a:solidFill>
                      <a:srgbClr val="000000"/>
                    </a:solidFill>
                    <a:effectLst/>
                    <a:latin typeface="Century Gothic" panose="020B0502020202020204" pitchFamily="34" charset="0"/>
                    <a:ea typeface="Calibri" panose="020F0502020204030204" pitchFamily="34" charset="0"/>
                    <a:cs typeface="Arial" panose="020B0604020202020204" pitchFamily="34" charset="0"/>
                  </a:rPr>
                  <a:t>Risk Of Sewer Flooding In A Storm</a:t>
                </a:r>
                <a:endParaRPr lang="en-GB" sz="1200" b="1" kern="12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3" name="Rectangle 12">
                <a:extLst>
                  <a:ext uri="{FF2B5EF4-FFF2-40B4-BE49-F238E27FC236}">
                    <a16:creationId xmlns:a16="http://schemas.microsoft.com/office/drawing/2014/main" id="{16211106-D9BF-4C30-93F7-9705FC87F394}"/>
                  </a:ext>
                </a:extLst>
              </p:cNvPr>
              <p:cNvSpPr/>
              <p:nvPr/>
            </p:nvSpPr>
            <p:spPr>
              <a:xfrm>
                <a:off x="3249706" y="2034667"/>
                <a:ext cx="10443538" cy="490113"/>
              </a:xfrm>
              <a:prstGeom prst="rect">
                <a:avLst/>
              </a:prstGeom>
              <a:no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200" b="0" i="0">
                    <a:solidFill>
                      <a:schemeClr val="tx1"/>
                    </a:solidFill>
                    <a:effectLst/>
                    <a:latin typeface="Century Gothic" panose="020B0502020202020204" pitchFamily="34" charset="0"/>
                  </a:rPr>
                  <a:t>As part of a national drive to improve the country's resilience to extreme weather events, this performance commitment measures how many of YW customers would be at risk of internal sewer flooding from a 1 in 50-year storm, based on modelled predictions.</a:t>
                </a:r>
                <a:endParaRPr lang="en-GB" sz="1200" kern="12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pSp>
        <p:sp>
          <p:nvSpPr>
            <p:cNvPr id="35" name="Rectangle 34">
              <a:extLst>
                <a:ext uri="{FF2B5EF4-FFF2-40B4-BE49-F238E27FC236}">
                  <a16:creationId xmlns:a16="http://schemas.microsoft.com/office/drawing/2014/main" id="{E74B5C68-3F5B-48FF-81C4-58F1F5B67EA3}"/>
                </a:ext>
              </a:extLst>
            </p:cNvPr>
            <p:cNvSpPr/>
            <p:nvPr/>
          </p:nvSpPr>
          <p:spPr>
            <a:xfrm>
              <a:off x="9864224" y="4110727"/>
              <a:ext cx="2150565" cy="957649"/>
            </a:xfrm>
            <a:prstGeom prst="rect">
              <a:avLst/>
            </a:prstGeom>
            <a:no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200" b="1" kern="1200">
                  <a:solidFill>
                    <a:schemeClr val="accent6"/>
                  </a:solidFill>
                  <a:effectLst/>
                  <a:latin typeface="Century Gothic" panose="020B0502020202020204" pitchFamily="34" charset="0"/>
                </a:rPr>
                <a:t>Currently </a:t>
              </a:r>
              <a:r>
                <a:rPr lang="en-GB" sz="1200" b="1" u="sng" kern="1200">
                  <a:solidFill>
                    <a:schemeClr val="accent6"/>
                  </a:solidFill>
                  <a:effectLst/>
                  <a:latin typeface="Century Gothic" panose="020B0502020202020204" pitchFamily="34" charset="0"/>
                </a:rPr>
                <a:t>on track </a:t>
              </a:r>
              <a:r>
                <a:rPr lang="en-GB" sz="1200" b="1" kern="1200">
                  <a:solidFill>
                    <a:schemeClr val="accent6"/>
                  </a:solidFill>
                  <a:effectLst/>
                  <a:latin typeface="Century Gothic" panose="020B0502020202020204" pitchFamily="34" charset="0"/>
                </a:rPr>
                <a:t>to meet current year targets</a:t>
              </a:r>
              <a:endParaRPr lang="en-GB" sz="1200" b="1" kern="1200">
                <a:solidFill>
                  <a:schemeClr val="accent6"/>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8" name="Group 17">
            <a:extLst>
              <a:ext uri="{FF2B5EF4-FFF2-40B4-BE49-F238E27FC236}">
                <a16:creationId xmlns:a16="http://schemas.microsoft.com/office/drawing/2014/main" id="{3143ECA2-6461-4FDE-93A9-55DF34DAEF32}"/>
              </a:ext>
            </a:extLst>
          </p:cNvPr>
          <p:cNvGrpSpPr/>
          <p:nvPr/>
        </p:nvGrpSpPr>
        <p:grpSpPr>
          <a:xfrm>
            <a:off x="186956" y="1962913"/>
            <a:ext cx="11818088" cy="671436"/>
            <a:chOff x="177209" y="5125760"/>
            <a:chExt cx="11818088" cy="1473390"/>
          </a:xfrm>
          <a:noFill/>
        </p:grpSpPr>
        <p:grpSp>
          <p:nvGrpSpPr>
            <p:cNvPr id="30" name="Group 29">
              <a:extLst>
                <a:ext uri="{FF2B5EF4-FFF2-40B4-BE49-F238E27FC236}">
                  <a16:creationId xmlns:a16="http://schemas.microsoft.com/office/drawing/2014/main" id="{8B701B93-B2C5-4CCB-AE29-FDD9EBA5E573}"/>
                </a:ext>
              </a:extLst>
            </p:cNvPr>
            <p:cNvGrpSpPr/>
            <p:nvPr/>
          </p:nvGrpSpPr>
          <p:grpSpPr>
            <a:xfrm>
              <a:off x="177209" y="5125760"/>
              <a:ext cx="9621545" cy="1459661"/>
              <a:chOff x="149847" y="2649808"/>
              <a:chExt cx="13505342" cy="493357"/>
            </a:xfrm>
            <a:grpFill/>
          </p:grpSpPr>
          <p:sp>
            <p:nvSpPr>
              <p:cNvPr id="14" name="Rectangle 13">
                <a:extLst>
                  <a:ext uri="{FF2B5EF4-FFF2-40B4-BE49-F238E27FC236}">
                    <a16:creationId xmlns:a16="http://schemas.microsoft.com/office/drawing/2014/main" id="{042C9E08-16FE-4864-92B8-971EE9565B18}"/>
                  </a:ext>
                </a:extLst>
              </p:cNvPr>
              <p:cNvSpPr/>
              <p:nvPr/>
            </p:nvSpPr>
            <p:spPr>
              <a:xfrm>
                <a:off x="149847" y="2649808"/>
                <a:ext cx="2991295" cy="490113"/>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200" b="1" kern="1200">
                    <a:solidFill>
                      <a:schemeClr val="tx1"/>
                    </a:solidFill>
                    <a:effectLst/>
                    <a:latin typeface="Century Gothic" panose="020B0502020202020204" pitchFamily="34" charset="0"/>
                  </a:rPr>
                  <a:t>B: </a:t>
                </a:r>
                <a:r>
                  <a:rPr lang="en-GB" sz="1200" b="1">
                    <a:solidFill>
                      <a:srgbClr val="000000"/>
                    </a:solidFill>
                    <a:effectLst/>
                    <a:latin typeface="Century Gothic" panose="020B0502020202020204" pitchFamily="34" charset="0"/>
                    <a:ea typeface="Calibri" panose="020F0502020204030204" pitchFamily="34" charset="0"/>
                    <a:cs typeface="Arial" panose="020B0604020202020204" pitchFamily="34" charset="0"/>
                  </a:rPr>
                  <a:t>External Sewer Flooding</a:t>
                </a:r>
                <a:endParaRPr lang="en-GB" sz="1200" b="1" kern="12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BEA50467-1D4E-426E-B8B4-90DD5FA0DD2C}"/>
                  </a:ext>
                </a:extLst>
              </p:cNvPr>
              <p:cNvSpPr/>
              <p:nvPr/>
            </p:nvSpPr>
            <p:spPr>
              <a:xfrm>
                <a:off x="3211650" y="2653052"/>
                <a:ext cx="10443539" cy="490113"/>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fontAlgn="base"/>
                <a:r>
                  <a:rPr lang="en-GB" sz="1200" b="0" i="0">
                    <a:solidFill>
                      <a:schemeClr val="tx1"/>
                    </a:solidFill>
                    <a:effectLst/>
                    <a:latin typeface="Century Gothic" panose="020B0502020202020204" pitchFamily="34" charset="0"/>
                  </a:rPr>
                  <a:t>This performance commitment measures the total number of external sewer flooding events through the year. </a:t>
                </a:r>
              </a:p>
            </p:txBody>
          </p:sp>
        </p:grpSp>
        <p:sp>
          <p:nvSpPr>
            <p:cNvPr id="37" name="Rectangle 36">
              <a:extLst>
                <a:ext uri="{FF2B5EF4-FFF2-40B4-BE49-F238E27FC236}">
                  <a16:creationId xmlns:a16="http://schemas.microsoft.com/office/drawing/2014/main" id="{699731B1-D3CD-4E0F-8B3D-6D57F60DFF1A}"/>
                </a:ext>
              </a:extLst>
            </p:cNvPr>
            <p:cNvSpPr/>
            <p:nvPr/>
          </p:nvSpPr>
          <p:spPr>
            <a:xfrm>
              <a:off x="9864224" y="5149088"/>
              <a:ext cx="2131073" cy="1450062"/>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200" b="1" kern="1200">
                  <a:solidFill>
                    <a:schemeClr val="accent6"/>
                  </a:solidFill>
                  <a:effectLst/>
                  <a:latin typeface="Century Gothic" panose="020B0502020202020204" pitchFamily="34" charset="0"/>
                </a:rPr>
                <a:t>Currently </a:t>
              </a:r>
              <a:r>
                <a:rPr lang="en-GB" sz="1200" b="1" u="sng" kern="1200">
                  <a:solidFill>
                    <a:schemeClr val="accent6"/>
                  </a:solidFill>
                  <a:effectLst/>
                  <a:latin typeface="Century Gothic" panose="020B0502020202020204" pitchFamily="34" charset="0"/>
                </a:rPr>
                <a:t>on track </a:t>
              </a:r>
              <a:r>
                <a:rPr lang="en-GB" sz="1200" b="1" kern="1200">
                  <a:solidFill>
                    <a:schemeClr val="accent6"/>
                  </a:solidFill>
                  <a:effectLst/>
                  <a:latin typeface="Century Gothic" panose="020B0502020202020204" pitchFamily="34" charset="0"/>
                </a:rPr>
                <a:t>to meet current year targets</a:t>
              </a:r>
              <a:endParaRPr lang="en-GB" sz="1200" b="1" kern="1200">
                <a:solidFill>
                  <a:schemeClr val="accent6"/>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42" name="Group 41">
            <a:extLst>
              <a:ext uri="{FF2B5EF4-FFF2-40B4-BE49-F238E27FC236}">
                <a16:creationId xmlns:a16="http://schemas.microsoft.com/office/drawing/2014/main" id="{4A5730A1-1CDA-42B4-AED7-2EA7E1BC3C0F}"/>
              </a:ext>
            </a:extLst>
          </p:cNvPr>
          <p:cNvGrpSpPr/>
          <p:nvPr/>
        </p:nvGrpSpPr>
        <p:grpSpPr>
          <a:xfrm>
            <a:off x="190421" y="4175746"/>
            <a:ext cx="11853432" cy="845902"/>
            <a:chOff x="51095" y="1378681"/>
            <a:chExt cx="11853432" cy="1342829"/>
          </a:xfrm>
        </p:grpSpPr>
        <p:sp>
          <p:nvSpPr>
            <p:cNvPr id="43" name="Rectangle 42">
              <a:extLst>
                <a:ext uri="{FF2B5EF4-FFF2-40B4-BE49-F238E27FC236}">
                  <a16:creationId xmlns:a16="http://schemas.microsoft.com/office/drawing/2014/main" id="{6388D5E4-703D-440F-9788-1FF7879C87A8}"/>
                </a:ext>
              </a:extLst>
            </p:cNvPr>
            <p:cNvSpPr/>
            <p:nvPr/>
          </p:nvSpPr>
          <p:spPr>
            <a:xfrm>
              <a:off x="9764122" y="1380729"/>
              <a:ext cx="2140405" cy="1335489"/>
            </a:xfrm>
            <a:prstGeom prst="rect">
              <a:avLst/>
            </a:prstGeom>
            <a:no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200" b="1" kern="1200">
                  <a:solidFill>
                    <a:srgbClr val="FFC000"/>
                  </a:solidFill>
                  <a:effectLst/>
                  <a:latin typeface="Century Gothic" panose="020B0502020202020204" pitchFamily="34" charset="0"/>
                </a:rPr>
                <a:t>Slightly </a:t>
              </a:r>
              <a:r>
                <a:rPr lang="en-GB" sz="1200" b="1" u="sng" kern="1200">
                  <a:solidFill>
                    <a:srgbClr val="FFC000"/>
                  </a:solidFill>
                  <a:effectLst/>
                  <a:latin typeface="Century Gothic" panose="020B0502020202020204" pitchFamily="34" charset="0"/>
                </a:rPr>
                <a:t>off track </a:t>
              </a:r>
              <a:r>
                <a:rPr lang="en-GB" sz="1200" b="1" kern="1200">
                  <a:solidFill>
                    <a:srgbClr val="FFC000"/>
                  </a:solidFill>
                  <a:effectLst/>
                  <a:latin typeface="Century Gothic" panose="020B0502020202020204" pitchFamily="34" charset="0"/>
                </a:rPr>
                <a:t>to meet current year targets</a:t>
              </a:r>
              <a:endParaRPr lang="en-GB" sz="1200" b="1" kern="120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pSp>
          <p:nvGrpSpPr>
            <p:cNvPr id="44" name="Group 43">
              <a:extLst>
                <a:ext uri="{FF2B5EF4-FFF2-40B4-BE49-F238E27FC236}">
                  <a16:creationId xmlns:a16="http://schemas.microsoft.com/office/drawing/2014/main" id="{8265BCCE-2979-475A-8EE0-E6596EA749EF}"/>
                </a:ext>
              </a:extLst>
            </p:cNvPr>
            <p:cNvGrpSpPr/>
            <p:nvPr/>
          </p:nvGrpSpPr>
          <p:grpSpPr>
            <a:xfrm>
              <a:off x="51095" y="1378681"/>
              <a:ext cx="9622777" cy="1342829"/>
              <a:chOff x="-172" y="2034167"/>
              <a:chExt cx="13534494" cy="496071"/>
            </a:xfrm>
            <a:solidFill>
              <a:srgbClr val="FFEDB3"/>
            </a:solidFill>
          </p:grpSpPr>
          <p:sp>
            <p:nvSpPr>
              <p:cNvPr id="45" name="Rectangle 44">
                <a:extLst>
                  <a:ext uri="{FF2B5EF4-FFF2-40B4-BE49-F238E27FC236}">
                    <a16:creationId xmlns:a16="http://schemas.microsoft.com/office/drawing/2014/main" id="{B9B4BB68-EB5B-4BF8-9075-8BC3CFA738C3}"/>
                  </a:ext>
                </a:extLst>
              </p:cNvPr>
              <p:cNvSpPr/>
              <p:nvPr/>
            </p:nvSpPr>
            <p:spPr>
              <a:xfrm>
                <a:off x="-172" y="2036547"/>
                <a:ext cx="2997367" cy="490112"/>
              </a:xfrm>
              <a:prstGeom prst="rect">
                <a:avLst/>
              </a:prstGeom>
              <a:no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200" b="1">
                    <a:solidFill>
                      <a:schemeClr val="tx1"/>
                    </a:solidFill>
                    <a:latin typeface="Century Gothic" panose="020B0502020202020204" pitchFamily="34" charset="0"/>
                  </a:rPr>
                  <a:t>E</a:t>
                </a:r>
                <a:r>
                  <a:rPr lang="en-GB" sz="1200" b="1" kern="1200">
                    <a:solidFill>
                      <a:schemeClr val="tx1"/>
                    </a:solidFill>
                    <a:effectLst/>
                    <a:latin typeface="Century Gothic" panose="020B0502020202020204" pitchFamily="34" charset="0"/>
                  </a:rPr>
                  <a:t>: </a:t>
                </a:r>
                <a:r>
                  <a:rPr lang="en-GB" sz="1200" b="1">
                    <a:solidFill>
                      <a:srgbClr val="000000"/>
                    </a:solidFill>
                    <a:effectLst/>
                    <a:latin typeface="Century Gothic" panose="020B0502020202020204" pitchFamily="34" charset="0"/>
                    <a:ea typeface="Calibri" panose="020F0502020204030204" pitchFamily="34" charset="0"/>
                    <a:cs typeface="Arial" panose="020B0604020202020204" pitchFamily="34" charset="0"/>
                  </a:rPr>
                  <a:t>Pollution Incidents</a:t>
                </a:r>
                <a:endParaRPr lang="en-GB" sz="1200" b="1" kern="12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46" name="Rectangle 45">
                <a:extLst>
                  <a:ext uri="{FF2B5EF4-FFF2-40B4-BE49-F238E27FC236}">
                    <a16:creationId xmlns:a16="http://schemas.microsoft.com/office/drawing/2014/main" id="{5E419B53-53BF-4578-B40A-F83D1797DC57}"/>
                  </a:ext>
                </a:extLst>
              </p:cNvPr>
              <p:cNvSpPr/>
              <p:nvPr/>
            </p:nvSpPr>
            <p:spPr>
              <a:xfrm>
                <a:off x="3074405" y="2034167"/>
                <a:ext cx="10459917" cy="496071"/>
              </a:xfrm>
              <a:prstGeom prst="rect">
                <a:avLst/>
              </a:prstGeom>
              <a:no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200">
                    <a:solidFill>
                      <a:schemeClr val="tx1"/>
                    </a:solidFill>
                    <a:latin typeface="Century Gothic" panose="020B0502020202020204" pitchFamily="34" charset="0"/>
                  </a:rPr>
                  <a:t>YW</a:t>
                </a:r>
                <a:r>
                  <a:rPr lang="en-GB" sz="1200" b="0" i="0">
                    <a:solidFill>
                      <a:schemeClr val="tx1"/>
                    </a:solidFill>
                    <a:effectLst/>
                    <a:latin typeface="Century Gothic" panose="020B0502020202020204" pitchFamily="34" charset="0"/>
                  </a:rPr>
                  <a:t> want to make sure their operations don’t harm the environment. This performance commitment measures the number of pollution incidents caused by our wastewater assets, for every 10,000km of our wastewater network. </a:t>
                </a:r>
                <a:endParaRPr lang="en-GB" sz="1200" kern="12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grpSp>
        <p:nvGrpSpPr>
          <p:cNvPr id="47" name="Group 46">
            <a:extLst>
              <a:ext uri="{FF2B5EF4-FFF2-40B4-BE49-F238E27FC236}">
                <a16:creationId xmlns:a16="http://schemas.microsoft.com/office/drawing/2014/main" id="{B28491A4-D1BC-43ED-917C-09D950E25CEE}"/>
              </a:ext>
            </a:extLst>
          </p:cNvPr>
          <p:cNvGrpSpPr/>
          <p:nvPr/>
        </p:nvGrpSpPr>
        <p:grpSpPr>
          <a:xfrm>
            <a:off x="191880" y="5053923"/>
            <a:ext cx="11851973" cy="840401"/>
            <a:chOff x="219278" y="2755362"/>
            <a:chExt cx="11851973" cy="1342935"/>
          </a:xfrm>
          <a:noFill/>
        </p:grpSpPr>
        <p:sp>
          <p:nvSpPr>
            <p:cNvPr id="48" name="Rectangle 47">
              <a:extLst>
                <a:ext uri="{FF2B5EF4-FFF2-40B4-BE49-F238E27FC236}">
                  <a16:creationId xmlns:a16="http://schemas.microsoft.com/office/drawing/2014/main" id="{06F183D1-1079-488F-A0B1-8CF817FA0DC5}"/>
                </a:ext>
              </a:extLst>
            </p:cNvPr>
            <p:cNvSpPr/>
            <p:nvPr/>
          </p:nvSpPr>
          <p:spPr>
            <a:xfrm>
              <a:off x="9920686" y="2780383"/>
              <a:ext cx="2150565" cy="1317914"/>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200" b="1" kern="1200">
                  <a:solidFill>
                    <a:srgbClr val="FFC000"/>
                  </a:solidFill>
                  <a:effectLst/>
                  <a:latin typeface="Century Gothic" panose="020B0502020202020204" pitchFamily="34" charset="0"/>
                </a:rPr>
                <a:t>Slightly </a:t>
              </a:r>
              <a:r>
                <a:rPr lang="en-GB" sz="1200" b="1" u="sng" kern="1200">
                  <a:solidFill>
                    <a:srgbClr val="FFC000"/>
                  </a:solidFill>
                  <a:effectLst/>
                  <a:latin typeface="Century Gothic" panose="020B0502020202020204" pitchFamily="34" charset="0"/>
                </a:rPr>
                <a:t>off track </a:t>
              </a:r>
              <a:r>
                <a:rPr lang="en-GB" sz="1200" b="1" kern="1200">
                  <a:solidFill>
                    <a:srgbClr val="FFC000"/>
                  </a:solidFill>
                  <a:effectLst/>
                  <a:latin typeface="Century Gothic" panose="020B0502020202020204" pitchFamily="34" charset="0"/>
                </a:rPr>
                <a:t>to meet current year targets</a:t>
              </a:r>
              <a:endParaRPr lang="en-GB" sz="1200" b="1" kern="120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pSp>
          <p:nvGrpSpPr>
            <p:cNvPr id="49" name="Group 48">
              <a:extLst>
                <a:ext uri="{FF2B5EF4-FFF2-40B4-BE49-F238E27FC236}">
                  <a16:creationId xmlns:a16="http://schemas.microsoft.com/office/drawing/2014/main" id="{A4CA9799-8211-488B-BCC0-BBBD0BA3A7C0}"/>
                </a:ext>
              </a:extLst>
            </p:cNvPr>
            <p:cNvGrpSpPr/>
            <p:nvPr/>
          </p:nvGrpSpPr>
          <p:grpSpPr>
            <a:xfrm>
              <a:off x="219278" y="2755362"/>
              <a:ext cx="9619986" cy="1332595"/>
              <a:chOff x="240713" y="2026032"/>
              <a:chExt cx="13530569" cy="492290"/>
            </a:xfrm>
            <a:grpFill/>
          </p:grpSpPr>
          <p:sp>
            <p:nvSpPr>
              <p:cNvPr id="50" name="Rectangle 49">
                <a:extLst>
                  <a:ext uri="{FF2B5EF4-FFF2-40B4-BE49-F238E27FC236}">
                    <a16:creationId xmlns:a16="http://schemas.microsoft.com/office/drawing/2014/main" id="{66584CE7-5D09-42B1-AF70-70DF782D1B2A}"/>
                  </a:ext>
                </a:extLst>
              </p:cNvPr>
              <p:cNvSpPr/>
              <p:nvPr/>
            </p:nvSpPr>
            <p:spPr>
              <a:xfrm>
                <a:off x="240713" y="2028210"/>
                <a:ext cx="2997367" cy="490112"/>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200" b="1" kern="1200">
                    <a:solidFill>
                      <a:schemeClr val="tx1"/>
                    </a:solidFill>
                    <a:effectLst/>
                    <a:latin typeface="Century Gothic" panose="020B0502020202020204" pitchFamily="34" charset="0"/>
                  </a:rPr>
                  <a:t>F: </a:t>
                </a:r>
                <a:r>
                  <a:rPr lang="en-GB" sz="1200" b="1">
                    <a:solidFill>
                      <a:srgbClr val="000000"/>
                    </a:solidFill>
                    <a:effectLst/>
                    <a:latin typeface="Century Gothic" panose="020B0502020202020204" pitchFamily="34" charset="0"/>
                    <a:ea typeface="Calibri" panose="020F0502020204030204" pitchFamily="34" charset="0"/>
                    <a:cs typeface="Arial" panose="020B0604020202020204" pitchFamily="34" charset="0"/>
                  </a:rPr>
                  <a:t>Treatment Works Compliance</a:t>
                </a:r>
                <a:endParaRPr lang="en-GB" sz="1200" b="1" kern="12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51" name="Rectangle 50">
                <a:extLst>
                  <a:ext uri="{FF2B5EF4-FFF2-40B4-BE49-F238E27FC236}">
                    <a16:creationId xmlns:a16="http://schemas.microsoft.com/office/drawing/2014/main" id="{6C1EB720-67F3-4AB6-B45E-759BF13875F6}"/>
                  </a:ext>
                </a:extLst>
              </p:cNvPr>
              <p:cNvSpPr/>
              <p:nvPr/>
            </p:nvSpPr>
            <p:spPr>
              <a:xfrm>
                <a:off x="3311362" y="2026032"/>
                <a:ext cx="10459920" cy="490113"/>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200">
                    <a:solidFill>
                      <a:schemeClr val="tx1"/>
                    </a:solidFill>
                    <a:latin typeface="Century Gothic" panose="020B0502020202020204" pitchFamily="34" charset="0"/>
                  </a:rPr>
                  <a:t>YW</a:t>
                </a:r>
                <a:r>
                  <a:rPr lang="en-GB" sz="1200" b="0" i="0">
                    <a:solidFill>
                      <a:schemeClr val="tx1"/>
                    </a:solidFill>
                    <a:effectLst/>
                    <a:latin typeface="Century Gothic" panose="020B0502020202020204" pitchFamily="34" charset="0"/>
                  </a:rPr>
                  <a:t> have permits that control their discharges into watercourses. This performance commitment measures the percentage of their treatment works that comply with their discharge permits.</a:t>
                </a:r>
                <a:endParaRPr lang="en-GB" sz="1200" kern="12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grpSp>
        <p:nvGrpSpPr>
          <p:cNvPr id="38" name="Group 37">
            <a:extLst>
              <a:ext uri="{FF2B5EF4-FFF2-40B4-BE49-F238E27FC236}">
                <a16:creationId xmlns:a16="http://schemas.microsoft.com/office/drawing/2014/main" id="{8FC59DFB-D0AA-421B-98DA-E5D4E4E7E1B7}"/>
              </a:ext>
            </a:extLst>
          </p:cNvPr>
          <p:cNvGrpSpPr/>
          <p:nvPr/>
        </p:nvGrpSpPr>
        <p:grpSpPr>
          <a:xfrm>
            <a:off x="192250" y="5934030"/>
            <a:ext cx="11845501" cy="677119"/>
            <a:chOff x="-1174834" y="3547584"/>
            <a:chExt cx="13898448" cy="2511654"/>
          </a:xfrm>
          <a:noFill/>
        </p:grpSpPr>
        <p:grpSp>
          <p:nvGrpSpPr>
            <p:cNvPr id="39" name="Group 38">
              <a:extLst>
                <a:ext uri="{FF2B5EF4-FFF2-40B4-BE49-F238E27FC236}">
                  <a16:creationId xmlns:a16="http://schemas.microsoft.com/office/drawing/2014/main" id="{C6AAEBFE-CDD4-4863-8985-9A3ACC3308A8}"/>
                </a:ext>
              </a:extLst>
            </p:cNvPr>
            <p:cNvGrpSpPr/>
            <p:nvPr/>
          </p:nvGrpSpPr>
          <p:grpSpPr>
            <a:xfrm>
              <a:off x="-1174834" y="3547584"/>
              <a:ext cx="11290070" cy="2511654"/>
              <a:chOff x="-1747958" y="2116392"/>
              <a:chExt cx="15847377" cy="848924"/>
            </a:xfrm>
            <a:grpFill/>
          </p:grpSpPr>
          <p:sp>
            <p:nvSpPr>
              <p:cNvPr id="41" name="Rectangle 40">
                <a:extLst>
                  <a:ext uri="{FF2B5EF4-FFF2-40B4-BE49-F238E27FC236}">
                    <a16:creationId xmlns:a16="http://schemas.microsoft.com/office/drawing/2014/main" id="{450F3710-3BF2-407B-B5F0-C21A91865C5F}"/>
                  </a:ext>
                </a:extLst>
              </p:cNvPr>
              <p:cNvSpPr/>
              <p:nvPr/>
            </p:nvSpPr>
            <p:spPr>
              <a:xfrm>
                <a:off x="-1747958" y="2120369"/>
                <a:ext cx="3515352" cy="836224"/>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200" b="1" dirty="0">
                    <a:solidFill>
                      <a:schemeClr val="tx1"/>
                    </a:solidFill>
                    <a:latin typeface="Century Gothic" panose="020B0502020202020204" pitchFamily="34" charset="0"/>
                  </a:rPr>
                  <a:t>G: L</a:t>
                </a:r>
                <a:r>
                  <a:rPr lang="en-GB" sz="1200" b="1" kern="1200" dirty="0">
                    <a:solidFill>
                      <a:schemeClr val="tx1"/>
                    </a:solidFill>
                    <a:effectLst/>
                    <a:latin typeface="Century Gothic" panose="020B0502020202020204" pitchFamily="34" charset="0"/>
                  </a:rPr>
                  <a:t>ength of River Improved</a:t>
                </a:r>
                <a:endParaRPr lang="en-GB" sz="1200" b="1"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52" name="Rectangle 51">
                <a:extLst>
                  <a:ext uri="{FF2B5EF4-FFF2-40B4-BE49-F238E27FC236}">
                    <a16:creationId xmlns:a16="http://schemas.microsoft.com/office/drawing/2014/main" id="{CB7A52B9-B78A-4632-9151-1EFD60ACE14A}"/>
                  </a:ext>
                </a:extLst>
              </p:cNvPr>
              <p:cNvSpPr/>
              <p:nvPr/>
            </p:nvSpPr>
            <p:spPr>
              <a:xfrm>
                <a:off x="1851059" y="2116392"/>
                <a:ext cx="12248360" cy="848924"/>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fontAlgn="base"/>
                <a:r>
                  <a:rPr lang="en-GB" sz="1200" b="0" i="0" dirty="0">
                    <a:solidFill>
                      <a:schemeClr val="tx1"/>
                    </a:solidFill>
                    <a:effectLst/>
                    <a:latin typeface="Century Gothic" panose="020B0502020202020204" pitchFamily="34" charset="0"/>
                  </a:rPr>
                  <a:t>Improving our environment benefits everyone in Yorkshire. We’re working hard to improve river water quality and this performance commitment measures the length of river we’ve improved in the 2020-25 period. We currently have four projects running, to improve 45.6km of river. </a:t>
                </a:r>
              </a:p>
            </p:txBody>
          </p:sp>
        </p:grpSp>
        <p:sp>
          <p:nvSpPr>
            <p:cNvPr id="40" name="Rectangle 39">
              <a:extLst>
                <a:ext uri="{FF2B5EF4-FFF2-40B4-BE49-F238E27FC236}">
                  <a16:creationId xmlns:a16="http://schemas.microsoft.com/office/drawing/2014/main" id="{1280053E-87CD-4F81-BD75-D0EB96921F58}"/>
                </a:ext>
              </a:extLst>
            </p:cNvPr>
            <p:cNvSpPr/>
            <p:nvPr/>
          </p:nvSpPr>
          <p:spPr>
            <a:xfrm>
              <a:off x="10200334" y="3552766"/>
              <a:ext cx="2523280" cy="2500936"/>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200" b="1" kern="1200">
                  <a:solidFill>
                    <a:schemeClr val="accent6"/>
                  </a:solidFill>
                  <a:effectLst/>
                  <a:latin typeface="Century Gothic" panose="020B0502020202020204" pitchFamily="34" charset="0"/>
                </a:rPr>
                <a:t>Currently </a:t>
              </a:r>
              <a:r>
                <a:rPr lang="en-GB" sz="1200" b="1" u="sng" kern="1200">
                  <a:solidFill>
                    <a:schemeClr val="accent6"/>
                  </a:solidFill>
                  <a:effectLst/>
                  <a:latin typeface="Century Gothic" panose="020B0502020202020204" pitchFamily="34" charset="0"/>
                </a:rPr>
                <a:t>on track </a:t>
              </a:r>
              <a:r>
                <a:rPr lang="en-GB" sz="1200" b="1" kern="1200">
                  <a:solidFill>
                    <a:schemeClr val="accent6"/>
                  </a:solidFill>
                  <a:effectLst/>
                  <a:latin typeface="Century Gothic" panose="020B0502020202020204" pitchFamily="34" charset="0"/>
                </a:rPr>
                <a:t>to meet current year targets</a:t>
              </a:r>
              <a:endParaRPr lang="en-GB" sz="1200" b="1" kern="1200">
                <a:solidFill>
                  <a:schemeClr val="accent6"/>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pSp>
    </p:spTree>
    <p:custDataLst>
      <p:tags r:id="rId1"/>
    </p:custDataLst>
    <p:extLst>
      <p:ext uri="{BB962C8B-B14F-4D97-AF65-F5344CB8AC3E}">
        <p14:creationId xmlns:p14="http://schemas.microsoft.com/office/powerpoint/2010/main" val="2041138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fade">
                                      <p:cBhvr>
                                        <p:cTn id="22" dur="500"/>
                                        <p:tgtEl>
                                          <p:spTgt spid="4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7"/>
                                        </p:tgtEl>
                                        <p:attrNameLst>
                                          <p:attrName>style.visibility</p:attrName>
                                        </p:attrNameLst>
                                      </p:cBhvr>
                                      <p:to>
                                        <p:strVal val="visible"/>
                                      </p:to>
                                    </p:set>
                                    <p:animEffect transition="in" filter="fade">
                                      <p:cBhvr>
                                        <p:cTn id="27" dur="500"/>
                                        <p:tgtEl>
                                          <p:spTgt spid="4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fade">
                                      <p:cBhvr>
                                        <p:cTn id="3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B086372-EE18-4354-8DC2-C4EEA013DC4A}"/>
              </a:ext>
            </a:extLst>
          </p:cNvPr>
          <p:cNvSpPr txBox="1"/>
          <p:nvPr/>
        </p:nvSpPr>
        <p:spPr>
          <a:xfrm>
            <a:off x="661012" y="672029"/>
            <a:ext cx="10378162" cy="584775"/>
          </a:xfrm>
          <a:prstGeom prst="rect">
            <a:avLst/>
          </a:prstGeom>
          <a:noFill/>
        </p:spPr>
        <p:txBody>
          <a:bodyPr wrap="none" rtlCol="0">
            <a:spAutoFit/>
          </a:bodyPr>
          <a:lstStyle/>
          <a:p>
            <a:r>
              <a:rPr lang="en-GB" sz="3200" b="1">
                <a:latin typeface="Century Gothic" panose="020B0502020202020204" pitchFamily="34" charset="0"/>
              </a:rPr>
              <a:t>Nature Based/Sustainable Drainage Systems (</a:t>
            </a:r>
            <a:r>
              <a:rPr lang="en-GB" sz="3200" b="1" err="1">
                <a:latin typeface="Century Gothic" panose="020B0502020202020204" pitchFamily="34" charset="0"/>
              </a:rPr>
              <a:t>SuDS</a:t>
            </a:r>
            <a:r>
              <a:rPr lang="en-GB" sz="3200" b="1">
                <a:latin typeface="Century Gothic" panose="020B0502020202020204" pitchFamily="34" charset="0"/>
              </a:rPr>
              <a:t>)</a:t>
            </a:r>
          </a:p>
        </p:txBody>
      </p:sp>
      <p:sp>
        <p:nvSpPr>
          <p:cNvPr id="5" name="TextBox 1">
            <a:extLst>
              <a:ext uri="{FF2B5EF4-FFF2-40B4-BE49-F238E27FC236}">
                <a16:creationId xmlns:a16="http://schemas.microsoft.com/office/drawing/2014/main" id="{F618D2C4-BF40-4B81-BEA0-546A3B130BEF}"/>
              </a:ext>
            </a:extLst>
          </p:cNvPr>
          <p:cNvSpPr txBox="1">
            <a:spLocks noChangeArrowheads="1"/>
          </p:cNvSpPr>
          <p:nvPr/>
        </p:nvSpPr>
        <p:spPr bwMode="auto">
          <a:xfrm>
            <a:off x="10333739" y="237486"/>
            <a:ext cx="1426713" cy="369332"/>
          </a:xfrm>
          <a:prstGeom prst="rect">
            <a:avLst/>
          </a:prstGeom>
          <a:solidFill>
            <a:schemeClr val="accent1"/>
          </a:solidFill>
          <a:ln w="9525">
            <a:noFill/>
            <a:miter lim="800000"/>
            <a:headEnd/>
            <a:tailEnd/>
          </a:ln>
        </p:spPr>
        <p:txBody>
          <a:bodyPr wrap="square">
            <a:spAutoFit/>
          </a:bodyPr>
          <a:lstStyle/>
          <a:p>
            <a:pPr fontAlgn="base">
              <a:spcBef>
                <a:spcPct val="0"/>
              </a:spcBef>
              <a:spcAft>
                <a:spcPct val="0"/>
              </a:spcAft>
            </a:pPr>
            <a:r>
              <a:rPr lang="en-GB">
                <a:solidFill>
                  <a:prstClr val="white"/>
                </a:solidFill>
                <a:latin typeface="Trebuchet MS" pitchFamily="34" charset="0"/>
                <a:cs typeface="Arial" charset="0"/>
              </a:rPr>
              <a:t>Showcard 5</a:t>
            </a:r>
          </a:p>
        </p:txBody>
      </p:sp>
      <p:pic>
        <p:nvPicPr>
          <p:cNvPr id="6" name="Picture 5">
            <a:extLst>
              <a:ext uri="{FF2B5EF4-FFF2-40B4-BE49-F238E27FC236}">
                <a16:creationId xmlns:a16="http://schemas.microsoft.com/office/drawing/2014/main" id="{5FADCDB7-257E-4C49-A187-8EE2A48A63DC}"/>
              </a:ext>
            </a:extLst>
          </p:cNvPr>
          <p:cNvPicPr>
            <a:picLocks noChangeAspect="1"/>
          </p:cNvPicPr>
          <p:nvPr/>
        </p:nvPicPr>
        <p:blipFill>
          <a:blip r:embed="rId2"/>
          <a:stretch>
            <a:fillRect/>
          </a:stretch>
        </p:blipFill>
        <p:spPr>
          <a:xfrm>
            <a:off x="335665" y="1562582"/>
            <a:ext cx="11539959" cy="4236333"/>
          </a:xfrm>
          <a:prstGeom prst="rect">
            <a:avLst/>
          </a:prstGeom>
          <a:ln>
            <a:solidFill>
              <a:schemeClr val="bg1">
                <a:lumMod val="50000"/>
              </a:schemeClr>
            </a:solidFill>
          </a:ln>
        </p:spPr>
      </p:pic>
    </p:spTree>
    <p:extLst>
      <p:ext uri="{BB962C8B-B14F-4D97-AF65-F5344CB8AC3E}">
        <p14:creationId xmlns:p14="http://schemas.microsoft.com/office/powerpoint/2010/main" val="1842252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F84E373-9FD4-47F8-9802-A8190AE2A600}"/>
              </a:ext>
            </a:extLst>
          </p:cNvPr>
          <p:cNvSpPr>
            <a:spLocks noGrp="1"/>
          </p:cNvSpPr>
          <p:nvPr>
            <p:ph type="sldNum" sz="quarter" idx="12"/>
          </p:nvPr>
        </p:nvSpPr>
        <p:spPr/>
        <p:txBody>
          <a:bodyPr/>
          <a:lstStyle/>
          <a:p>
            <a:fld id="{34325CA2-6110-4863-9606-C68117221F89}" type="slidenum">
              <a:rPr lang="en-GB" smtClean="0"/>
              <a:t>8</a:t>
            </a:fld>
            <a:endParaRPr lang="en-GB"/>
          </a:p>
        </p:txBody>
      </p:sp>
      <p:sp>
        <p:nvSpPr>
          <p:cNvPr id="7" name="TextBox 1">
            <a:extLst>
              <a:ext uri="{FF2B5EF4-FFF2-40B4-BE49-F238E27FC236}">
                <a16:creationId xmlns:a16="http://schemas.microsoft.com/office/drawing/2014/main" id="{03CCB123-1148-435C-9810-D1BEED9CF141}"/>
              </a:ext>
            </a:extLst>
          </p:cNvPr>
          <p:cNvSpPr txBox="1">
            <a:spLocks noChangeArrowheads="1"/>
          </p:cNvSpPr>
          <p:nvPr/>
        </p:nvSpPr>
        <p:spPr bwMode="auto">
          <a:xfrm>
            <a:off x="10289672" y="209366"/>
            <a:ext cx="1426713" cy="369332"/>
          </a:xfrm>
          <a:prstGeom prst="rect">
            <a:avLst/>
          </a:prstGeom>
          <a:solidFill>
            <a:schemeClr val="accent1"/>
          </a:solidFill>
          <a:ln w="9525">
            <a:noFill/>
            <a:miter lim="800000"/>
            <a:headEnd/>
            <a:tailEnd/>
          </a:ln>
        </p:spPr>
        <p:txBody>
          <a:bodyPr wrap="square">
            <a:spAutoFit/>
          </a:bodyPr>
          <a:lstStyle/>
          <a:p>
            <a:pPr fontAlgn="base">
              <a:spcBef>
                <a:spcPct val="0"/>
              </a:spcBef>
              <a:spcAft>
                <a:spcPct val="0"/>
              </a:spcAft>
            </a:pPr>
            <a:r>
              <a:rPr lang="en-GB">
                <a:solidFill>
                  <a:prstClr val="white"/>
                </a:solidFill>
                <a:latin typeface="Trebuchet MS" pitchFamily="34" charset="0"/>
                <a:cs typeface="Arial" charset="0"/>
              </a:rPr>
              <a:t>Showcard 6</a:t>
            </a:r>
          </a:p>
        </p:txBody>
      </p:sp>
      <p:graphicFrame>
        <p:nvGraphicFramePr>
          <p:cNvPr id="8" name="Table 8">
            <a:extLst>
              <a:ext uri="{FF2B5EF4-FFF2-40B4-BE49-F238E27FC236}">
                <a16:creationId xmlns:a16="http://schemas.microsoft.com/office/drawing/2014/main" id="{687F7ED7-671D-43B1-9AE1-667BB8B3CF81}"/>
              </a:ext>
            </a:extLst>
          </p:cNvPr>
          <p:cNvGraphicFramePr>
            <a:graphicFrameLocks noGrp="1"/>
          </p:cNvGraphicFramePr>
          <p:nvPr>
            <p:extLst>
              <p:ext uri="{D42A27DB-BD31-4B8C-83A1-F6EECF244321}">
                <p14:modId xmlns:p14="http://schemas.microsoft.com/office/powerpoint/2010/main" val="1911792325"/>
              </p:ext>
            </p:extLst>
          </p:nvPr>
        </p:nvGraphicFramePr>
        <p:xfrm>
          <a:off x="6020523" y="2491019"/>
          <a:ext cx="5407836" cy="397379"/>
        </p:xfrm>
        <a:graphic>
          <a:graphicData uri="http://schemas.openxmlformats.org/drawingml/2006/table">
            <a:tbl>
              <a:tblPr firstRow="1" bandRow="1">
                <a:tableStyleId>{BDBED569-4797-4DF1-A0F4-6AAB3CD982D8}</a:tableStyleId>
              </a:tblPr>
              <a:tblGrid>
                <a:gridCol w="5407836">
                  <a:extLst>
                    <a:ext uri="{9D8B030D-6E8A-4147-A177-3AD203B41FA5}">
                      <a16:colId xmlns:a16="http://schemas.microsoft.com/office/drawing/2014/main" val="493164294"/>
                    </a:ext>
                  </a:extLst>
                </a:gridCol>
              </a:tblGrid>
              <a:tr h="397379">
                <a:tc>
                  <a:txBody>
                    <a:bodyPr/>
                    <a:lstStyle/>
                    <a:p>
                      <a:r>
                        <a:rPr lang="en-GB" sz="1400" b="1" dirty="0">
                          <a:latin typeface="Century Gothic" panose="020B0502020202020204" pitchFamily="34" charset="0"/>
                        </a:rPr>
                        <a:t>Partnerships</a:t>
                      </a:r>
                    </a:p>
                  </a:txBody>
                  <a:tcPr/>
                </a:tc>
                <a:extLst>
                  <a:ext uri="{0D108BD9-81ED-4DB2-BD59-A6C34878D82A}">
                    <a16:rowId xmlns:a16="http://schemas.microsoft.com/office/drawing/2014/main" val="279489053"/>
                  </a:ext>
                </a:extLst>
              </a:tr>
            </a:tbl>
          </a:graphicData>
        </a:graphic>
      </p:graphicFrame>
      <p:graphicFrame>
        <p:nvGraphicFramePr>
          <p:cNvPr id="9" name="Table 9">
            <a:extLst>
              <a:ext uri="{FF2B5EF4-FFF2-40B4-BE49-F238E27FC236}">
                <a16:creationId xmlns:a16="http://schemas.microsoft.com/office/drawing/2014/main" id="{A4345838-63BD-48F0-907D-33245A247EB6}"/>
              </a:ext>
            </a:extLst>
          </p:cNvPr>
          <p:cNvGraphicFramePr>
            <a:graphicFrameLocks noGrp="1"/>
          </p:cNvGraphicFramePr>
          <p:nvPr>
            <p:extLst>
              <p:ext uri="{D42A27DB-BD31-4B8C-83A1-F6EECF244321}">
                <p14:modId xmlns:p14="http://schemas.microsoft.com/office/powerpoint/2010/main" val="2650548753"/>
              </p:ext>
            </p:extLst>
          </p:nvPr>
        </p:nvGraphicFramePr>
        <p:xfrm>
          <a:off x="6020523" y="884648"/>
          <a:ext cx="5407836" cy="1249680"/>
        </p:xfrm>
        <a:graphic>
          <a:graphicData uri="http://schemas.openxmlformats.org/drawingml/2006/table">
            <a:tbl>
              <a:tblPr firstRow="1" bandRow="1">
                <a:tableStyleId>{BDBED569-4797-4DF1-A0F4-6AAB3CD982D8}</a:tableStyleId>
              </a:tblPr>
              <a:tblGrid>
                <a:gridCol w="5407836">
                  <a:extLst>
                    <a:ext uri="{9D8B030D-6E8A-4147-A177-3AD203B41FA5}">
                      <a16:colId xmlns:a16="http://schemas.microsoft.com/office/drawing/2014/main" val="1800127344"/>
                    </a:ext>
                  </a:extLst>
                </a:gridCol>
              </a:tblGrid>
              <a:tr h="246052">
                <a:tc>
                  <a:txBody>
                    <a:bodyPr/>
                    <a:lstStyle/>
                    <a:p>
                      <a:r>
                        <a:rPr lang="en-GB" sz="1600">
                          <a:latin typeface="Century Gothic" panose="020B0502020202020204" pitchFamily="34" charset="0"/>
                        </a:rPr>
                        <a:t>Solutions Options</a:t>
                      </a:r>
                    </a:p>
                  </a:txBody>
                  <a:tcPr/>
                </a:tc>
                <a:extLst>
                  <a:ext uri="{0D108BD9-81ED-4DB2-BD59-A6C34878D82A}">
                    <a16:rowId xmlns:a16="http://schemas.microsoft.com/office/drawing/2014/main" val="4170279670"/>
                  </a:ext>
                </a:extLst>
              </a:tr>
              <a:tr h="2460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a:solidFill>
                            <a:schemeClr val="tx1"/>
                          </a:solidFill>
                          <a:effectLst/>
                          <a:latin typeface="Century Gothic" panose="020B0502020202020204" pitchFamily="34" charset="0"/>
                          <a:ea typeface="+mn-ea"/>
                          <a:cs typeface="+mn-cs"/>
                        </a:rPr>
                        <a:t>Development of sustainable drainage systems</a:t>
                      </a:r>
                      <a:endParaRPr lang="en-GB" sz="1400">
                        <a:latin typeface="Century Gothic" panose="020B0502020202020204" pitchFamily="34" charset="0"/>
                      </a:endParaRPr>
                    </a:p>
                  </a:txBody>
                  <a:tcPr/>
                </a:tc>
                <a:extLst>
                  <a:ext uri="{0D108BD9-81ED-4DB2-BD59-A6C34878D82A}">
                    <a16:rowId xmlns:a16="http://schemas.microsoft.com/office/drawing/2014/main" val="511546358"/>
                  </a:ext>
                </a:extLst>
              </a:tr>
              <a:tr h="246052">
                <a:tc>
                  <a:txBody>
                    <a:bodyPr/>
                    <a:lstStyle/>
                    <a:p>
                      <a:r>
                        <a:rPr lang="en-GB" sz="1400" kern="1200" dirty="0">
                          <a:solidFill>
                            <a:schemeClr val="tx1"/>
                          </a:solidFill>
                          <a:effectLst/>
                          <a:latin typeface="Century Gothic" panose="020B0502020202020204" pitchFamily="34" charset="0"/>
                          <a:ea typeface="+mn-ea"/>
                          <a:cs typeface="+mn-cs"/>
                        </a:rPr>
                        <a:t>Development of traditional drainage systems</a:t>
                      </a:r>
                    </a:p>
                  </a:txBody>
                  <a:tcPr/>
                </a:tc>
                <a:extLst>
                  <a:ext uri="{0D108BD9-81ED-4DB2-BD59-A6C34878D82A}">
                    <a16:rowId xmlns:a16="http://schemas.microsoft.com/office/drawing/2014/main" val="3017902684"/>
                  </a:ext>
                </a:extLst>
              </a:tr>
              <a:tr h="2460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latin typeface="Century Gothic" panose="020B0502020202020204" pitchFamily="34" charset="0"/>
                        </a:rPr>
                        <a:t>Combination of sustainable and traditional systems</a:t>
                      </a:r>
                      <a:endParaRPr lang="en-GB" sz="1400" kern="1200" dirty="0">
                        <a:solidFill>
                          <a:schemeClr val="tx1"/>
                        </a:solidFill>
                        <a:effectLst/>
                        <a:latin typeface="Century Gothic" panose="020B0502020202020204" pitchFamily="34" charset="0"/>
                        <a:ea typeface="+mn-ea"/>
                        <a:cs typeface="+mn-cs"/>
                      </a:endParaRPr>
                    </a:p>
                  </a:txBody>
                  <a:tcPr/>
                </a:tc>
                <a:extLst>
                  <a:ext uri="{0D108BD9-81ED-4DB2-BD59-A6C34878D82A}">
                    <a16:rowId xmlns:a16="http://schemas.microsoft.com/office/drawing/2014/main" val="3029725600"/>
                  </a:ext>
                </a:extLst>
              </a:tr>
            </a:tbl>
          </a:graphicData>
        </a:graphic>
      </p:graphicFrame>
      <p:graphicFrame>
        <p:nvGraphicFramePr>
          <p:cNvPr id="13" name="Table 12">
            <a:extLst>
              <a:ext uri="{FF2B5EF4-FFF2-40B4-BE49-F238E27FC236}">
                <a16:creationId xmlns:a16="http://schemas.microsoft.com/office/drawing/2014/main" id="{0190481B-55D5-4838-AD7E-17FB77584E68}"/>
              </a:ext>
            </a:extLst>
          </p:cNvPr>
          <p:cNvGraphicFramePr>
            <a:graphicFrameLocks noGrp="1"/>
          </p:cNvGraphicFramePr>
          <p:nvPr>
            <p:extLst>
              <p:ext uri="{D42A27DB-BD31-4B8C-83A1-F6EECF244321}">
                <p14:modId xmlns:p14="http://schemas.microsoft.com/office/powerpoint/2010/main" val="2633411144"/>
              </p:ext>
            </p:extLst>
          </p:nvPr>
        </p:nvGraphicFramePr>
        <p:xfrm>
          <a:off x="335666" y="460330"/>
          <a:ext cx="5278056" cy="6159602"/>
        </p:xfrm>
        <a:graphic>
          <a:graphicData uri="http://schemas.openxmlformats.org/drawingml/2006/table">
            <a:tbl>
              <a:tblPr/>
              <a:tblGrid>
                <a:gridCol w="5278056">
                  <a:extLst>
                    <a:ext uri="{9D8B030D-6E8A-4147-A177-3AD203B41FA5}">
                      <a16:colId xmlns:a16="http://schemas.microsoft.com/office/drawing/2014/main" val="3039783991"/>
                    </a:ext>
                  </a:extLst>
                </a:gridCol>
              </a:tblGrid>
              <a:tr h="254970">
                <a:tc>
                  <a:txBody>
                    <a:bodyPr/>
                    <a:lstStyle/>
                    <a:p>
                      <a:pPr algn="l" fontAlgn="base"/>
                      <a:r>
                        <a:rPr lang="en-GB" sz="1600" b="1" i="0" dirty="0">
                          <a:solidFill>
                            <a:srgbClr val="000000"/>
                          </a:solidFill>
                          <a:effectLst/>
                          <a:latin typeface="Century Gothic" panose="020B0502020202020204" pitchFamily="34" charset="0"/>
                        </a:rPr>
                        <a:t>Metrics: avoiding………………​</a:t>
                      </a:r>
                      <a:endParaRPr lang="en-GB" sz="1800" b="1" i="0" dirty="0">
                        <a:solidFill>
                          <a:srgbClr val="000000"/>
                        </a:solidFill>
                        <a:effectLst/>
                      </a:endParaRPr>
                    </a:p>
                  </a:txBody>
                  <a:tcPr marL="52850" marR="52850" marT="26425" marB="26425">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9449"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796525685"/>
                  </a:ext>
                </a:extLst>
              </a:tr>
              <a:tr h="394045">
                <a:tc>
                  <a:txBody>
                    <a:bodyPr/>
                    <a:lstStyle/>
                    <a:p>
                      <a:pPr algn="l" fontAlgn="base"/>
                      <a:r>
                        <a:rPr lang="en-GB" sz="1400" b="0" i="0" dirty="0">
                          <a:solidFill>
                            <a:srgbClr val="000000"/>
                          </a:solidFill>
                          <a:effectLst/>
                          <a:latin typeface="Century Gothic" panose="020B0502020202020204" pitchFamily="34" charset="0"/>
                        </a:rPr>
                        <a:t>Internal flooding of customer properties due to overloading ​</a:t>
                      </a:r>
                      <a:endParaRPr lang="en-GB" sz="1800" b="0" i="0" dirty="0">
                        <a:solidFill>
                          <a:srgbClr val="000000"/>
                        </a:solidFill>
                        <a:effectLst/>
                      </a:endParaRPr>
                    </a:p>
                  </a:txBody>
                  <a:tcPr marL="52850" marR="52850" marT="26425" marB="26425">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9449"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3151160008"/>
                  </a:ext>
                </a:extLst>
              </a:tr>
              <a:tr h="394045">
                <a:tc>
                  <a:txBody>
                    <a:bodyPr/>
                    <a:lstStyle/>
                    <a:p>
                      <a:pPr algn="l" fontAlgn="base"/>
                      <a:r>
                        <a:rPr lang="en-GB" sz="1400" b="0" i="0" dirty="0">
                          <a:solidFill>
                            <a:srgbClr val="000000"/>
                          </a:solidFill>
                          <a:effectLst/>
                          <a:latin typeface="Century Gothic" panose="020B0502020202020204" pitchFamily="34" charset="0"/>
                        </a:rPr>
                        <a:t>Internal flooding of infrastructure property (schools/hospitals) due to overloading​</a:t>
                      </a:r>
                      <a:endParaRPr lang="en-GB" sz="1800" b="0" i="0" dirty="0">
                        <a:solidFill>
                          <a:srgbClr val="000000"/>
                        </a:solidFill>
                        <a:effectLst/>
                      </a:endParaRPr>
                    </a:p>
                  </a:txBody>
                  <a:tcPr marL="52850" marR="52850" marT="26425" marB="26425">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1136839426"/>
                  </a:ext>
                </a:extLst>
              </a:tr>
              <a:tr h="556299">
                <a:tc>
                  <a:txBody>
                    <a:bodyPr/>
                    <a:lstStyle/>
                    <a:p>
                      <a:pPr algn="l" fontAlgn="base"/>
                      <a:r>
                        <a:rPr lang="en-GB" sz="1400" b="0" i="0" dirty="0">
                          <a:solidFill>
                            <a:srgbClr val="000000"/>
                          </a:solidFill>
                          <a:effectLst/>
                          <a:latin typeface="Century Gothic" panose="020B0502020202020204" pitchFamily="34" charset="0"/>
                        </a:rPr>
                        <a:t>Internal flooding of a business/commercial property due to overloading​</a:t>
                      </a:r>
                      <a:endParaRPr lang="en-GB" sz="1800" b="0" i="0" dirty="0">
                        <a:solidFill>
                          <a:srgbClr val="000000"/>
                        </a:solidFill>
                        <a:effectLst/>
                      </a:endParaRPr>
                    </a:p>
                  </a:txBody>
                  <a:tcPr marL="52850" marR="52850" marT="26425" marB="26425">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1872564105"/>
                  </a:ext>
                </a:extLst>
              </a:tr>
              <a:tr h="556299">
                <a:tc>
                  <a:txBody>
                    <a:bodyPr/>
                    <a:lstStyle/>
                    <a:p>
                      <a:pPr algn="l" fontAlgn="base"/>
                      <a:r>
                        <a:rPr lang="en-GB" sz="1400" b="0" i="0" dirty="0">
                          <a:solidFill>
                            <a:srgbClr val="000000"/>
                          </a:solidFill>
                          <a:effectLst/>
                          <a:latin typeface="Century Gothic" panose="020B0502020202020204" pitchFamily="34" charset="0"/>
                        </a:rPr>
                        <a:t>Internal flooding of any property due to blockages or sewer defect​</a:t>
                      </a:r>
                      <a:endParaRPr lang="en-GB" sz="1800" b="0" i="0" dirty="0">
                        <a:solidFill>
                          <a:srgbClr val="000000"/>
                        </a:solidFill>
                        <a:effectLst/>
                      </a:endParaRPr>
                    </a:p>
                  </a:txBody>
                  <a:tcPr marL="52850" marR="52850" marT="26425" marB="26425">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2459228960"/>
                  </a:ext>
                </a:extLst>
              </a:tr>
              <a:tr h="556299">
                <a:tc>
                  <a:txBody>
                    <a:bodyPr/>
                    <a:lstStyle/>
                    <a:p>
                      <a:pPr algn="l" fontAlgn="base"/>
                      <a:r>
                        <a:rPr lang="en-GB" sz="1400" b="0" i="0" dirty="0">
                          <a:solidFill>
                            <a:srgbClr val="000000"/>
                          </a:solidFill>
                          <a:effectLst/>
                          <a:latin typeface="Century Gothic" panose="020B0502020202020204" pitchFamily="34" charset="0"/>
                        </a:rPr>
                        <a:t>External Flooding of a customers garden due to overloading​</a:t>
                      </a:r>
                      <a:endParaRPr lang="en-GB" sz="1800" b="0" i="0" dirty="0">
                        <a:solidFill>
                          <a:srgbClr val="000000"/>
                        </a:solidFill>
                        <a:effectLst/>
                      </a:endParaRPr>
                    </a:p>
                  </a:txBody>
                  <a:tcPr marL="52850" marR="52850" marT="26425" marB="26425">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3358397480"/>
                  </a:ext>
                </a:extLst>
              </a:tr>
              <a:tr h="556299">
                <a:tc>
                  <a:txBody>
                    <a:bodyPr/>
                    <a:lstStyle/>
                    <a:p>
                      <a:pPr algn="l" fontAlgn="base"/>
                      <a:r>
                        <a:rPr lang="en-GB" sz="1400" b="0" i="0" dirty="0">
                          <a:solidFill>
                            <a:srgbClr val="000000"/>
                          </a:solidFill>
                          <a:effectLst/>
                          <a:latin typeface="Century Gothic" panose="020B0502020202020204" pitchFamily="34" charset="0"/>
                        </a:rPr>
                        <a:t>External Flooding of infrastructure property (main roads) due to overloading​</a:t>
                      </a:r>
                      <a:endParaRPr lang="en-GB" sz="1800" b="0" i="0" dirty="0">
                        <a:solidFill>
                          <a:srgbClr val="000000"/>
                        </a:solidFill>
                        <a:effectLst/>
                      </a:endParaRPr>
                    </a:p>
                  </a:txBody>
                  <a:tcPr marL="52850" marR="52850" marT="26425" marB="26425">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3549800326"/>
                  </a:ext>
                </a:extLst>
              </a:tr>
              <a:tr h="394045">
                <a:tc>
                  <a:txBody>
                    <a:bodyPr/>
                    <a:lstStyle/>
                    <a:p>
                      <a:pPr algn="l" fontAlgn="base"/>
                      <a:r>
                        <a:rPr lang="en-GB" sz="1400" b="0" i="0" dirty="0">
                          <a:solidFill>
                            <a:srgbClr val="000000"/>
                          </a:solidFill>
                          <a:effectLst/>
                          <a:latin typeface="Century Gothic" panose="020B0502020202020204" pitchFamily="34" charset="0"/>
                        </a:rPr>
                        <a:t>External flooding of a business/commercial property due to overloading​</a:t>
                      </a:r>
                      <a:endParaRPr lang="en-GB" sz="1800" b="0" i="0" dirty="0">
                        <a:solidFill>
                          <a:srgbClr val="000000"/>
                        </a:solidFill>
                        <a:effectLst/>
                      </a:endParaRPr>
                    </a:p>
                  </a:txBody>
                  <a:tcPr marL="52850" marR="52850" marT="26425" marB="26425">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4255348462"/>
                  </a:ext>
                </a:extLst>
              </a:tr>
              <a:tr h="556299">
                <a:tc>
                  <a:txBody>
                    <a:bodyPr/>
                    <a:lstStyle/>
                    <a:p>
                      <a:pPr algn="l" fontAlgn="base"/>
                      <a:r>
                        <a:rPr lang="en-GB" sz="1400" b="0" i="0" dirty="0">
                          <a:solidFill>
                            <a:srgbClr val="000000"/>
                          </a:solidFill>
                          <a:effectLst/>
                          <a:latin typeface="Century Gothic" panose="020B0502020202020204" pitchFamily="34" charset="0"/>
                        </a:rPr>
                        <a:t>External Flooding of any properties due to blockages or sewer defect​</a:t>
                      </a:r>
                      <a:endParaRPr lang="en-GB" sz="1800" b="0" i="0" dirty="0">
                        <a:solidFill>
                          <a:srgbClr val="000000"/>
                        </a:solidFill>
                        <a:effectLst/>
                      </a:endParaRPr>
                    </a:p>
                  </a:txBody>
                  <a:tcPr marL="52850" marR="52850" marT="26425" marB="26425">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3051364008"/>
                  </a:ext>
                </a:extLst>
              </a:tr>
              <a:tr h="555732">
                <a:tc>
                  <a:txBody>
                    <a:bodyPr/>
                    <a:lstStyle/>
                    <a:p>
                      <a:pPr algn="l" fontAlgn="base"/>
                      <a:r>
                        <a:rPr lang="en-GB" sz="1400" b="0" i="0" dirty="0">
                          <a:solidFill>
                            <a:srgbClr val="000000"/>
                          </a:solidFill>
                          <a:effectLst/>
                          <a:latin typeface="Century Gothic" panose="020B0502020202020204" pitchFamily="34" charset="0"/>
                        </a:rPr>
                        <a:t>Pollution of a river with sewage due to a blockage or sewer defect​</a:t>
                      </a:r>
                      <a:endParaRPr lang="en-GB" sz="1800" b="0" i="0" dirty="0">
                        <a:solidFill>
                          <a:srgbClr val="000000"/>
                        </a:solidFill>
                        <a:effectLst/>
                      </a:endParaRPr>
                    </a:p>
                  </a:txBody>
                  <a:tcPr marL="52850" marR="52850" marT="26425" marB="26425">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1770108690"/>
                  </a:ext>
                </a:extLst>
              </a:tr>
              <a:tr h="394045">
                <a:tc>
                  <a:txBody>
                    <a:bodyPr/>
                    <a:lstStyle/>
                    <a:p>
                      <a:pPr algn="l" fontAlgn="base"/>
                      <a:r>
                        <a:rPr lang="en-GB" sz="1400" b="0" i="0" dirty="0">
                          <a:solidFill>
                            <a:srgbClr val="000000"/>
                          </a:solidFill>
                          <a:effectLst/>
                          <a:latin typeface="Century Gothic" panose="020B0502020202020204" pitchFamily="34" charset="0"/>
                        </a:rPr>
                        <a:t>A deterioration in river water quality due to untreated sewage spills from storm overflows​</a:t>
                      </a:r>
                      <a:endParaRPr lang="en-GB" sz="1800" b="0" i="0" dirty="0">
                        <a:solidFill>
                          <a:srgbClr val="000000"/>
                        </a:solidFill>
                        <a:effectLst/>
                      </a:endParaRPr>
                    </a:p>
                  </a:txBody>
                  <a:tcPr marL="52850" marR="52850" marT="26425" marB="26425">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1998419382"/>
                  </a:ext>
                </a:extLst>
              </a:tr>
              <a:tr h="394045">
                <a:tc>
                  <a:txBody>
                    <a:bodyPr/>
                    <a:lstStyle/>
                    <a:p>
                      <a:pPr algn="l" fontAlgn="base"/>
                      <a:r>
                        <a:rPr lang="en-GB" sz="1400" b="0" i="0" dirty="0">
                          <a:solidFill>
                            <a:srgbClr val="000000"/>
                          </a:solidFill>
                          <a:effectLst/>
                          <a:latin typeface="Century Gothic" panose="020B0502020202020204" pitchFamily="34" charset="0"/>
                        </a:rPr>
                        <a:t>A deterioration in river water quality due to reduced quality </a:t>
                      </a:r>
                      <a:r>
                        <a:rPr lang="en-GB" sz="1400" b="0" i="0">
                          <a:solidFill>
                            <a:srgbClr val="000000"/>
                          </a:solidFill>
                          <a:effectLst/>
                          <a:latin typeface="Century Gothic" panose="020B0502020202020204" pitchFamily="34" charset="0"/>
                        </a:rPr>
                        <a:t>of treated wastewater </a:t>
                      </a:r>
                      <a:r>
                        <a:rPr lang="en-GB" sz="1400" b="0" i="0" dirty="0">
                          <a:solidFill>
                            <a:srgbClr val="000000"/>
                          </a:solidFill>
                          <a:effectLst/>
                          <a:latin typeface="Century Gothic" panose="020B0502020202020204" pitchFamily="34" charset="0"/>
                        </a:rPr>
                        <a:t>treatment works discharges to the river or sea​</a:t>
                      </a:r>
                      <a:endParaRPr lang="en-GB" sz="1800" b="0" i="0" dirty="0">
                        <a:solidFill>
                          <a:srgbClr val="000000"/>
                        </a:solidFill>
                        <a:effectLst/>
                      </a:endParaRPr>
                    </a:p>
                  </a:txBody>
                  <a:tcPr marL="52850" marR="52850" marT="26425" marB="26425">
                    <a:lnL w="6350" cap="flat" cmpd="sng" algn="ctr">
                      <a:solidFill>
                        <a:srgbClr val="5B9BD5"/>
                      </a:solidFill>
                      <a:prstDash val="solid"/>
                      <a:round/>
                      <a:headEnd type="none" w="med" len="med"/>
                      <a:tailEnd type="none" w="med" len="med"/>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560670235"/>
                  </a:ext>
                </a:extLst>
              </a:tr>
            </a:tbl>
          </a:graphicData>
        </a:graphic>
      </p:graphicFrame>
      <p:sp>
        <p:nvSpPr>
          <p:cNvPr id="14" name="Rectangle 2">
            <a:extLst>
              <a:ext uri="{FF2B5EF4-FFF2-40B4-BE49-F238E27FC236}">
                <a16:creationId xmlns:a16="http://schemas.microsoft.com/office/drawing/2014/main" id="{9F79208C-75C2-4C4D-AB4B-EE910BB6CA2B}"/>
              </a:ext>
            </a:extLst>
          </p:cNvPr>
          <p:cNvSpPr>
            <a:spLocks noChangeArrowheads="1"/>
          </p:cNvSpPr>
          <p:nvPr/>
        </p:nvSpPr>
        <p:spPr bwMode="auto">
          <a:xfrm>
            <a:off x="688842" y="7334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2317469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5A19A12-1670-491B-8A0C-9AEF3DA4AC71}"/>
              </a:ext>
            </a:extLst>
          </p:cNvPr>
          <p:cNvSpPr>
            <a:spLocks noGrp="1"/>
          </p:cNvSpPr>
          <p:nvPr>
            <p:ph type="sldNum" sz="quarter" idx="12"/>
          </p:nvPr>
        </p:nvSpPr>
        <p:spPr/>
        <p:txBody>
          <a:bodyPr/>
          <a:lstStyle/>
          <a:p>
            <a:fld id="{34325CA2-6110-4863-9606-C68117221F89}" type="slidenum">
              <a:rPr lang="en-GB" smtClean="0"/>
              <a:t>9</a:t>
            </a:fld>
            <a:endParaRPr lang="en-GB"/>
          </a:p>
        </p:txBody>
      </p:sp>
      <p:graphicFrame>
        <p:nvGraphicFramePr>
          <p:cNvPr id="5" name="Table 5">
            <a:extLst>
              <a:ext uri="{FF2B5EF4-FFF2-40B4-BE49-F238E27FC236}">
                <a16:creationId xmlns:a16="http://schemas.microsoft.com/office/drawing/2014/main" id="{06B90CEB-4700-42CE-9F93-366A21B93C08}"/>
              </a:ext>
            </a:extLst>
          </p:cNvPr>
          <p:cNvGraphicFramePr>
            <a:graphicFrameLocks noGrp="1"/>
          </p:cNvGraphicFramePr>
          <p:nvPr/>
        </p:nvGraphicFramePr>
        <p:xfrm>
          <a:off x="499729" y="744278"/>
          <a:ext cx="10940904" cy="5612072"/>
        </p:xfrm>
        <a:graphic>
          <a:graphicData uri="http://schemas.openxmlformats.org/drawingml/2006/table">
            <a:tbl>
              <a:tblPr firstRow="1" bandRow="1">
                <a:tableStyleId>{5940675A-B579-460E-94D1-54222C63F5DA}</a:tableStyleId>
              </a:tblPr>
              <a:tblGrid>
                <a:gridCol w="10940904">
                  <a:extLst>
                    <a:ext uri="{9D8B030D-6E8A-4147-A177-3AD203B41FA5}">
                      <a16:colId xmlns:a16="http://schemas.microsoft.com/office/drawing/2014/main" val="905342077"/>
                    </a:ext>
                  </a:extLst>
                </a:gridCol>
              </a:tblGrid>
              <a:tr h="5612072">
                <a:tc>
                  <a:txBody>
                    <a:bodyPr/>
                    <a:lstStyle/>
                    <a:p>
                      <a:pPr algn="ctr">
                        <a:lnSpc>
                          <a:spcPct val="107000"/>
                        </a:lnSpc>
                        <a:spcAft>
                          <a:spcPts val="800"/>
                        </a:spcAft>
                      </a:pPr>
                      <a:r>
                        <a:rPr lang="en-GB" sz="1400">
                          <a:solidFill>
                            <a:schemeClr val="tx1">
                              <a:lumMod val="75000"/>
                              <a:lumOff val="25000"/>
                            </a:schemeClr>
                          </a:solidFill>
                          <a:effectLst/>
                          <a:latin typeface="Century Gothic" panose="020B0502020202020204" pitchFamily="34" charset="0"/>
                        </a:rPr>
                        <a:t> </a:t>
                      </a:r>
                    </a:p>
                    <a:p>
                      <a:pPr>
                        <a:lnSpc>
                          <a:spcPct val="107000"/>
                        </a:lnSpc>
                        <a:spcAft>
                          <a:spcPts val="800"/>
                        </a:spcAft>
                      </a:pPr>
                      <a:r>
                        <a:rPr lang="en-GB" sz="1400" b="1">
                          <a:solidFill>
                            <a:schemeClr val="tx1">
                              <a:lumMod val="75000"/>
                              <a:lumOff val="25000"/>
                            </a:schemeClr>
                          </a:solidFill>
                          <a:effectLst/>
                          <a:latin typeface="Century Gothic" panose="020B0502020202020204" pitchFamily="34" charset="0"/>
                        </a:rPr>
                        <a:t>Best Value Plan:</a:t>
                      </a:r>
                      <a:r>
                        <a:rPr lang="en-GB" sz="1400">
                          <a:solidFill>
                            <a:schemeClr val="tx1">
                              <a:lumMod val="75000"/>
                              <a:lumOff val="25000"/>
                            </a:schemeClr>
                          </a:solidFill>
                          <a:effectLst/>
                          <a:latin typeface="Century Gothic" panose="020B0502020202020204" pitchFamily="34" charset="0"/>
                        </a:rPr>
                        <a:t> </a:t>
                      </a:r>
                    </a:p>
                    <a:p>
                      <a:endParaRPr lang="en-GB" sz="1400"/>
                    </a:p>
                    <a:p>
                      <a:endParaRPr lang="en-GB" sz="1400"/>
                    </a:p>
                    <a:p>
                      <a:endParaRPr lang="en-GB" sz="1400"/>
                    </a:p>
                    <a:p>
                      <a:endParaRPr lang="en-GB" sz="1400"/>
                    </a:p>
                    <a:p>
                      <a:endParaRPr lang="en-GB" sz="1400"/>
                    </a:p>
                    <a:p>
                      <a:pPr>
                        <a:lnSpc>
                          <a:spcPct val="107000"/>
                        </a:lnSpc>
                        <a:spcAft>
                          <a:spcPts val="800"/>
                        </a:spcAft>
                      </a:pPr>
                      <a:endParaRPr lang="en-GB" sz="1400">
                        <a:solidFill>
                          <a:schemeClr val="tx1">
                            <a:lumMod val="75000"/>
                            <a:lumOff val="25000"/>
                          </a:schemeClr>
                        </a:solidFill>
                        <a:effectLst/>
                        <a:latin typeface="Century Gothic" panose="020B0502020202020204" pitchFamily="34" charset="0"/>
                      </a:endParaRPr>
                    </a:p>
                    <a:p>
                      <a:pPr>
                        <a:lnSpc>
                          <a:spcPct val="107000"/>
                        </a:lnSpc>
                        <a:spcAft>
                          <a:spcPts val="800"/>
                        </a:spcAft>
                      </a:pPr>
                      <a:r>
                        <a:rPr lang="en-GB" sz="1400" b="1">
                          <a:solidFill>
                            <a:schemeClr val="tx1">
                              <a:lumMod val="75000"/>
                              <a:lumOff val="25000"/>
                            </a:schemeClr>
                          </a:solidFill>
                          <a:effectLst/>
                          <a:latin typeface="Century Gothic" panose="020B0502020202020204" pitchFamily="34" charset="0"/>
                        </a:rPr>
                        <a:t>Your Target:</a:t>
                      </a:r>
                      <a:r>
                        <a:rPr lang="en-GB" sz="1400">
                          <a:solidFill>
                            <a:schemeClr val="tx1">
                              <a:lumMod val="75000"/>
                              <a:lumOff val="25000"/>
                            </a:schemeClr>
                          </a:solidFill>
                          <a:effectLst/>
                          <a:latin typeface="Century Gothic" panose="020B0502020202020204" pitchFamily="34" charset="0"/>
                        </a:rPr>
                        <a:t> </a:t>
                      </a:r>
                    </a:p>
                    <a:p>
                      <a:pPr marL="228600" lvl="0" indent="0" algn="l">
                        <a:lnSpc>
                          <a:spcPct val="107000"/>
                        </a:lnSpc>
                        <a:spcAft>
                          <a:spcPts val="800"/>
                        </a:spcAft>
                        <a:buFont typeface="Arial" panose="020B0604020202020204" pitchFamily="34" charset="0"/>
                        <a:buNone/>
                      </a:pPr>
                      <a:endParaRPr lang="en-GB" sz="1400" b="0">
                        <a:solidFill>
                          <a:schemeClr val="tx1"/>
                        </a:solidFill>
                        <a:effectLst/>
                        <a:latin typeface="+mn-lt"/>
                        <a:cs typeface="+mn-cs"/>
                      </a:endParaRPr>
                    </a:p>
                    <a:p>
                      <a:pPr marL="228600" lvl="0" indent="0" algn="l">
                        <a:lnSpc>
                          <a:spcPct val="107000"/>
                        </a:lnSpc>
                        <a:spcAft>
                          <a:spcPts val="800"/>
                        </a:spcAft>
                        <a:buFont typeface="Arial" panose="020B0604020202020204" pitchFamily="34" charset="0"/>
                        <a:buNone/>
                      </a:pPr>
                      <a:endParaRPr lang="en-GB" sz="1400" b="0">
                        <a:solidFill>
                          <a:schemeClr val="tx1"/>
                        </a:solidFill>
                        <a:effectLst/>
                        <a:latin typeface="+mn-lt"/>
                        <a:cs typeface="+mn-cs"/>
                      </a:endParaRPr>
                    </a:p>
                    <a:p>
                      <a:pPr marL="228600" lvl="0" indent="0" algn="l">
                        <a:lnSpc>
                          <a:spcPct val="107000"/>
                        </a:lnSpc>
                        <a:spcAft>
                          <a:spcPts val="800"/>
                        </a:spcAft>
                        <a:buFont typeface="Arial" panose="020B0604020202020204" pitchFamily="34" charset="0"/>
                        <a:buNone/>
                      </a:pPr>
                      <a:endParaRPr lang="en-GB" sz="1400" b="0">
                        <a:solidFill>
                          <a:schemeClr val="tx1"/>
                        </a:solidFill>
                        <a:effectLst/>
                        <a:latin typeface="+mn-lt"/>
                        <a:cs typeface="+mn-cs"/>
                      </a:endParaRPr>
                    </a:p>
                    <a:p>
                      <a:pPr marL="228600" lvl="0" indent="0" algn="l">
                        <a:lnSpc>
                          <a:spcPct val="107000"/>
                        </a:lnSpc>
                        <a:spcAft>
                          <a:spcPts val="800"/>
                        </a:spcAft>
                        <a:buFont typeface="Arial" panose="020B0604020202020204" pitchFamily="34" charset="0"/>
                        <a:buNone/>
                      </a:pPr>
                      <a:endParaRPr lang="en-GB" sz="1400" b="0">
                        <a:solidFill>
                          <a:schemeClr val="tx1"/>
                        </a:solidFill>
                        <a:effectLst/>
                        <a:latin typeface="+mn-lt"/>
                        <a:cs typeface="+mn-cs"/>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400" b="1">
                          <a:solidFill>
                            <a:schemeClr val="tx1">
                              <a:lumMod val="75000"/>
                              <a:lumOff val="25000"/>
                            </a:schemeClr>
                          </a:solidFill>
                          <a:effectLst/>
                          <a:latin typeface="Century Gothic" panose="020B0502020202020204" pitchFamily="34" charset="0"/>
                          <a:cs typeface="Times New Roman" panose="02020603050405020304" pitchFamily="18" charset="0"/>
                        </a:rPr>
                        <a:t> </a:t>
                      </a:r>
                      <a:r>
                        <a:rPr lang="en-GB" sz="1400" b="1">
                          <a:solidFill>
                            <a:schemeClr val="tx1">
                              <a:lumMod val="75000"/>
                              <a:lumOff val="25000"/>
                            </a:schemeClr>
                          </a:solidFill>
                          <a:effectLst/>
                          <a:latin typeface="Century Gothic" panose="020B0502020202020204" pitchFamily="34" charset="0"/>
                        </a:rPr>
                        <a:t>Price of your bills to achieve your plan:</a:t>
                      </a:r>
                      <a:endParaRPr lang="en-GB" sz="1400">
                        <a:solidFill>
                          <a:schemeClr val="tx1">
                            <a:lumMod val="75000"/>
                            <a:lumOff val="25000"/>
                          </a:schemeClr>
                        </a:solidFill>
                        <a:effectLst/>
                        <a:latin typeface="Century Gothic" panose="020B0502020202020204" pitchFamily="34" charset="0"/>
                        <a:cs typeface="Times New Roman" panose="02020603050405020304" pitchFamily="18" charset="0"/>
                      </a:endParaRPr>
                    </a:p>
                    <a:p>
                      <a:pPr>
                        <a:lnSpc>
                          <a:spcPct val="107000"/>
                        </a:lnSpc>
                        <a:spcAft>
                          <a:spcPts val="800"/>
                        </a:spcAft>
                      </a:pPr>
                      <a:r>
                        <a:rPr lang="en-GB" sz="1400" b="1">
                          <a:effectLst/>
                          <a:latin typeface="Century Gothic" panose="020B0502020202020204" pitchFamily="34" charset="0"/>
                          <a:cs typeface="Times New Roman" panose="02020603050405020304" pitchFamily="18" charset="0"/>
                        </a:rPr>
                        <a:t> </a:t>
                      </a:r>
                      <a:endParaRPr lang="en-GB" sz="1400">
                        <a:effectLst/>
                        <a:latin typeface="Century Gothic" panose="020B0502020202020204" pitchFamily="34" charset="0"/>
                        <a:cs typeface="Times New Roman" panose="02020603050405020304" pitchFamily="18" charset="0"/>
                      </a:endParaRPr>
                    </a:p>
                  </a:txBody>
                  <a:tcPr/>
                </a:tc>
                <a:extLst>
                  <a:ext uri="{0D108BD9-81ED-4DB2-BD59-A6C34878D82A}">
                    <a16:rowId xmlns:a16="http://schemas.microsoft.com/office/drawing/2014/main" val="3987012251"/>
                  </a:ext>
                </a:extLst>
              </a:tr>
            </a:tbl>
          </a:graphicData>
        </a:graphic>
      </p:graphicFrame>
      <p:sp>
        <p:nvSpPr>
          <p:cNvPr id="6" name="TextBox 1">
            <a:extLst>
              <a:ext uri="{FF2B5EF4-FFF2-40B4-BE49-F238E27FC236}">
                <a16:creationId xmlns:a16="http://schemas.microsoft.com/office/drawing/2014/main" id="{707B1322-0871-4921-A5F9-562E264FB56C}"/>
              </a:ext>
            </a:extLst>
          </p:cNvPr>
          <p:cNvSpPr txBox="1">
            <a:spLocks noChangeArrowheads="1"/>
          </p:cNvSpPr>
          <p:nvPr/>
        </p:nvSpPr>
        <p:spPr bwMode="auto">
          <a:xfrm>
            <a:off x="10333739" y="237486"/>
            <a:ext cx="1426713" cy="369332"/>
          </a:xfrm>
          <a:prstGeom prst="rect">
            <a:avLst/>
          </a:prstGeom>
          <a:solidFill>
            <a:schemeClr val="accent1"/>
          </a:solidFill>
          <a:ln w="9525">
            <a:noFill/>
            <a:miter lim="800000"/>
            <a:headEnd/>
            <a:tailEnd/>
          </a:ln>
        </p:spPr>
        <p:txBody>
          <a:bodyPr wrap="square">
            <a:spAutoFit/>
          </a:bodyPr>
          <a:lstStyle/>
          <a:p>
            <a:pPr fontAlgn="base">
              <a:spcBef>
                <a:spcPct val="0"/>
              </a:spcBef>
              <a:spcAft>
                <a:spcPct val="0"/>
              </a:spcAft>
            </a:pPr>
            <a:r>
              <a:rPr lang="en-GB">
                <a:solidFill>
                  <a:prstClr val="white"/>
                </a:solidFill>
                <a:latin typeface="Trebuchet MS" pitchFamily="34" charset="0"/>
                <a:cs typeface="Arial" charset="0"/>
              </a:rPr>
              <a:t>Showcard 7</a:t>
            </a:r>
          </a:p>
        </p:txBody>
      </p:sp>
      <p:cxnSp>
        <p:nvCxnSpPr>
          <p:cNvPr id="8" name="Straight Connector 7">
            <a:extLst>
              <a:ext uri="{FF2B5EF4-FFF2-40B4-BE49-F238E27FC236}">
                <a16:creationId xmlns:a16="http://schemas.microsoft.com/office/drawing/2014/main" id="{C16CB406-8ACB-49E5-8EA5-BA422CC84FF9}"/>
              </a:ext>
            </a:extLst>
          </p:cNvPr>
          <p:cNvCxnSpPr/>
          <p:nvPr/>
        </p:nvCxnSpPr>
        <p:spPr>
          <a:xfrm>
            <a:off x="499729" y="2700670"/>
            <a:ext cx="10940904"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9" name="Straight Connector 8">
            <a:extLst>
              <a:ext uri="{FF2B5EF4-FFF2-40B4-BE49-F238E27FC236}">
                <a16:creationId xmlns:a16="http://schemas.microsoft.com/office/drawing/2014/main" id="{A157CFF1-4F70-4F12-B127-B7A342BC2E7B}"/>
              </a:ext>
            </a:extLst>
          </p:cNvPr>
          <p:cNvCxnSpPr/>
          <p:nvPr/>
        </p:nvCxnSpPr>
        <p:spPr>
          <a:xfrm>
            <a:off x="499729" y="4330996"/>
            <a:ext cx="10940904" cy="0"/>
          </a:xfrm>
          <a:prstGeom prst="line">
            <a:avLst/>
          </a:prstGeom>
        </p:spPr>
        <p:style>
          <a:lnRef idx="1">
            <a:schemeClr val="accent3"/>
          </a:lnRef>
          <a:fillRef idx="0">
            <a:schemeClr val="accent3"/>
          </a:fillRef>
          <a:effectRef idx="0">
            <a:schemeClr val="accent3"/>
          </a:effectRef>
          <a:fontRef idx="minor">
            <a:schemeClr val="tx1"/>
          </a:fontRef>
        </p:style>
      </p:cxnSp>
    </p:spTree>
    <p:custDataLst>
      <p:tags r:id="rId1"/>
    </p:custDataLst>
    <p:extLst>
      <p:ext uri="{BB962C8B-B14F-4D97-AF65-F5344CB8AC3E}">
        <p14:creationId xmlns:p14="http://schemas.microsoft.com/office/powerpoint/2010/main" val="20474794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 name="ARS_SLIDE_DUENO" val="8"/>
  <p:tag name="ARS_SLIDE_PARTICIPANTNUM" val="8"/>
  <p:tag name="ARS_SLIDE_SUBMITNUM" val="0"/>
  <p:tag name="ARS_SLIDE_CORRECTNUM" val="0"/>
  <p:tag name="ARS_SLIDE_VOTEMEAN" val="0"/>
</p:tagLst>
</file>

<file path=ppt/tags/tag3.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9E7334913E574FB2BD7B5E1760FF07" ma:contentTypeVersion="14" ma:contentTypeDescription="Create a new document." ma:contentTypeScope="" ma:versionID="25fbe7a5f510624cb40448f5b8b4011b">
  <xsd:schema xmlns:xsd="http://www.w3.org/2001/XMLSchema" xmlns:xs="http://www.w3.org/2001/XMLSchema" xmlns:p="http://schemas.microsoft.com/office/2006/metadata/properties" xmlns:ns2="aec2934e-84d2-480f-b12a-f02a1795ba8e" xmlns:ns3="a5eebde4-f3ec-4afe-9fd4-0e6a161c30a1" targetNamespace="http://schemas.microsoft.com/office/2006/metadata/properties" ma:root="true" ma:fieldsID="5c9af4bb2ee27957cf747eece48b0377" ns2:_="" ns3:_="">
    <xsd:import namespace="aec2934e-84d2-480f-b12a-f02a1795ba8e"/>
    <xsd:import namespace="a5eebde4-f3ec-4afe-9fd4-0e6a161c30a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element ref="ns3:lcf76f155ced4ddcb4097134ff3c332f" minOccurs="0"/>
                <xsd:element ref="ns2:TaxCatchAll" minOccurs="0"/>
                <xsd:element ref="ns3:MediaServiceDateTaken" minOccurs="0"/>
                <xsd:element ref="ns3:MediaServiceGenerationTime" minOccurs="0"/>
                <xsd:element ref="ns3:MediaServiceEventHashCode" minOccurs="0"/>
                <xsd:element ref="ns3:MediaServiceOCR"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c2934e-84d2-480f-b12a-f02a1795ba8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c60a85b-6d2a-4a39-8c39-bf0764a9fc85}" ma:internalName="TaxCatchAll" ma:showField="CatchAllData" ma:web="aec2934e-84d2-480f-b12a-f02a1795ba8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5eebde4-f3ec-4afe-9fd4-0e6a161c30a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ef278e36-c164-4658-892f-8adefa22e7bb"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ec2934e-84d2-480f-b12a-f02a1795ba8e" xsi:nil="true"/>
    <lcf76f155ced4ddcb4097134ff3c332f xmlns="a5eebde4-f3ec-4afe-9fd4-0e6a161c30a1">
      <Terms xmlns="http://schemas.microsoft.com/office/infopath/2007/PartnerControls"/>
    </lcf76f155ced4ddcb4097134ff3c332f>
    <SharedWithUsers xmlns="aec2934e-84d2-480f-b12a-f02a1795ba8e">
      <UserInfo>
        <DisplayName/>
        <AccountId xsi:nil="true"/>
        <AccountType/>
      </UserInfo>
    </SharedWithUsers>
    <MediaLengthInSeconds xmlns="a5eebde4-f3ec-4afe-9fd4-0e6a161c30a1" xsi:nil="true"/>
  </documentManagement>
</p:properties>
</file>

<file path=customXml/itemProps1.xml><?xml version="1.0" encoding="utf-8"?>
<ds:datastoreItem xmlns:ds="http://schemas.openxmlformats.org/officeDocument/2006/customXml" ds:itemID="{E99BC722-F19A-4B11-A460-10CFC16BA0C1}"/>
</file>

<file path=customXml/itemProps2.xml><?xml version="1.0" encoding="utf-8"?>
<ds:datastoreItem xmlns:ds="http://schemas.openxmlformats.org/officeDocument/2006/customXml" ds:itemID="{FCB937F3-6395-42C8-98EB-894BC689B9E9}"/>
</file>

<file path=customXml/itemProps3.xml><?xml version="1.0" encoding="utf-8"?>
<ds:datastoreItem xmlns:ds="http://schemas.openxmlformats.org/officeDocument/2006/customXml" ds:itemID="{AD80FF13-0382-4C11-A610-322E85467AA6}"/>
</file>

<file path=docProps/app.xml><?xml version="1.0" encoding="utf-8"?>
<Properties xmlns="http://schemas.openxmlformats.org/officeDocument/2006/extended-properties" xmlns:vt="http://schemas.openxmlformats.org/officeDocument/2006/docPropsVTypes">
  <TotalTime>174</TotalTime>
  <Words>684</Words>
  <Application>Microsoft Office PowerPoint</Application>
  <PresentationFormat>Widescreen</PresentationFormat>
  <Paragraphs>82</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Calibri Light</vt:lpstr>
      <vt:lpstr>Century Gothic</vt:lpstr>
      <vt:lpstr>Krub</vt:lpstr>
      <vt:lpstr>Times New Roman</vt:lpstr>
      <vt:lpstr>Trebuchet MS</vt:lpstr>
      <vt:lpstr>Office Theme</vt:lpstr>
      <vt:lpstr>DWMP Showcards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DWMP Showcards</dc:title>
  <dc:creator>Lisa Ollerenshaw</dc:creator>
  <cp:lastModifiedBy>Lisa Ollerenshaw</cp:lastModifiedBy>
  <cp:revision>16</cp:revision>
  <cp:lastPrinted>2022-02-17T10:13:24Z</cp:lastPrinted>
  <dcterms:created xsi:type="dcterms:W3CDTF">2022-02-17T10:07:47Z</dcterms:created>
  <dcterms:modified xsi:type="dcterms:W3CDTF">2022-03-01T16:04:23Z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04dfc70-0289-4bbf-a1df-2e48919102f8_Enabled">
    <vt:lpwstr>true</vt:lpwstr>
  </property>
  <property fmtid="{D5CDD505-2E9C-101B-9397-08002B2CF9AE}" pid="3" name="MSIP_Label_d04dfc70-0289-4bbf-a1df-2e48919102f8_SetDate">
    <vt:lpwstr>2022-02-24T12:41:52Z</vt:lpwstr>
  </property>
  <property fmtid="{D5CDD505-2E9C-101B-9397-08002B2CF9AE}" pid="4" name="MSIP_Label_d04dfc70-0289-4bbf-a1df-2e48919102f8_Method">
    <vt:lpwstr>Standard</vt:lpwstr>
  </property>
  <property fmtid="{D5CDD505-2E9C-101B-9397-08002B2CF9AE}" pid="5" name="MSIP_Label_d04dfc70-0289-4bbf-a1df-2e48919102f8_Name">
    <vt:lpwstr>Private2</vt:lpwstr>
  </property>
  <property fmtid="{D5CDD505-2E9C-101B-9397-08002B2CF9AE}" pid="6" name="MSIP_Label_d04dfc70-0289-4bbf-a1df-2e48919102f8_SiteId">
    <vt:lpwstr>92ebd22d-0a9c-4516-a68f-ba966853a8f3</vt:lpwstr>
  </property>
  <property fmtid="{D5CDD505-2E9C-101B-9397-08002B2CF9AE}" pid="7" name="MSIP_Label_d04dfc70-0289-4bbf-a1df-2e48919102f8_ActionId">
    <vt:lpwstr>3c76d063-5f5a-4b2c-a5b9-18c278586c22</vt:lpwstr>
  </property>
  <property fmtid="{D5CDD505-2E9C-101B-9397-08002B2CF9AE}" pid="8" name="MSIP_Label_d04dfc70-0289-4bbf-a1df-2e48919102f8_ContentBits">
    <vt:lpwstr>0</vt:lpwstr>
  </property>
  <property fmtid="{D5CDD505-2E9C-101B-9397-08002B2CF9AE}" pid="9" name="ContentTypeId">
    <vt:lpwstr>0x010100669E7334913E574FB2BD7B5E1760FF07</vt:lpwstr>
  </property>
  <property fmtid="{D5CDD505-2E9C-101B-9397-08002B2CF9AE}" pid="10" name="Order">
    <vt:r8>3706000</vt:r8>
  </property>
  <property fmtid="{D5CDD505-2E9C-101B-9397-08002B2CF9AE}" pid="11" name="xd_Signature">
    <vt:bool>false</vt:bool>
  </property>
  <property fmtid="{D5CDD505-2E9C-101B-9397-08002B2CF9AE}" pid="12" name="xd_ProgID">
    <vt:lpwstr/>
  </property>
  <property fmtid="{D5CDD505-2E9C-101B-9397-08002B2CF9AE}" pid="13" name="_SourceUrl">
    <vt:lpwstr/>
  </property>
  <property fmtid="{D5CDD505-2E9C-101B-9397-08002B2CF9AE}" pid="14" name="_SharedFileIndex">
    <vt:lpwstr/>
  </property>
  <property fmtid="{D5CDD505-2E9C-101B-9397-08002B2CF9AE}" pid="15" name="ComplianceAssetId">
    <vt:lpwstr/>
  </property>
  <property fmtid="{D5CDD505-2E9C-101B-9397-08002B2CF9AE}" pid="16" name="TemplateUrl">
    <vt:lpwstr/>
  </property>
  <property fmtid="{D5CDD505-2E9C-101B-9397-08002B2CF9AE}" pid="17" name="_ExtendedDescription">
    <vt:lpwstr/>
  </property>
  <property fmtid="{D5CDD505-2E9C-101B-9397-08002B2CF9AE}" pid="18" name="TriggerFlowInfo">
    <vt:lpwstr/>
  </property>
  <property fmtid="{D5CDD505-2E9C-101B-9397-08002B2CF9AE}" pid="19" name="MediaServiceImageTags">
    <vt:lpwstr/>
  </property>
</Properties>
</file>