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8.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2"/>
    <p:sldMasterId id="2147483680" r:id="rId3"/>
    <p:sldMasterId id="2147483683" r:id="rId4"/>
  </p:sldMasterIdLst>
  <p:notesMasterIdLst>
    <p:notesMasterId r:id="rId10"/>
  </p:notesMasterIdLst>
  <p:handoutMasterIdLst>
    <p:handoutMasterId r:id="rId11"/>
  </p:handoutMasterIdLst>
  <p:sldIdLst>
    <p:sldId id="276" r:id="rId5"/>
    <p:sldId id="257" r:id="rId6"/>
    <p:sldId id="310" r:id="rId7"/>
    <p:sldId id="374" r:id="rId8"/>
    <p:sldId id="375" r:id="rId9"/>
  </p:sldIdLst>
  <p:sldSz cx="12192000" cy="6858000"/>
  <p:notesSz cx="6858000" cy="9144000"/>
  <p:embeddedFontLst>
    <p:embeddedFont>
      <p:font typeface="Poppins" panose="000005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orient="horz" pos="119" userDrawn="1">
          <p15:clr>
            <a:srgbClr val="A4A3A4"/>
          </p15:clr>
        </p15:guide>
        <p15:guide id="3" pos="5836" userDrawn="1">
          <p15:clr>
            <a:srgbClr val="A4A3A4"/>
          </p15:clr>
        </p15:guide>
        <p15:guide id="4" pos="7559" userDrawn="1">
          <p15:clr>
            <a:srgbClr val="A4A3A4"/>
          </p15:clr>
        </p15:guide>
        <p15:guide id="5"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3C57E8"/>
    <a:srgbClr val="FFFFFF"/>
    <a:srgbClr val="000000"/>
    <a:srgbClr val="0097BB"/>
    <a:srgbClr val="00945E"/>
    <a:srgbClr val="7E7E80"/>
    <a:srgbClr val="F5BA27"/>
    <a:srgbClr val="0D547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67" d="100"/>
          <a:sy n="67" d="100"/>
        </p:scale>
        <p:origin x="620" y="44"/>
      </p:cViewPr>
      <p:guideLst>
        <p:guide pos="211"/>
        <p:guide orient="horz" pos="119"/>
        <p:guide pos="5836"/>
        <p:guide pos="7559"/>
        <p:guide orient="horz" pos="399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Poppins" panose="000005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A5D340-6871-4C0B-979F-1FE2D9B76EB2}" type="datetimeFigureOut">
              <a:rPr lang="en-GB" smtClean="0">
                <a:latin typeface="Poppins" panose="00000500000000000000" pitchFamily="2" charset="0"/>
              </a:rPr>
              <a:t>21/08/2023</a:t>
            </a:fld>
            <a:endParaRPr lang="en-GB" dirty="0">
              <a:latin typeface="Poppins" panose="000005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Poppins" panose="000005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6DB1A-8D99-4E80-9BB6-A09CF30A437A}" type="slidenum">
              <a:rPr lang="en-GB" smtClean="0">
                <a:latin typeface="Poppins" panose="00000500000000000000" pitchFamily="2" charset="0"/>
              </a:rPr>
              <a:t>‹#›</a:t>
            </a:fld>
            <a:endParaRPr lang="en-GB" dirty="0">
              <a:latin typeface="Poppins" panose="00000500000000000000" pitchFamily="2" charset="0"/>
            </a:endParaRPr>
          </a:p>
        </p:txBody>
      </p:sp>
    </p:spTree>
    <p:extLst>
      <p:ext uri="{BB962C8B-B14F-4D97-AF65-F5344CB8AC3E}">
        <p14:creationId xmlns:p14="http://schemas.microsoft.com/office/powerpoint/2010/main" val="995345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389D4977-4E3F-4CC1-9D98-1340049075F3}" type="datetimeFigureOut">
              <a:rPr lang="en-GB" smtClean="0"/>
              <a:pPr/>
              <a:t>21/08/2023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8DF22D0-D779-4EC0-939F-50BA62CDBFF5}" type="slidenum">
              <a:rPr lang="en-GB" smtClean="0"/>
              <a:pPr/>
              <a:t>‹#›</a:t>
            </a:fld>
            <a:endParaRPr lang="en-GB" dirty="0"/>
          </a:p>
        </p:txBody>
      </p:sp>
    </p:spTree>
    <p:extLst>
      <p:ext uri="{BB962C8B-B14F-4D97-AF65-F5344CB8AC3E}">
        <p14:creationId xmlns:p14="http://schemas.microsoft.com/office/powerpoint/2010/main" val="334899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DF22D0-D779-4EC0-939F-50BA62CDBFF5}" type="slidenum">
              <a:rPr lang="en-GB" smtClean="0"/>
              <a:t>1</a:t>
            </a:fld>
            <a:endParaRPr lang="en-GB" dirty="0"/>
          </a:p>
        </p:txBody>
      </p:sp>
    </p:spTree>
    <p:extLst>
      <p:ext uri="{BB962C8B-B14F-4D97-AF65-F5344CB8AC3E}">
        <p14:creationId xmlns:p14="http://schemas.microsoft.com/office/powerpoint/2010/main" val="137962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DF22D0-D779-4EC0-939F-50BA62CDBFF5}" type="slidenum">
              <a:rPr lang="en-GB" smtClean="0"/>
              <a:pPr/>
              <a:t>2</a:t>
            </a:fld>
            <a:endParaRPr lang="en-GB" dirty="0"/>
          </a:p>
        </p:txBody>
      </p:sp>
    </p:spTree>
    <p:extLst>
      <p:ext uri="{BB962C8B-B14F-4D97-AF65-F5344CB8AC3E}">
        <p14:creationId xmlns:p14="http://schemas.microsoft.com/office/powerpoint/2010/main" val="1691363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844884F-E830-4D18-88EE-F966A5E38024}" type="slidenum">
              <a:rPr lang="en-GB" smtClean="0"/>
              <a:pPr/>
              <a:t>‹#›</a:t>
            </a:fld>
            <a:endParaRPr lang="en-GB" dirty="0"/>
          </a:p>
        </p:txBody>
      </p:sp>
      <p:pic>
        <p:nvPicPr>
          <p:cNvPr id="3" name="Graphic 2">
            <a:extLst>
              <a:ext uri="{FF2B5EF4-FFF2-40B4-BE49-F238E27FC236}">
                <a16:creationId xmlns:a16="http://schemas.microsoft.com/office/drawing/2014/main" id="{FBE363F8-4889-2997-FC24-879EE1E0E81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51288" y="6503692"/>
            <a:ext cx="775731" cy="166459"/>
          </a:xfrm>
          <a:prstGeom prst="rect">
            <a:avLst/>
          </a:prstGeom>
        </p:spPr>
      </p:pic>
      <p:pic>
        <p:nvPicPr>
          <p:cNvPr id="5" name="Picture 2">
            <a:extLst>
              <a:ext uri="{FF2B5EF4-FFF2-40B4-BE49-F238E27FC236}">
                <a16:creationId xmlns:a16="http://schemas.microsoft.com/office/drawing/2014/main" id="{3CC37017-5352-E03C-52C9-0CAAC4B368CE}"/>
              </a:ext>
            </a:extLst>
          </p:cNvPr>
          <p:cNvPicPr>
            <a:picLocks noChangeAspect="1" noChangeArrowheads="1"/>
          </p:cNvPicPr>
          <p:nvPr userDrawn="1"/>
        </p:nvPicPr>
        <p:blipFill>
          <a:blip r:embed="rId4"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4050" y="187849"/>
            <a:ext cx="151447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97326"/>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75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95" y="0"/>
            <a:ext cx="10064308" cy="6871447"/>
          </a:xfrm>
          <a:prstGeom prst="rect">
            <a:avLst/>
          </a:prstGeom>
        </p:spPr>
      </p:pic>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2232697588"/>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60D9646D-29CC-4316-92FE-4F5E29FF8D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17933527"/>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3E409D41-B53D-4FFC-AC58-1891C1B721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412623318"/>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9B94332A-CE7B-4827-9FAB-C74AD2B282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056814" cy="6867333"/>
          </a:xfrm>
          <a:prstGeom prst="rect">
            <a:avLst/>
          </a:prstGeom>
        </p:spPr>
      </p:pic>
    </p:spTree>
    <p:extLst>
      <p:ext uri="{BB962C8B-B14F-4D97-AF65-F5344CB8AC3E}">
        <p14:creationId xmlns:p14="http://schemas.microsoft.com/office/powerpoint/2010/main" val="3470988155"/>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10" name="Picture 9">
            <a:extLst>
              <a:ext uri="{FF2B5EF4-FFF2-40B4-BE49-F238E27FC236}">
                <a16:creationId xmlns:a16="http://schemas.microsoft.com/office/drawing/2014/main" id="{9A11FBD3-7D47-4540-B8D8-87D90B9DBC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394531003"/>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D3525D74-B99F-4713-8754-932ADE5747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0056813" cy="6858000"/>
          </a:xfrm>
          <a:prstGeom prst="rect">
            <a:avLst/>
          </a:prstGeom>
        </p:spPr>
      </p:pic>
    </p:spTree>
    <p:extLst>
      <p:ext uri="{BB962C8B-B14F-4D97-AF65-F5344CB8AC3E}">
        <p14:creationId xmlns:p14="http://schemas.microsoft.com/office/powerpoint/2010/main" val="628046687"/>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2DC1AFC8-C1AE-4CF6-BFB6-29D5CA4EE3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0056813" cy="6858000"/>
          </a:xfrm>
          <a:prstGeom prst="rect">
            <a:avLst/>
          </a:prstGeom>
        </p:spPr>
      </p:pic>
    </p:spTree>
    <p:extLst>
      <p:ext uri="{BB962C8B-B14F-4D97-AF65-F5344CB8AC3E}">
        <p14:creationId xmlns:p14="http://schemas.microsoft.com/office/powerpoint/2010/main" val="804011862"/>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90" y="0"/>
            <a:ext cx="10071803" cy="6850505"/>
          </a:xfrm>
          <a:prstGeom prst="rect">
            <a:avLst/>
          </a:prstGeom>
        </p:spPr>
      </p:pic>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1759132965"/>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8B981C6A-6C79-419F-A76C-565446BE72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557528288"/>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7" name="Picture 6">
            <a:extLst>
              <a:ext uri="{FF2B5EF4-FFF2-40B4-BE49-F238E27FC236}">
                <a16:creationId xmlns:a16="http://schemas.microsoft.com/office/drawing/2014/main" id="{EAA2F95A-5F41-4633-9155-B748B0AD17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202" y="0"/>
            <a:ext cx="10112015" cy="6858000"/>
          </a:xfrm>
          <a:prstGeom prst="rect">
            <a:avLst/>
          </a:prstGeom>
        </p:spPr>
      </p:pic>
    </p:spTree>
    <p:extLst>
      <p:ext uri="{BB962C8B-B14F-4D97-AF65-F5344CB8AC3E}">
        <p14:creationId xmlns:p14="http://schemas.microsoft.com/office/powerpoint/2010/main" val="2210573313"/>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6EBC4A26-4CFD-44DE-B243-B4C55DA7BE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307302713"/>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9F208873-B633-420D-AE82-72B736967A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465671297"/>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DA64D735-CBEC-4B48-9C95-E851A2AF5B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81581491"/>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C3D3F94D-E9EC-4711-B834-8C5E3C66D2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0056812" cy="6859129"/>
          </a:xfrm>
          <a:prstGeom prst="rect">
            <a:avLst/>
          </a:prstGeom>
        </p:spPr>
      </p:pic>
    </p:spTree>
    <p:extLst>
      <p:ext uri="{BB962C8B-B14F-4D97-AF65-F5344CB8AC3E}">
        <p14:creationId xmlns:p14="http://schemas.microsoft.com/office/powerpoint/2010/main" val="3389489999"/>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246AAEFF-E9C7-486D-B2F3-F7E05E6FD0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0056813" cy="6858000"/>
          </a:xfrm>
          <a:prstGeom prst="rect">
            <a:avLst/>
          </a:prstGeom>
        </p:spPr>
      </p:pic>
    </p:spTree>
    <p:extLst>
      <p:ext uri="{BB962C8B-B14F-4D97-AF65-F5344CB8AC3E}">
        <p14:creationId xmlns:p14="http://schemas.microsoft.com/office/powerpoint/2010/main" val="82389594"/>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9885C869-5B0B-4177-A1EF-C6435B03C1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29"/>
            <a:ext cx="10056814" cy="6859129"/>
          </a:xfrm>
          <a:prstGeom prst="rect">
            <a:avLst/>
          </a:prstGeom>
        </p:spPr>
      </p:pic>
    </p:spTree>
    <p:extLst>
      <p:ext uri="{BB962C8B-B14F-4D97-AF65-F5344CB8AC3E}">
        <p14:creationId xmlns:p14="http://schemas.microsoft.com/office/powerpoint/2010/main" val="3233199643"/>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76AC0374-7B7A-4AC3-90D9-ABE8EB1314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4" cy="6858000"/>
          </a:xfrm>
          <a:prstGeom prst="rect">
            <a:avLst/>
          </a:prstGeom>
        </p:spPr>
      </p:pic>
    </p:spTree>
    <p:extLst>
      <p:ext uri="{BB962C8B-B14F-4D97-AF65-F5344CB8AC3E}">
        <p14:creationId xmlns:p14="http://schemas.microsoft.com/office/powerpoint/2010/main" val="1740713499"/>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CEFE9EA5-D041-405F-BD7A-1480478560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4" cy="6857999"/>
          </a:xfrm>
          <a:prstGeom prst="rect">
            <a:avLst/>
          </a:prstGeom>
        </p:spPr>
      </p:pic>
    </p:spTree>
    <p:extLst>
      <p:ext uri="{BB962C8B-B14F-4D97-AF65-F5344CB8AC3E}">
        <p14:creationId xmlns:p14="http://schemas.microsoft.com/office/powerpoint/2010/main" val="3381637529"/>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600E75B7-746E-494F-BA85-4299C68DF4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4" cy="6861570"/>
          </a:xfrm>
          <a:prstGeom prst="rect">
            <a:avLst/>
          </a:prstGeom>
        </p:spPr>
      </p:pic>
    </p:spTree>
    <p:extLst>
      <p:ext uri="{BB962C8B-B14F-4D97-AF65-F5344CB8AC3E}">
        <p14:creationId xmlns:p14="http://schemas.microsoft.com/office/powerpoint/2010/main" val="1212307839"/>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7" name="Picture 6">
            <a:extLst>
              <a:ext uri="{FF2B5EF4-FFF2-40B4-BE49-F238E27FC236}">
                <a16:creationId xmlns:a16="http://schemas.microsoft.com/office/drawing/2014/main" id="{520D78CE-E054-4849-9575-D93463408C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0056814" cy="6858177"/>
          </a:xfrm>
          <a:prstGeom prst="rect">
            <a:avLst/>
          </a:prstGeom>
        </p:spPr>
      </p:pic>
    </p:spTree>
    <p:extLst>
      <p:ext uri="{BB962C8B-B14F-4D97-AF65-F5344CB8AC3E}">
        <p14:creationId xmlns:p14="http://schemas.microsoft.com/office/powerpoint/2010/main" val="371005838"/>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C25098B1-0C09-4E36-A2EE-EF1F2F6035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0056813" cy="6858000"/>
          </a:xfrm>
          <a:prstGeom prst="rect">
            <a:avLst/>
          </a:prstGeom>
        </p:spPr>
      </p:pic>
    </p:spTree>
    <p:extLst>
      <p:ext uri="{BB962C8B-B14F-4D97-AF65-F5344CB8AC3E}">
        <p14:creationId xmlns:p14="http://schemas.microsoft.com/office/powerpoint/2010/main" val="4191577282"/>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570C9E98-3DF5-4532-8DB4-7A36793808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444006166"/>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FA09EFFC-4CB1-4022-8F74-B3D8B57CC8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4" cy="6858000"/>
          </a:xfrm>
          <a:prstGeom prst="rect">
            <a:avLst/>
          </a:prstGeom>
        </p:spPr>
      </p:pic>
    </p:spTree>
    <p:extLst>
      <p:ext uri="{BB962C8B-B14F-4D97-AF65-F5344CB8AC3E}">
        <p14:creationId xmlns:p14="http://schemas.microsoft.com/office/powerpoint/2010/main" val="3210971748"/>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C57E8"/>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1975447958"/>
      </p:ext>
    </p:extLst>
  </p:cSld>
  <p:clrMapOvr>
    <a:masterClrMapping/>
  </p:clrMapOvr>
  <p:extLst>
    <p:ext uri="{DCECCB84-F9BA-43D5-87BE-67443E8EF086}">
      <p15:sldGuideLst xmlns:p15="http://schemas.microsoft.com/office/powerpoint/2012/main">
        <p15:guide id="1" pos="7559" userDrawn="1">
          <p15:clr>
            <a:srgbClr val="FBAE40"/>
          </p15:clr>
        </p15:guide>
        <p15:guide id="2" orient="horz" pos="422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2681836023"/>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6EBC4A26-4CFD-44DE-B243-B4C55DA7BE3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552882313"/>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570C9E98-3DF5-4532-8DB4-7A367938088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868381442"/>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051855CA-8EF3-46F8-B05A-C00A09C4054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37430739"/>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7C4AC12C-8E3B-4CF7-A4D8-8A35B240A46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414153110"/>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2288703354"/>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CB086435-D7EE-42CB-9DA1-AE19F6351FF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602760267"/>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DE8E3062-F92A-427D-AC62-6B5F857FB81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1490342830"/>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051855CA-8EF3-46F8-B05A-C00A09C405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806592201"/>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5641BD24-17EC-48DF-89CC-6227E78FC5F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433506426"/>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495" y="0"/>
            <a:ext cx="10064308" cy="6871447"/>
          </a:xfrm>
          <a:prstGeom prst="rect">
            <a:avLst/>
          </a:prstGeom>
        </p:spPr>
      </p:pic>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1703290954"/>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60D9646D-29CC-4316-92FE-4F5E29FF8DA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811730371"/>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3E409D41-B53D-4FFC-AC58-1891C1B7219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1921472743"/>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9B94332A-CE7B-4827-9FAB-C74AD2B2826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
            <a:ext cx="10056814" cy="6867333"/>
          </a:xfrm>
          <a:prstGeom prst="rect">
            <a:avLst/>
          </a:prstGeom>
        </p:spPr>
      </p:pic>
    </p:spTree>
    <p:extLst>
      <p:ext uri="{BB962C8B-B14F-4D97-AF65-F5344CB8AC3E}">
        <p14:creationId xmlns:p14="http://schemas.microsoft.com/office/powerpoint/2010/main" val="2299457331"/>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10" name="Picture 9">
            <a:extLst>
              <a:ext uri="{FF2B5EF4-FFF2-40B4-BE49-F238E27FC236}">
                <a16:creationId xmlns:a16="http://schemas.microsoft.com/office/drawing/2014/main" id="{9A11FBD3-7D47-4540-B8D8-87D90B9DBC3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1550517831"/>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D3525D74-B99F-4713-8754-932ADE57476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0056813" cy="6858000"/>
          </a:xfrm>
          <a:prstGeom prst="rect">
            <a:avLst/>
          </a:prstGeom>
        </p:spPr>
      </p:pic>
    </p:spTree>
    <p:extLst>
      <p:ext uri="{BB962C8B-B14F-4D97-AF65-F5344CB8AC3E}">
        <p14:creationId xmlns:p14="http://schemas.microsoft.com/office/powerpoint/2010/main" val="151587839"/>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2DC1AFC8-C1AE-4CF6-BFB6-29D5CA4EE33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0"/>
            <a:ext cx="10056813" cy="6858000"/>
          </a:xfrm>
          <a:prstGeom prst="rect">
            <a:avLst/>
          </a:prstGeom>
        </p:spPr>
      </p:pic>
    </p:spTree>
    <p:extLst>
      <p:ext uri="{BB962C8B-B14F-4D97-AF65-F5344CB8AC3E}">
        <p14:creationId xmlns:p14="http://schemas.microsoft.com/office/powerpoint/2010/main" val="879889161"/>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4990" y="0"/>
            <a:ext cx="10071803" cy="6850505"/>
          </a:xfrm>
          <a:prstGeom prst="rect">
            <a:avLst/>
          </a:prstGeom>
        </p:spPr>
      </p:pic>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3748600860"/>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8B981C6A-6C79-419F-A76C-565446BE720A}"/>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561672735"/>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7C4AC12C-8E3B-4CF7-A4D8-8A35B240A4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185869404"/>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7" name="Picture 6">
            <a:extLst>
              <a:ext uri="{FF2B5EF4-FFF2-40B4-BE49-F238E27FC236}">
                <a16:creationId xmlns:a16="http://schemas.microsoft.com/office/drawing/2014/main" id="{EAA2F95A-5F41-4633-9155-B748B0AD177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55202" y="0"/>
            <a:ext cx="10112015" cy="6858000"/>
          </a:xfrm>
          <a:prstGeom prst="rect">
            <a:avLst/>
          </a:prstGeom>
        </p:spPr>
      </p:pic>
    </p:spTree>
    <p:extLst>
      <p:ext uri="{BB962C8B-B14F-4D97-AF65-F5344CB8AC3E}">
        <p14:creationId xmlns:p14="http://schemas.microsoft.com/office/powerpoint/2010/main" val="903858481"/>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9F208873-B633-420D-AE82-72B736967A7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158252688"/>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DA64D735-CBEC-4B48-9C95-E851A2AF5B9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4036884297"/>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C3D3F94D-E9EC-4711-B834-8C5E3C66D27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1"/>
            <a:ext cx="10056812" cy="6859129"/>
          </a:xfrm>
          <a:prstGeom prst="rect">
            <a:avLst/>
          </a:prstGeom>
        </p:spPr>
      </p:pic>
    </p:spTree>
    <p:extLst>
      <p:ext uri="{BB962C8B-B14F-4D97-AF65-F5344CB8AC3E}">
        <p14:creationId xmlns:p14="http://schemas.microsoft.com/office/powerpoint/2010/main" val="2790382843"/>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246AAEFF-E9C7-486D-B2F3-F7E05E6FD05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0" y="0"/>
            <a:ext cx="10056813" cy="6858000"/>
          </a:xfrm>
          <a:prstGeom prst="rect">
            <a:avLst/>
          </a:prstGeom>
        </p:spPr>
      </p:pic>
    </p:spTree>
    <p:extLst>
      <p:ext uri="{BB962C8B-B14F-4D97-AF65-F5344CB8AC3E}">
        <p14:creationId xmlns:p14="http://schemas.microsoft.com/office/powerpoint/2010/main" val="3264158659"/>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9885C869-5B0B-4177-A1EF-C6435B03C1C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1129"/>
            <a:ext cx="10056814" cy="6859129"/>
          </a:xfrm>
          <a:prstGeom prst="rect">
            <a:avLst/>
          </a:prstGeom>
        </p:spPr>
      </p:pic>
    </p:spTree>
    <p:extLst>
      <p:ext uri="{BB962C8B-B14F-4D97-AF65-F5344CB8AC3E}">
        <p14:creationId xmlns:p14="http://schemas.microsoft.com/office/powerpoint/2010/main" val="3257299201"/>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76AC0374-7B7A-4AC3-90D9-ABE8EB13149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4" cy="6858000"/>
          </a:xfrm>
          <a:prstGeom prst="rect">
            <a:avLst/>
          </a:prstGeom>
        </p:spPr>
      </p:pic>
    </p:spTree>
    <p:extLst>
      <p:ext uri="{BB962C8B-B14F-4D97-AF65-F5344CB8AC3E}">
        <p14:creationId xmlns:p14="http://schemas.microsoft.com/office/powerpoint/2010/main" val="3212360700"/>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CEFE9EA5-D041-405F-BD7A-1480478560F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4" cy="6857999"/>
          </a:xfrm>
          <a:prstGeom prst="rect">
            <a:avLst/>
          </a:prstGeom>
        </p:spPr>
      </p:pic>
    </p:spTree>
    <p:extLst>
      <p:ext uri="{BB962C8B-B14F-4D97-AF65-F5344CB8AC3E}">
        <p14:creationId xmlns:p14="http://schemas.microsoft.com/office/powerpoint/2010/main" val="2473435315"/>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600E75B7-746E-494F-BA85-4299C68DF41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4" cy="6861570"/>
          </a:xfrm>
          <a:prstGeom prst="rect">
            <a:avLst/>
          </a:prstGeom>
        </p:spPr>
      </p:pic>
    </p:spTree>
    <p:extLst>
      <p:ext uri="{BB962C8B-B14F-4D97-AF65-F5344CB8AC3E}">
        <p14:creationId xmlns:p14="http://schemas.microsoft.com/office/powerpoint/2010/main" val="2941937470"/>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7" name="Picture 6">
            <a:extLst>
              <a:ext uri="{FF2B5EF4-FFF2-40B4-BE49-F238E27FC236}">
                <a16:creationId xmlns:a16="http://schemas.microsoft.com/office/drawing/2014/main" id="{520D78CE-E054-4849-9575-D93463408C7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
            <a:ext cx="10056814" cy="6858177"/>
          </a:xfrm>
          <a:prstGeom prst="rect">
            <a:avLst/>
          </a:prstGeom>
        </p:spPr>
      </p:pic>
    </p:spTree>
    <p:extLst>
      <p:ext uri="{BB962C8B-B14F-4D97-AF65-F5344CB8AC3E}">
        <p14:creationId xmlns:p14="http://schemas.microsoft.com/office/powerpoint/2010/main" val="3490085475"/>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2CBFA778-0B7E-42A1-AEF2-734EF4FDA2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639755370"/>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C25098B1-0C09-4E36-A2EE-EF1F2F60359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0" y="0"/>
            <a:ext cx="10056813" cy="6858000"/>
          </a:xfrm>
          <a:prstGeom prst="rect">
            <a:avLst/>
          </a:prstGeom>
        </p:spPr>
      </p:pic>
    </p:spTree>
    <p:extLst>
      <p:ext uri="{BB962C8B-B14F-4D97-AF65-F5344CB8AC3E}">
        <p14:creationId xmlns:p14="http://schemas.microsoft.com/office/powerpoint/2010/main" val="298716507"/>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FA09EFFC-4CB1-4022-8F74-B3D8B57CC83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0056814" cy="6858000"/>
          </a:xfrm>
          <a:prstGeom prst="rect">
            <a:avLst/>
          </a:prstGeom>
        </p:spPr>
      </p:pic>
    </p:spTree>
    <p:extLst>
      <p:ext uri="{BB962C8B-B14F-4D97-AF65-F5344CB8AC3E}">
        <p14:creationId xmlns:p14="http://schemas.microsoft.com/office/powerpoint/2010/main" val="1135134067"/>
      </p:ext>
    </p:extLst>
  </p:cSld>
  <p:clrMapOvr>
    <a:masterClrMapping/>
  </p:clrMapOvr>
  <p:extLst>
    <p:ext uri="{DCECCB84-F9BA-43D5-87BE-67443E8EF086}">
      <p15:sldGuideLst xmlns:p15="http://schemas.microsoft.com/office/powerpoint/2012/main">
        <p15:guide id="1" pos="63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CB086435-D7EE-42CB-9DA1-AE19F6351F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2089960188"/>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DE8E3062-F92A-427D-AC62-6B5F857FB8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094234362"/>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844884F-E830-4D18-88EE-F966A5E38024}" type="slidenum">
              <a:rPr lang="en-GB" smtClean="0"/>
              <a:pPr/>
              <a:t>‹#›</a:t>
            </a:fld>
            <a:endParaRPr lang="en-GB" dirty="0"/>
          </a:p>
        </p:txBody>
      </p:sp>
      <p:pic>
        <p:nvPicPr>
          <p:cNvPr id="5" name="Picture 4">
            <a:extLst>
              <a:ext uri="{FF2B5EF4-FFF2-40B4-BE49-F238E27FC236}">
                <a16:creationId xmlns:a16="http://schemas.microsoft.com/office/drawing/2014/main" id="{5641BD24-17EC-48DF-89CC-6227E78FC5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56813" cy="6858000"/>
          </a:xfrm>
          <a:prstGeom prst="rect">
            <a:avLst/>
          </a:prstGeom>
        </p:spPr>
      </p:pic>
    </p:spTree>
    <p:extLst>
      <p:ext uri="{BB962C8B-B14F-4D97-AF65-F5344CB8AC3E}">
        <p14:creationId xmlns:p14="http://schemas.microsoft.com/office/powerpoint/2010/main" val="398657618"/>
      </p:ext>
    </p:extLst>
  </p:cSld>
  <p:clrMapOvr>
    <a:masterClrMapping/>
  </p:clrMapOvr>
  <p:extLst>
    <p:ext uri="{DCECCB84-F9BA-43D5-87BE-67443E8EF086}">
      <p15:sldGuideLst xmlns:p15="http://schemas.microsoft.com/office/powerpoint/2012/main">
        <p15:guide id="1" pos="6335"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image" Target="../media/image2.sv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2.sv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image" Target="../media/image1.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image" Target="../media/image33.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9267" y="6492875"/>
            <a:ext cx="2743200" cy="365125"/>
          </a:xfrm>
          <a:prstGeom prst="rect">
            <a:avLst/>
          </a:prstGeom>
        </p:spPr>
        <p:txBody>
          <a:bodyPr vert="horz" lIns="91440" tIns="45720" rIns="91440" bIns="45720" rtlCol="0" anchor="ctr"/>
          <a:lstStyle>
            <a:lvl1pPr algn="l">
              <a:defRPr sz="900">
                <a:solidFill>
                  <a:schemeClr val="tx1"/>
                </a:solidFill>
                <a:latin typeface="Poppins" panose="00000500000000000000" pitchFamily="2" charset="0"/>
              </a:defRPr>
            </a:lvl1pPr>
          </a:lstStyle>
          <a:p>
            <a:fld id="{B844884F-E830-4D18-88EE-F966A5E38024}" type="slidenum">
              <a:rPr lang="en-GB" smtClean="0"/>
              <a:pPr/>
              <a:t>‹#›</a:t>
            </a:fld>
            <a:endParaRPr lang="en-GB" dirty="0"/>
          </a:p>
        </p:txBody>
      </p:sp>
    </p:spTree>
    <p:extLst>
      <p:ext uri="{BB962C8B-B14F-4D97-AF65-F5344CB8AC3E}">
        <p14:creationId xmlns:p14="http://schemas.microsoft.com/office/powerpoint/2010/main" val="2423913511"/>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59267" y="6492875"/>
            <a:ext cx="2743200" cy="365125"/>
          </a:xfrm>
          <a:prstGeom prst="rect">
            <a:avLst/>
          </a:prstGeom>
        </p:spPr>
        <p:txBody>
          <a:bodyPr vert="horz" lIns="91440" tIns="45720" rIns="91440" bIns="45720" rtlCol="0" anchor="ctr"/>
          <a:lstStyle>
            <a:lvl1pPr algn="l">
              <a:defRPr sz="900">
                <a:solidFill>
                  <a:schemeClr val="tx1"/>
                </a:solidFill>
                <a:latin typeface="Poppins" panose="00000500000000000000" pitchFamily="2" charset="0"/>
              </a:defRPr>
            </a:lvl1pPr>
          </a:lstStyle>
          <a:p>
            <a:fld id="{B844884F-E830-4D18-88EE-F966A5E38024}" type="slidenum">
              <a:rPr lang="en-GB" smtClean="0"/>
              <a:pPr/>
              <a:t>‹#›</a:t>
            </a:fld>
            <a:endParaRPr lang="en-GB" dirty="0"/>
          </a:p>
        </p:txBody>
      </p:sp>
      <p:pic>
        <p:nvPicPr>
          <p:cNvPr id="2" name="Graphic 1">
            <a:extLst>
              <a:ext uri="{FF2B5EF4-FFF2-40B4-BE49-F238E27FC236}">
                <a16:creationId xmlns:a16="http://schemas.microsoft.com/office/drawing/2014/main" id="{F153146C-763F-38C5-B1FE-11028388D078}"/>
              </a:ext>
            </a:extLst>
          </p:cNvPr>
          <p:cNvPicPr>
            <a:picLocks noChangeAspect="1"/>
          </p:cNvPicPr>
          <p:nvPr userDrawn="1"/>
        </p:nvPicPr>
        <p:blipFill>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1251288" y="6503692"/>
            <a:ext cx="775731" cy="166459"/>
          </a:xfrm>
          <a:prstGeom prst="rect">
            <a:avLst/>
          </a:prstGeom>
        </p:spPr>
      </p:pic>
      <p:pic>
        <p:nvPicPr>
          <p:cNvPr id="1026" name="Picture 2">
            <a:extLst>
              <a:ext uri="{FF2B5EF4-FFF2-40B4-BE49-F238E27FC236}">
                <a16:creationId xmlns:a16="http://schemas.microsoft.com/office/drawing/2014/main" id="{6653D21E-968A-321D-649B-BD4021105AD5}"/>
              </a:ext>
            </a:extLst>
          </p:cNvPr>
          <p:cNvPicPr>
            <a:picLocks noChangeAspect="1" noChangeArrowheads="1"/>
          </p:cNvPicPr>
          <p:nvPr userDrawn="1"/>
        </p:nvPicPr>
        <p:blipFill>
          <a:blip r:embed="rId33" cstate="screen">
            <a:extLst>
              <a:ext uri="{28A0092B-C50C-407E-A947-70E740481C1C}">
                <a14:useLocalDpi xmlns:a14="http://schemas.microsoft.com/office/drawing/2010/main" val="0"/>
              </a:ext>
            </a:extLst>
          </a:blip>
          <a:srcRect/>
          <a:stretch>
            <a:fillRect/>
          </a:stretch>
        </p:blipFill>
        <p:spPr bwMode="auto">
          <a:xfrm>
            <a:off x="10494050" y="187849"/>
            <a:ext cx="151447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2036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59267" y="6492875"/>
            <a:ext cx="2743200" cy="365125"/>
          </a:xfrm>
          <a:prstGeom prst="rect">
            <a:avLst/>
          </a:prstGeom>
        </p:spPr>
        <p:txBody>
          <a:bodyPr vert="horz" lIns="91440" tIns="45720" rIns="91440" bIns="45720" rtlCol="0" anchor="ctr"/>
          <a:lstStyle>
            <a:lvl1pPr algn="l">
              <a:defRPr sz="900">
                <a:solidFill>
                  <a:schemeClr val="tx1"/>
                </a:solidFill>
                <a:latin typeface="Poppins" panose="00000500000000000000" pitchFamily="2" charset="0"/>
              </a:defRPr>
            </a:lvl1p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7B7F7B61-C538-4B7E-9D06-70165BAAC56A}"/>
              </a:ext>
            </a:extLst>
          </p:cNvPr>
          <p:cNvPicPr>
            <a:picLocks noChangeAspect="1"/>
          </p:cNvPicPr>
          <p:nvPr userDrawn="1"/>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898293" y="67734"/>
            <a:ext cx="1176610" cy="850657"/>
          </a:xfrm>
          <a:prstGeom prst="rect">
            <a:avLst/>
          </a:prstGeom>
        </p:spPr>
      </p:pic>
      <p:pic>
        <p:nvPicPr>
          <p:cNvPr id="2" name="Graphic 1">
            <a:extLst>
              <a:ext uri="{FF2B5EF4-FFF2-40B4-BE49-F238E27FC236}">
                <a16:creationId xmlns:a16="http://schemas.microsoft.com/office/drawing/2014/main" id="{5797E249-99DD-C2BB-4BB2-D4EB66104869}"/>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51288" y="6513217"/>
            <a:ext cx="775731" cy="166459"/>
          </a:xfrm>
          <a:prstGeom prst="rect">
            <a:avLst/>
          </a:prstGeom>
        </p:spPr>
      </p:pic>
    </p:spTree>
    <p:extLst>
      <p:ext uri="{BB962C8B-B14F-4D97-AF65-F5344CB8AC3E}">
        <p14:creationId xmlns:p14="http://schemas.microsoft.com/office/powerpoint/2010/main" val="99594988"/>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59267" y="6492875"/>
            <a:ext cx="2743200" cy="365125"/>
          </a:xfrm>
          <a:prstGeom prst="rect">
            <a:avLst/>
          </a:prstGeom>
        </p:spPr>
        <p:txBody>
          <a:bodyPr vert="horz" lIns="91440" tIns="45720" rIns="91440" bIns="45720" rtlCol="0" anchor="ctr"/>
          <a:lstStyle>
            <a:lvl1pPr algn="l">
              <a:defRPr sz="900">
                <a:solidFill>
                  <a:schemeClr val="tx1"/>
                </a:solidFill>
                <a:latin typeface="Poppins" panose="00000500000000000000" pitchFamily="2" charset="0"/>
              </a:defRPr>
            </a:lvl1pPr>
          </a:lstStyle>
          <a:p>
            <a:fld id="{B844884F-E830-4D18-88EE-F966A5E38024}" type="slidenum">
              <a:rPr lang="en-GB" smtClean="0"/>
              <a:pPr/>
              <a:t>‹#›</a:t>
            </a:fld>
            <a:endParaRPr lang="en-GB" dirty="0"/>
          </a:p>
        </p:txBody>
      </p:sp>
      <p:pic>
        <p:nvPicPr>
          <p:cNvPr id="4" name="Picture 3">
            <a:extLst>
              <a:ext uri="{FF2B5EF4-FFF2-40B4-BE49-F238E27FC236}">
                <a16:creationId xmlns:a16="http://schemas.microsoft.com/office/drawing/2014/main" id="{7B7F7B61-C538-4B7E-9D06-70165BAAC56A}"/>
              </a:ext>
            </a:extLst>
          </p:cNvPr>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10898293" y="67734"/>
            <a:ext cx="1176610" cy="850657"/>
          </a:xfrm>
          <a:prstGeom prst="rect">
            <a:avLst/>
          </a:prstGeom>
        </p:spPr>
      </p:pic>
      <p:pic>
        <p:nvPicPr>
          <p:cNvPr id="2" name="Graphic 1">
            <a:extLst>
              <a:ext uri="{FF2B5EF4-FFF2-40B4-BE49-F238E27FC236}">
                <a16:creationId xmlns:a16="http://schemas.microsoft.com/office/drawing/2014/main" id="{3ACC19A2-142C-5561-FD83-C4C349CAD7D5}"/>
              </a:ext>
            </a:extLst>
          </p:cNvPr>
          <p:cNvPicPr>
            <a:picLocks noChangeAspect="1"/>
          </p:cNvPicPr>
          <p:nvPr userDrawn="1"/>
        </p:nvPicPr>
        <p:blipFill>
          <a:blip r:embed="rId32" cstate="print">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11251288" y="6503692"/>
            <a:ext cx="775731" cy="166459"/>
          </a:xfrm>
          <a:prstGeom prst="rect">
            <a:avLst/>
          </a:prstGeom>
        </p:spPr>
      </p:pic>
    </p:spTree>
    <p:extLst>
      <p:ext uri="{BB962C8B-B14F-4D97-AF65-F5344CB8AC3E}">
        <p14:creationId xmlns:p14="http://schemas.microsoft.com/office/powerpoint/2010/main" val="5298159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13EAC-88A3-4050-9FD4-EF820243C2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fld id="{B844884F-E830-4D18-88EE-F966A5E38024}" type="slidenum">
              <a:rPr lang="en-GB" smtClean="0"/>
              <a:pPr/>
              <a:t>1</a:t>
            </a:fld>
            <a:endParaRPr lang="en-GB" dirty="0"/>
          </a:p>
        </p:txBody>
      </p:sp>
      <p:sp>
        <p:nvSpPr>
          <p:cNvPr id="17" name="TextBox 16"/>
          <p:cNvSpPr txBox="1"/>
          <p:nvPr/>
        </p:nvSpPr>
        <p:spPr>
          <a:xfrm>
            <a:off x="2882972" y="1630172"/>
            <a:ext cx="6408336" cy="1200329"/>
          </a:xfrm>
          <a:prstGeom prst="rect">
            <a:avLst/>
          </a:prstGeom>
          <a:noFill/>
        </p:spPr>
        <p:txBody>
          <a:bodyPr wrap="square" lIns="91440" tIns="45720" rIns="91440" bIns="45720" rtlCol="0" anchor="t">
            <a:spAutoFit/>
          </a:bodyPr>
          <a:lstStyle/>
          <a:p>
            <a:pPr algn="ctr"/>
            <a:r>
              <a:rPr lang="en-GB" sz="4400" b="1" dirty="0">
                <a:solidFill>
                  <a:schemeClr val="accent1"/>
                </a:solidFill>
                <a:latin typeface="Poppins"/>
                <a:cs typeface="Poppins"/>
              </a:rPr>
              <a:t>Yorkshire Water </a:t>
            </a:r>
            <a:br>
              <a:rPr lang="en-GB" sz="4400" b="1" dirty="0">
                <a:solidFill>
                  <a:schemeClr val="accent1"/>
                </a:solidFill>
                <a:latin typeface="Poppins"/>
                <a:cs typeface="Poppins"/>
              </a:rPr>
            </a:br>
            <a:r>
              <a:rPr lang="en-GB" sz="2800" b="1" dirty="0">
                <a:solidFill>
                  <a:schemeClr val="accent1"/>
                </a:solidFill>
                <a:latin typeface="Poppins"/>
                <a:cs typeface="Poppins"/>
              </a:rPr>
              <a:t>Pre-task for discussion group</a:t>
            </a:r>
          </a:p>
        </p:txBody>
      </p:sp>
      <p:sp>
        <p:nvSpPr>
          <p:cNvPr id="12" name="TextBox 11">
            <a:extLst>
              <a:ext uri="{FF2B5EF4-FFF2-40B4-BE49-F238E27FC236}">
                <a16:creationId xmlns:a16="http://schemas.microsoft.com/office/drawing/2014/main" id="{07EDF0C9-D84B-4A75-9E85-945435962B0A}"/>
              </a:ext>
            </a:extLst>
          </p:cNvPr>
          <p:cNvSpPr txBox="1"/>
          <p:nvPr/>
        </p:nvSpPr>
        <p:spPr>
          <a:xfrm>
            <a:off x="5140921" y="4476028"/>
            <a:ext cx="1910159" cy="369332"/>
          </a:xfrm>
          <a:prstGeom prst="rect">
            <a:avLst/>
          </a:prstGeom>
          <a:noFill/>
        </p:spPr>
        <p:txBody>
          <a:bodyPr wrap="square" rtlCol="0">
            <a:spAutoFit/>
          </a:bodyPr>
          <a:lstStyle/>
          <a:p>
            <a:pPr algn="ctr"/>
            <a:r>
              <a:rPr lang="en-GB" dirty="0">
                <a:solidFill>
                  <a:schemeClr val="accent1"/>
                </a:solidFill>
                <a:latin typeface="Poppins" panose="00000500000000000000" pitchFamily="2" charset="0"/>
                <a:cs typeface="Poppins" panose="00000500000000000000" pitchFamily="2" charset="0"/>
              </a:rPr>
              <a:t>August 2023</a:t>
            </a:r>
          </a:p>
        </p:txBody>
      </p:sp>
      <p:pic>
        <p:nvPicPr>
          <p:cNvPr id="2" name="Graphic 1">
            <a:extLst>
              <a:ext uri="{FF2B5EF4-FFF2-40B4-BE49-F238E27FC236}">
                <a16:creationId xmlns:a16="http://schemas.microsoft.com/office/drawing/2014/main" id="{F29B8320-EAD7-B0E2-C524-3BB169A25EF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78416" y="5360171"/>
            <a:ext cx="2620487" cy="562313"/>
          </a:xfrm>
          <a:prstGeom prst="rect">
            <a:avLst/>
          </a:prstGeom>
        </p:spPr>
      </p:pic>
      <p:pic>
        <p:nvPicPr>
          <p:cNvPr id="3074" name="Picture 2" descr="Yorkshire Water - Wikipedia">
            <a:extLst>
              <a:ext uri="{FF2B5EF4-FFF2-40B4-BE49-F238E27FC236}">
                <a16:creationId xmlns:a16="http://schemas.microsoft.com/office/drawing/2014/main" id="{E4C371C9-E082-93A5-D8B2-BA2721AECFD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038725" y="525678"/>
            <a:ext cx="2114550" cy="81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7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844884F-E830-4D18-88EE-F966A5E38024}" type="slidenum">
              <a:rPr lang="en-GB" smtClean="0"/>
              <a:pPr/>
              <a:t>2</a:t>
            </a:fld>
            <a:endParaRPr lang="en-GB" dirty="0"/>
          </a:p>
        </p:txBody>
      </p:sp>
      <p:sp>
        <p:nvSpPr>
          <p:cNvPr id="22" name="TextBox 21"/>
          <p:cNvSpPr txBox="1"/>
          <p:nvPr/>
        </p:nvSpPr>
        <p:spPr>
          <a:xfrm>
            <a:off x="4620819" y="1043082"/>
            <a:ext cx="7035566" cy="4900444"/>
          </a:xfrm>
          <a:prstGeom prst="rect">
            <a:avLst/>
          </a:prstGeom>
          <a:noFill/>
        </p:spPr>
        <p:txBody>
          <a:bodyPr wrap="square" lIns="91440" tIns="45720" rIns="91440" bIns="45720" rtlCol="0" anchor="t">
            <a:noAutofit/>
          </a:bodyPr>
          <a:lstStyle/>
          <a:p>
            <a:r>
              <a:rPr lang="en-GB" b="1" dirty="0">
                <a:solidFill>
                  <a:schemeClr val="accent1">
                    <a:lumMod val="90000"/>
                    <a:lumOff val="10000"/>
                  </a:schemeClr>
                </a:solidFill>
                <a:latin typeface="Poppins"/>
                <a:cs typeface="Poppins"/>
              </a:rPr>
              <a:t>Your task</a:t>
            </a:r>
          </a:p>
          <a:p>
            <a:endParaRPr lang="en-GB" sz="1100" dirty="0">
              <a:solidFill>
                <a:schemeClr val="accent1"/>
              </a:solidFill>
              <a:latin typeface="Poppins" panose="00000500000000000000" pitchFamily="2" charset="0"/>
            </a:endParaRPr>
          </a:p>
          <a:p>
            <a:r>
              <a:rPr lang="en-GB" sz="1100" dirty="0">
                <a:solidFill>
                  <a:schemeClr val="accent1"/>
                </a:solidFill>
                <a:latin typeface="Poppins"/>
                <a:cs typeface="Poppins"/>
              </a:rPr>
              <a:t>Thank you for agreeing to take part in this study for Yorkshire Water. Your thoughts and feedback are highly valued and we appreciate your input.</a:t>
            </a:r>
          </a:p>
          <a:p>
            <a:endParaRPr lang="en-GB" sz="1100" dirty="0">
              <a:solidFill>
                <a:schemeClr val="accent1"/>
              </a:solidFill>
              <a:latin typeface="Poppins" panose="00000500000000000000" pitchFamily="2" charset="0"/>
            </a:endParaRPr>
          </a:p>
          <a:p>
            <a:r>
              <a:rPr lang="en-GB" sz="1100" dirty="0">
                <a:solidFill>
                  <a:schemeClr val="accent1"/>
                </a:solidFill>
                <a:latin typeface="Poppins"/>
                <a:cs typeface="Poppins"/>
              </a:rPr>
              <a:t>The research is about Yorkshire Water's business plan for the coming five years. We will share the plan with you as part of the group discussion, but before then we just have some information about the plan that we would like you to consider. </a:t>
            </a:r>
          </a:p>
          <a:p>
            <a:endParaRPr lang="en-GB" sz="1100" dirty="0">
              <a:solidFill>
                <a:schemeClr val="accent1"/>
              </a:solidFill>
              <a:latin typeface="Poppins"/>
              <a:cs typeface="Poppins"/>
            </a:endParaRPr>
          </a:p>
          <a:p>
            <a:r>
              <a:rPr lang="en-GB" sz="1100" dirty="0">
                <a:solidFill>
                  <a:schemeClr val="accent1"/>
                </a:solidFill>
                <a:latin typeface="Poppins"/>
                <a:cs typeface="Poppins"/>
              </a:rPr>
              <a:t>Please read the information on the following pages and consider the below questions. The information has been split across three pages. Please read the first page and think about the questions, before moving onto the next couple of slides to do the same again. </a:t>
            </a:r>
          </a:p>
          <a:p>
            <a:endParaRPr lang="en-GB" sz="1100" dirty="0">
              <a:solidFill>
                <a:schemeClr val="accent1"/>
              </a:solidFill>
              <a:latin typeface="Poppins"/>
              <a:cs typeface="Poppins"/>
            </a:endParaRPr>
          </a:p>
          <a:p>
            <a:r>
              <a:rPr lang="en-GB" sz="1100" dirty="0">
                <a:solidFill>
                  <a:schemeClr val="accent1"/>
                </a:solidFill>
                <a:latin typeface="Poppins"/>
                <a:cs typeface="Poppins"/>
              </a:rPr>
              <a:t>As there is quite a bit of information to digest, we suggest you make a few notes about what you think as you go through. You don't need to share this with us before the group, but we will be asking some questions relating to this so it might be useful to have any notes you make to hand.</a:t>
            </a:r>
            <a:endParaRPr lang="en-GB" sz="1100" dirty="0">
              <a:solidFill>
                <a:schemeClr val="accent1"/>
              </a:solidFill>
              <a:latin typeface="Poppins" panose="00000500000000000000" pitchFamily="2" charset="0"/>
              <a:cs typeface="Poppins"/>
            </a:endParaRPr>
          </a:p>
          <a:p>
            <a:endParaRPr lang="en-GB" sz="1100" dirty="0">
              <a:solidFill>
                <a:schemeClr val="accent1"/>
              </a:solidFill>
              <a:latin typeface="Poppins" panose="00000500000000000000" pitchFamily="2" charset="0"/>
            </a:endParaRPr>
          </a:p>
          <a:p>
            <a:pPr indent="-228600">
              <a:lnSpc>
                <a:spcPct val="106000"/>
              </a:lnSpc>
              <a:spcBef>
                <a:spcPts val="600"/>
              </a:spcBef>
              <a:spcAft>
                <a:spcPts val="600"/>
              </a:spcAft>
            </a:pPr>
            <a:r>
              <a:rPr lang="en-GB" sz="1600" b="1" dirty="0">
                <a:solidFill>
                  <a:schemeClr val="accent1">
                    <a:lumMod val="90000"/>
                    <a:lumOff val="10000"/>
                  </a:schemeClr>
                </a:solidFill>
                <a:latin typeface="Poppins"/>
                <a:cs typeface="Poppins"/>
              </a:rPr>
              <a:t>For each page, consider the following:</a:t>
            </a:r>
          </a:p>
          <a:p>
            <a:endParaRPr lang="en-GB" sz="1100" dirty="0">
              <a:solidFill>
                <a:schemeClr val="accent1"/>
              </a:solidFill>
              <a:latin typeface="Poppins"/>
              <a:cs typeface="Poppins"/>
            </a:endParaRPr>
          </a:p>
          <a:p>
            <a:pPr marL="228600" indent="-228600">
              <a:spcAft>
                <a:spcPts val="800"/>
              </a:spcAft>
              <a:buAutoNum type="arabicPeriod"/>
            </a:pPr>
            <a:r>
              <a:rPr lang="en-GB" sz="1100" dirty="0">
                <a:solidFill>
                  <a:schemeClr val="accent1"/>
                </a:solidFill>
                <a:latin typeface="Poppins"/>
                <a:cs typeface="Poppins"/>
              </a:rPr>
              <a:t>What is your initial reaction to the information provided?</a:t>
            </a:r>
            <a:endParaRPr lang="en-GB" dirty="0"/>
          </a:p>
          <a:p>
            <a:pPr marL="228600" indent="-228600">
              <a:spcAft>
                <a:spcPts val="800"/>
              </a:spcAft>
              <a:buAutoNum type="arabicPeriod"/>
            </a:pPr>
            <a:r>
              <a:rPr lang="en-GB" sz="1100" dirty="0">
                <a:solidFill>
                  <a:schemeClr val="accent1"/>
                </a:solidFill>
                <a:latin typeface="Poppins"/>
                <a:cs typeface="Poppins"/>
              </a:rPr>
              <a:t>Is there anything here that surprises you?</a:t>
            </a:r>
            <a:r>
              <a:rPr lang="en-GB" sz="1100" dirty="0">
                <a:solidFill>
                  <a:srgbClr val="000000"/>
                </a:solidFill>
                <a:latin typeface="Poppins"/>
                <a:cs typeface="Poppins"/>
              </a:rPr>
              <a:t> Is any of it new to you - if so, what?</a:t>
            </a:r>
            <a:endParaRPr lang="en-GB" sz="1100" dirty="0">
              <a:solidFill>
                <a:schemeClr val="accent1"/>
              </a:solidFill>
              <a:latin typeface="Poppins"/>
              <a:cs typeface="Poppins"/>
            </a:endParaRPr>
          </a:p>
          <a:p>
            <a:pPr marL="228600" indent="-228600">
              <a:spcAft>
                <a:spcPts val="800"/>
              </a:spcAft>
              <a:buAutoNum type="arabicPeriod"/>
            </a:pPr>
            <a:r>
              <a:rPr lang="en-GB" sz="1100" dirty="0">
                <a:solidFill>
                  <a:schemeClr val="accent1"/>
                </a:solidFill>
                <a:latin typeface="Poppins"/>
                <a:cs typeface="Poppins"/>
              </a:rPr>
              <a:t>Based on what you have read, how do you feel about Yorkshire Water and the process they've been through for developing their plan?</a:t>
            </a:r>
            <a:endParaRPr lang="en-GB" dirty="0">
              <a:solidFill>
                <a:schemeClr val="accent1"/>
              </a:solidFill>
            </a:endParaRPr>
          </a:p>
          <a:p>
            <a:pPr rtl="0"/>
            <a:endParaRPr lang="en-GB" sz="1100" dirty="0">
              <a:solidFill>
                <a:schemeClr val="accent1"/>
              </a:solidFill>
              <a:latin typeface="Poppins" panose="00000500000000000000" pitchFamily="2" charset="0"/>
            </a:endParaRPr>
          </a:p>
        </p:txBody>
      </p:sp>
      <p:sp>
        <p:nvSpPr>
          <p:cNvPr id="23" name="TextBox 22"/>
          <p:cNvSpPr txBox="1"/>
          <p:nvPr/>
        </p:nvSpPr>
        <p:spPr>
          <a:xfrm>
            <a:off x="4272280" y="3847"/>
            <a:ext cx="5310293" cy="976161"/>
          </a:xfrm>
          <a:prstGeom prst="rect">
            <a:avLst/>
          </a:prstGeom>
          <a:noFill/>
        </p:spPr>
        <p:txBody>
          <a:bodyPr wrap="square" lIns="360000" tIns="252000" rIns="360000" bIns="288000" rtlCol="0" anchor="t">
            <a:spAutoFit/>
          </a:bodyPr>
          <a:lstStyle/>
          <a:p>
            <a:r>
              <a:rPr lang="fr-FR" sz="2800" b="1" dirty="0">
                <a:solidFill>
                  <a:schemeClr val="accent1"/>
                </a:solidFill>
                <a:latin typeface="Poppins" panose="00000500000000000000" pitchFamily="2" charset="0"/>
              </a:rPr>
              <a:t>Pre-task Information</a:t>
            </a:r>
          </a:p>
        </p:txBody>
      </p:sp>
      <p:pic>
        <p:nvPicPr>
          <p:cNvPr id="15" name="Picture 14">
            <a:extLst>
              <a:ext uri="{FF2B5EF4-FFF2-40B4-BE49-F238E27FC236}">
                <a16:creationId xmlns:a16="http://schemas.microsoft.com/office/drawing/2014/main" id="{918F0D1D-0191-D457-FF45-6B7AF6778C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121767" cy="6857999"/>
          </a:xfrm>
          <a:prstGeom prst="rect">
            <a:avLst/>
          </a:prstGeom>
        </p:spPr>
      </p:pic>
    </p:spTree>
    <p:extLst>
      <p:ext uri="{BB962C8B-B14F-4D97-AF65-F5344CB8AC3E}">
        <p14:creationId xmlns:p14="http://schemas.microsoft.com/office/powerpoint/2010/main" val="256881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969625" cy="914605"/>
          </a:xfrm>
          <a:prstGeom prst="rect">
            <a:avLst/>
          </a:prstGeom>
          <a:noFill/>
        </p:spPr>
        <p:txBody>
          <a:bodyPr wrap="square" lIns="360000" tIns="252000" rIns="360000" bIns="288000" rtlCol="0" anchor="t">
            <a:spAutoFit/>
          </a:bodyPr>
          <a:lstStyle/>
          <a:p>
            <a:r>
              <a:rPr lang="en-GB" sz="2400" b="1" dirty="0">
                <a:solidFill>
                  <a:schemeClr val="bg2"/>
                </a:solidFill>
                <a:latin typeface="Poppins" panose="00000500000000000000" pitchFamily="2" charset="0"/>
              </a:rPr>
              <a:t>Headers – 24pt – 2 lines max</a:t>
            </a:r>
            <a:endParaRPr lang="fr-FR" sz="2400" b="1" dirty="0">
              <a:solidFill>
                <a:schemeClr val="bg2"/>
              </a:solidFill>
              <a:latin typeface="Poppins" panose="00000500000000000000" pitchFamily="2" charset="0"/>
            </a:endParaRPr>
          </a:p>
        </p:txBody>
      </p:sp>
      <p:sp>
        <p:nvSpPr>
          <p:cNvPr id="11" name="TextBox 10"/>
          <p:cNvSpPr txBox="1"/>
          <p:nvPr/>
        </p:nvSpPr>
        <p:spPr>
          <a:xfrm>
            <a:off x="363279" y="100063"/>
            <a:ext cx="7246523" cy="976161"/>
          </a:xfrm>
          <a:prstGeom prst="rect">
            <a:avLst/>
          </a:prstGeom>
          <a:noFill/>
        </p:spPr>
        <p:txBody>
          <a:bodyPr wrap="square" lIns="360000" tIns="252000" rIns="360000" bIns="288000" rtlCol="0" anchor="t">
            <a:spAutoFit/>
          </a:bodyPr>
          <a:lstStyle/>
          <a:p>
            <a:r>
              <a:rPr lang="en-GB" sz="2800" b="1" dirty="0">
                <a:solidFill>
                  <a:schemeClr val="accent1"/>
                </a:solidFill>
                <a:latin typeface="Poppins"/>
                <a:cs typeface="Poppins"/>
              </a:rPr>
              <a:t>The price review</a:t>
            </a:r>
          </a:p>
        </p:txBody>
      </p:sp>
      <p:sp>
        <p:nvSpPr>
          <p:cNvPr id="7" name="Rectangle 6"/>
          <p:cNvSpPr/>
          <p:nvPr/>
        </p:nvSpPr>
        <p:spPr>
          <a:xfrm>
            <a:off x="0" y="0"/>
            <a:ext cx="22485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pic>
        <p:nvPicPr>
          <p:cNvPr id="4" name="Picture 3">
            <a:extLst>
              <a:ext uri="{FF2B5EF4-FFF2-40B4-BE49-F238E27FC236}">
                <a16:creationId xmlns:a16="http://schemas.microsoft.com/office/drawing/2014/main" id="{D9DABC8C-D02C-A65F-B637-CB61F731B1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6523" y="-16856"/>
            <a:ext cx="4946755" cy="6874856"/>
          </a:xfrm>
          <a:prstGeom prst="rect">
            <a:avLst/>
          </a:prstGeom>
        </p:spPr>
      </p:pic>
      <p:sp>
        <p:nvSpPr>
          <p:cNvPr id="5" name="TextBox 4">
            <a:extLst>
              <a:ext uri="{FF2B5EF4-FFF2-40B4-BE49-F238E27FC236}">
                <a16:creationId xmlns:a16="http://schemas.microsoft.com/office/drawing/2014/main" id="{BFB829FF-8AF4-E9AB-530A-19E73758DDB3}"/>
              </a:ext>
            </a:extLst>
          </p:cNvPr>
          <p:cNvSpPr txBox="1"/>
          <p:nvPr/>
        </p:nvSpPr>
        <p:spPr>
          <a:xfrm>
            <a:off x="742317" y="1374760"/>
            <a:ext cx="4809173" cy="3044103"/>
          </a:xfrm>
          <a:prstGeom prst="rect">
            <a:avLst/>
          </a:prstGeom>
          <a:noFill/>
        </p:spPr>
        <p:txBody>
          <a:bodyPr wrap="square" rtlCol="0">
            <a:spAutoFit/>
          </a:bodyPr>
          <a:lstStyle/>
          <a:p>
            <a:pPr indent="-228600">
              <a:lnSpc>
                <a:spcPct val="106000"/>
              </a:lnSpc>
              <a:spcBef>
                <a:spcPts val="600"/>
              </a:spcBef>
              <a:spcAft>
                <a:spcPts val="600"/>
              </a:spcAft>
            </a:pPr>
            <a:r>
              <a:rPr lang="en-GB" sz="1600" b="1" dirty="0">
                <a:solidFill>
                  <a:schemeClr val="accent4"/>
                </a:solidFill>
                <a:latin typeface="Poppins" panose="00000500000000000000" pitchFamily="2" charset="0"/>
              </a:rPr>
              <a:t>The Price Review:</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Every five years, water companies develop a ‘business plan’ that sets out their ambition for the services they provide, including the proposed cost to customers. Yorkshire Water is currently working on their 2025-2030 plan. Final plans and prices are finalised by Ofwat. Yorkshire Water must show Ofwat that our plan reflects what customers want.  </a:t>
            </a:r>
          </a:p>
          <a:p>
            <a:pPr indent="-228600">
              <a:lnSpc>
                <a:spcPct val="106000"/>
              </a:lnSpc>
              <a:spcBef>
                <a:spcPts val="600"/>
              </a:spcBef>
              <a:spcAft>
                <a:spcPts val="600"/>
              </a:spcAft>
            </a:pPr>
            <a:r>
              <a:rPr lang="en-GB" sz="1600" b="1" dirty="0">
                <a:solidFill>
                  <a:schemeClr val="accent4"/>
                </a:solidFill>
                <a:latin typeface="Poppins" panose="00000500000000000000" pitchFamily="2" charset="0"/>
              </a:rPr>
              <a:t>How we engaged: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Yorkshire Water have had 45,000 quality conversations/ consultations with customers over the past three years. This involved focus groups, surveys, door-to-door surveys and even sitting down with some of our most vulnerable customers in their homes.</a:t>
            </a:r>
          </a:p>
        </p:txBody>
      </p:sp>
      <p:grpSp>
        <p:nvGrpSpPr>
          <p:cNvPr id="14" name="Group 13">
            <a:extLst>
              <a:ext uri="{FF2B5EF4-FFF2-40B4-BE49-F238E27FC236}">
                <a16:creationId xmlns:a16="http://schemas.microsoft.com/office/drawing/2014/main" id="{52F69F5F-74A0-9A49-1314-E4A46657BFB3}"/>
              </a:ext>
            </a:extLst>
          </p:cNvPr>
          <p:cNvGrpSpPr/>
          <p:nvPr/>
        </p:nvGrpSpPr>
        <p:grpSpPr>
          <a:xfrm>
            <a:off x="834677" y="5104832"/>
            <a:ext cx="5820408" cy="720000"/>
            <a:chOff x="742317" y="5772875"/>
            <a:chExt cx="5820408" cy="720000"/>
          </a:xfrm>
        </p:grpSpPr>
        <p:grpSp>
          <p:nvGrpSpPr>
            <p:cNvPr id="6" name="Group 5">
              <a:extLst>
                <a:ext uri="{FF2B5EF4-FFF2-40B4-BE49-F238E27FC236}">
                  <a16:creationId xmlns:a16="http://schemas.microsoft.com/office/drawing/2014/main" id="{A1CBA8A8-EA56-4F25-A0E7-F2B5C6E19039}"/>
                </a:ext>
              </a:extLst>
            </p:cNvPr>
            <p:cNvGrpSpPr/>
            <p:nvPr/>
          </p:nvGrpSpPr>
          <p:grpSpPr>
            <a:xfrm>
              <a:off x="742317" y="5772875"/>
              <a:ext cx="720000" cy="720000"/>
              <a:chOff x="6788667" y="4585603"/>
              <a:chExt cx="720000" cy="720000"/>
            </a:xfrm>
          </p:grpSpPr>
          <p:sp>
            <p:nvSpPr>
              <p:cNvPr id="8" name="Oval 7">
                <a:extLst>
                  <a:ext uri="{FF2B5EF4-FFF2-40B4-BE49-F238E27FC236}">
                    <a16:creationId xmlns:a16="http://schemas.microsoft.com/office/drawing/2014/main" id="{40F65249-EE49-2334-9F57-C057DAA19EAE}"/>
                  </a:ext>
                </a:extLst>
              </p:cNvPr>
              <p:cNvSpPr>
                <a:spLocks noChangeArrowheads="1"/>
              </p:cNvSpPr>
              <p:nvPr/>
            </p:nvSpPr>
            <p:spPr bwMode="auto">
              <a:xfrm>
                <a:off x="6788667" y="4585603"/>
                <a:ext cx="720000" cy="720000"/>
              </a:xfrm>
              <a:prstGeom prst="ellipse">
                <a:avLst/>
              </a:prstGeom>
              <a:solidFill>
                <a:schemeClr val="bg2"/>
              </a:solidFill>
              <a:ln w="31750">
                <a:solidFill>
                  <a:schemeClr val="tx1">
                    <a:lumMod val="40000"/>
                    <a:lumOff val="60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9" name="Freeform 104">
                <a:extLst>
                  <a:ext uri="{FF2B5EF4-FFF2-40B4-BE49-F238E27FC236}">
                    <a16:creationId xmlns:a16="http://schemas.microsoft.com/office/drawing/2014/main" id="{BEF258D8-16F6-CF6D-DF0F-9EA26141543F}"/>
                  </a:ext>
                </a:extLst>
              </p:cNvPr>
              <p:cNvSpPr>
                <a:spLocks/>
              </p:cNvSpPr>
              <p:nvPr/>
            </p:nvSpPr>
            <p:spPr bwMode="auto">
              <a:xfrm>
                <a:off x="6916209" y="4965488"/>
                <a:ext cx="127543" cy="90514"/>
              </a:xfrm>
              <a:custGeom>
                <a:avLst/>
                <a:gdLst>
                  <a:gd name="T0" fmla="*/ 31 w 66"/>
                  <a:gd name="T1" fmla="*/ 0 h 47"/>
                  <a:gd name="T2" fmla="*/ 0 w 66"/>
                  <a:gd name="T3" fmla="*/ 19 h 47"/>
                  <a:gd name="T4" fmla="*/ 24 w 66"/>
                  <a:gd name="T5" fmla="*/ 11 h 47"/>
                  <a:gd name="T6" fmla="*/ 60 w 66"/>
                  <a:gd name="T7" fmla="*/ 34 h 47"/>
                  <a:gd name="T8" fmla="*/ 62 w 66"/>
                  <a:gd name="T9" fmla="*/ 38 h 47"/>
                  <a:gd name="T10" fmla="*/ 63 w 66"/>
                  <a:gd name="T11" fmla="*/ 42 h 47"/>
                  <a:gd name="T12" fmla="*/ 63 w 66"/>
                  <a:gd name="T13" fmla="*/ 47 h 47"/>
                  <a:gd name="T14" fmla="*/ 65 w 66"/>
                  <a:gd name="T15" fmla="*/ 43 h 47"/>
                  <a:gd name="T16" fmla="*/ 65 w 66"/>
                  <a:gd name="T17" fmla="*/ 39 h 47"/>
                  <a:gd name="T18" fmla="*/ 66 w 66"/>
                  <a:gd name="T19" fmla="*/ 35 h 47"/>
                  <a:gd name="T20" fmla="*/ 66 w 66"/>
                  <a:gd name="T21" fmla="*/ 34 h 47"/>
                  <a:gd name="T22" fmla="*/ 31 w 66"/>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7">
                    <a:moveTo>
                      <a:pt x="31" y="0"/>
                    </a:moveTo>
                    <a:cubicBezTo>
                      <a:pt x="18" y="0"/>
                      <a:pt x="6" y="8"/>
                      <a:pt x="0" y="19"/>
                    </a:cubicBezTo>
                    <a:cubicBezTo>
                      <a:pt x="7" y="14"/>
                      <a:pt x="15" y="11"/>
                      <a:pt x="24" y="11"/>
                    </a:cubicBezTo>
                    <a:cubicBezTo>
                      <a:pt x="40" y="11"/>
                      <a:pt x="54" y="20"/>
                      <a:pt x="60" y="34"/>
                    </a:cubicBezTo>
                    <a:cubicBezTo>
                      <a:pt x="61" y="35"/>
                      <a:pt x="61" y="37"/>
                      <a:pt x="62" y="38"/>
                    </a:cubicBezTo>
                    <a:cubicBezTo>
                      <a:pt x="62" y="40"/>
                      <a:pt x="62" y="41"/>
                      <a:pt x="63" y="42"/>
                    </a:cubicBezTo>
                    <a:cubicBezTo>
                      <a:pt x="63" y="44"/>
                      <a:pt x="63" y="45"/>
                      <a:pt x="63" y="47"/>
                    </a:cubicBezTo>
                    <a:cubicBezTo>
                      <a:pt x="64" y="45"/>
                      <a:pt x="64" y="44"/>
                      <a:pt x="65" y="43"/>
                    </a:cubicBezTo>
                    <a:cubicBezTo>
                      <a:pt x="65" y="41"/>
                      <a:pt x="65" y="40"/>
                      <a:pt x="65" y="39"/>
                    </a:cubicBezTo>
                    <a:cubicBezTo>
                      <a:pt x="65" y="37"/>
                      <a:pt x="66" y="36"/>
                      <a:pt x="66" y="35"/>
                    </a:cubicBezTo>
                    <a:cubicBezTo>
                      <a:pt x="66" y="34"/>
                      <a:pt x="66" y="34"/>
                      <a:pt x="66" y="34"/>
                    </a:cubicBezTo>
                    <a:cubicBezTo>
                      <a:pt x="66" y="15"/>
                      <a:pt x="50" y="0"/>
                      <a:pt x="31" y="0"/>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10" name="Freeform 105">
                <a:extLst>
                  <a:ext uri="{FF2B5EF4-FFF2-40B4-BE49-F238E27FC236}">
                    <a16:creationId xmlns:a16="http://schemas.microsoft.com/office/drawing/2014/main" id="{09C151D8-1367-87DC-5DF5-B03711B7879F}"/>
                  </a:ext>
                </a:extLst>
              </p:cNvPr>
              <p:cNvSpPr>
                <a:spLocks noEditPoints="1"/>
              </p:cNvSpPr>
              <p:nvPr/>
            </p:nvSpPr>
            <p:spPr bwMode="auto">
              <a:xfrm>
                <a:off x="6858609" y="4711774"/>
                <a:ext cx="574629" cy="447085"/>
              </a:xfrm>
              <a:custGeom>
                <a:avLst/>
                <a:gdLst>
                  <a:gd name="T0" fmla="*/ 290 w 297"/>
                  <a:gd name="T1" fmla="*/ 140 h 231"/>
                  <a:gd name="T2" fmla="*/ 241 w 297"/>
                  <a:gd name="T3" fmla="*/ 44 h 231"/>
                  <a:gd name="T4" fmla="*/ 205 w 297"/>
                  <a:gd name="T5" fmla="*/ 0 h 231"/>
                  <a:gd name="T6" fmla="*/ 176 w 297"/>
                  <a:gd name="T7" fmla="*/ 36 h 231"/>
                  <a:gd name="T8" fmla="*/ 165 w 297"/>
                  <a:gd name="T9" fmla="*/ 83 h 231"/>
                  <a:gd name="T10" fmla="*/ 132 w 297"/>
                  <a:gd name="T11" fmla="*/ 85 h 231"/>
                  <a:gd name="T12" fmla="*/ 121 w 297"/>
                  <a:gd name="T13" fmla="*/ 36 h 231"/>
                  <a:gd name="T14" fmla="*/ 92 w 297"/>
                  <a:gd name="T15" fmla="*/ 0 h 231"/>
                  <a:gd name="T16" fmla="*/ 56 w 297"/>
                  <a:gd name="T17" fmla="*/ 44 h 231"/>
                  <a:gd name="T18" fmla="*/ 7 w 297"/>
                  <a:gd name="T19" fmla="*/ 140 h 231"/>
                  <a:gd name="T20" fmla="*/ 62 w 297"/>
                  <a:gd name="T21" fmla="*/ 231 h 231"/>
                  <a:gd name="T22" fmla="*/ 130 w 297"/>
                  <a:gd name="T23" fmla="*/ 113 h 231"/>
                  <a:gd name="T24" fmla="*/ 167 w 297"/>
                  <a:gd name="T25" fmla="*/ 115 h 231"/>
                  <a:gd name="T26" fmla="*/ 172 w 297"/>
                  <a:gd name="T27" fmla="*/ 170 h 231"/>
                  <a:gd name="T28" fmla="*/ 235 w 297"/>
                  <a:gd name="T29" fmla="*/ 231 h 231"/>
                  <a:gd name="T30" fmla="*/ 290 w 297"/>
                  <a:gd name="T31" fmla="*/ 140 h 231"/>
                  <a:gd name="T32" fmla="*/ 123 w 297"/>
                  <a:gd name="T33" fmla="*/ 99 h 231"/>
                  <a:gd name="T34" fmla="*/ 123 w 297"/>
                  <a:gd name="T35" fmla="*/ 100 h 231"/>
                  <a:gd name="T36" fmla="*/ 119 w 297"/>
                  <a:gd name="T37" fmla="*/ 143 h 231"/>
                  <a:gd name="T38" fmla="*/ 104 w 297"/>
                  <a:gd name="T39" fmla="*/ 123 h 231"/>
                  <a:gd name="T40" fmla="*/ 22 w 297"/>
                  <a:gd name="T41" fmla="*/ 121 h 231"/>
                  <a:gd name="T42" fmla="*/ 37 w 297"/>
                  <a:gd name="T43" fmla="*/ 79 h 231"/>
                  <a:gd name="T44" fmla="*/ 52 w 297"/>
                  <a:gd name="T45" fmla="*/ 56 h 231"/>
                  <a:gd name="T46" fmla="*/ 85 w 297"/>
                  <a:gd name="T47" fmla="*/ 46 h 231"/>
                  <a:gd name="T48" fmla="*/ 86 w 297"/>
                  <a:gd name="T49" fmla="*/ 47 h 231"/>
                  <a:gd name="T50" fmla="*/ 90 w 297"/>
                  <a:gd name="T51" fmla="*/ 47 h 231"/>
                  <a:gd name="T52" fmla="*/ 94 w 297"/>
                  <a:gd name="T53" fmla="*/ 48 h 231"/>
                  <a:gd name="T54" fmla="*/ 95 w 297"/>
                  <a:gd name="T55" fmla="*/ 49 h 231"/>
                  <a:gd name="T56" fmla="*/ 98 w 297"/>
                  <a:gd name="T57" fmla="*/ 50 h 231"/>
                  <a:gd name="T58" fmla="*/ 118 w 297"/>
                  <a:gd name="T59" fmla="*/ 68 h 231"/>
                  <a:gd name="T60" fmla="*/ 62 w 297"/>
                  <a:gd name="T61" fmla="*/ 211 h 231"/>
                  <a:gd name="T62" fmla="*/ 20 w 297"/>
                  <a:gd name="T63" fmla="*/ 164 h 231"/>
                  <a:gd name="T64" fmla="*/ 21 w 297"/>
                  <a:gd name="T65" fmla="*/ 156 h 231"/>
                  <a:gd name="T66" fmla="*/ 105 w 297"/>
                  <a:gd name="T67" fmla="*/ 167 h 231"/>
                  <a:gd name="T68" fmla="*/ 105 w 297"/>
                  <a:gd name="T69" fmla="*/ 171 h 231"/>
                  <a:gd name="T70" fmla="*/ 62 w 297"/>
                  <a:gd name="T71" fmla="*/ 211 h 231"/>
                  <a:gd name="T72" fmla="*/ 187 w 297"/>
                  <a:gd name="T73" fmla="*/ 129 h 231"/>
                  <a:gd name="T74" fmla="*/ 176 w 297"/>
                  <a:gd name="T75" fmla="*/ 120 h 231"/>
                  <a:gd name="T76" fmla="*/ 174 w 297"/>
                  <a:gd name="T77" fmla="*/ 100 h 231"/>
                  <a:gd name="T78" fmla="*/ 173 w 297"/>
                  <a:gd name="T79" fmla="*/ 90 h 231"/>
                  <a:gd name="T80" fmla="*/ 179 w 297"/>
                  <a:gd name="T81" fmla="*/ 68 h 231"/>
                  <a:gd name="T82" fmla="*/ 217 w 297"/>
                  <a:gd name="T83" fmla="*/ 46 h 231"/>
                  <a:gd name="T84" fmla="*/ 222 w 297"/>
                  <a:gd name="T85" fmla="*/ 46 h 231"/>
                  <a:gd name="T86" fmla="*/ 245 w 297"/>
                  <a:gd name="T87" fmla="*/ 56 h 231"/>
                  <a:gd name="T88" fmla="*/ 259 w 297"/>
                  <a:gd name="T89" fmla="*/ 79 h 231"/>
                  <a:gd name="T90" fmla="*/ 275 w 297"/>
                  <a:gd name="T91" fmla="*/ 121 h 231"/>
                  <a:gd name="T92" fmla="*/ 195 w 297"/>
                  <a:gd name="T93" fmla="*/ 121 h 231"/>
                  <a:gd name="T94" fmla="*/ 192 w 297"/>
                  <a:gd name="T95" fmla="*/ 175 h 231"/>
                  <a:gd name="T96" fmla="*/ 192 w 297"/>
                  <a:gd name="T97" fmla="*/ 169 h 231"/>
                  <a:gd name="T98" fmla="*/ 235 w 297"/>
                  <a:gd name="T99" fmla="*/ 126 h 231"/>
                  <a:gd name="T100" fmla="*/ 276 w 297"/>
                  <a:gd name="T101" fmla="*/ 160 h 231"/>
                  <a:gd name="T102" fmla="*/ 277 w 297"/>
                  <a:gd name="T103" fmla="*/ 16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 h="231">
                    <a:moveTo>
                      <a:pt x="290" y="140"/>
                    </a:moveTo>
                    <a:cubicBezTo>
                      <a:pt x="290" y="140"/>
                      <a:pt x="290" y="140"/>
                      <a:pt x="290" y="140"/>
                    </a:cubicBezTo>
                    <a:cubicBezTo>
                      <a:pt x="267" y="76"/>
                      <a:pt x="267" y="76"/>
                      <a:pt x="267" y="76"/>
                    </a:cubicBezTo>
                    <a:cubicBezTo>
                      <a:pt x="263" y="62"/>
                      <a:pt x="253" y="50"/>
                      <a:pt x="241" y="44"/>
                    </a:cubicBezTo>
                    <a:cubicBezTo>
                      <a:pt x="233" y="22"/>
                      <a:pt x="233" y="22"/>
                      <a:pt x="233" y="22"/>
                    </a:cubicBezTo>
                    <a:cubicBezTo>
                      <a:pt x="229" y="9"/>
                      <a:pt x="218" y="0"/>
                      <a:pt x="205" y="0"/>
                    </a:cubicBezTo>
                    <a:cubicBezTo>
                      <a:pt x="188" y="0"/>
                      <a:pt x="175" y="14"/>
                      <a:pt x="175" y="30"/>
                    </a:cubicBezTo>
                    <a:cubicBezTo>
                      <a:pt x="175" y="32"/>
                      <a:pt x="175" y="34"/>
                      <a:pt x="176" y="36"/>
                    </a:cubicBezTo>
                    <a:cubicBezTo>
                      <a:pt x="178" y="56"/>
                      <a:pt x="178" y="56"/>
                      <a:pt x="178" y="56"/>
                    </a:cubicBezTo>
                    <a:cubicBezTo>
                      <a:pt x="171" y="63"/>
                      <a:pt x="167" y="73"/>
                      <a:pt x="165" y="83"/>
                    </a:cubicBezTo>
                    <a:cubicBezTo>
                      <a:pt x="161" y="81"/>
                      <a:pt x="156" y="81"/>
                      <a:pt x="151" y="81"/>
                    </a:cubicBezTo>
                    <a:cubicBezTo>
                      <a:pt x="144" y="81"/>
                      <a:pt x="137" y="82"/>
                      <a:pt x="132" y="85"/>
                    </a:cubicBezTo>
                    <a:cubicBezTo>
                      <a:pt x="130" y="74"/>
                      <a:pt x="126" y="64"/>
                      <a:pt x="119" y="56"/>
                    </a:cubicBezTo>
                    <a:cubicBezTo>
                      <a:pt x="121" y="36"/>
                      <a:pt x="121" y="36"/>
                      <a:pt x="121" y="36"/>
                    </a:cubicBezTo>
                    <a:cubicBezTo>
                      <a:pt x="121" y="34"/>
                      <a:pt x="121" y="32"/>
                      <a:pt x="121" y="30"/>
                    </a:cubicBezTo>
                    <a:cubicBezTo>
                      <a:pt x="121" y="14"/>
                      <a:pt x="108" y="0"/>
                      <a:pt x="92" y="0"/>
                    </a:cubicBezTo>
                    <a:cubicBezTo>
                      <a:pt x="79" y="0"/>
                      <a:pt x="67" y="9"/>
                      <a:pt x="64" y="22"/>
                    </a:cubicBezTo>
                    <a:cubicBezTo>
                      <a:pt x="56" y="44"/>
                      <a:pt x="56" y="44"/>
                      <a:pt x="56" y="44"/>
                    </a:cubicBezTo>
                    <a:cubicBezTo>
                      <a:pt x="43" y="50"/>
                      <a:pt x="34" y="62"/>
                      <a:pt x="30" y="76"/>
                    </a:cubicBezTo>
                    <a:cubicBezTo>
                      <a:pt x="7" y="140"/>
                      <a:pt x="7" y="140"/>
                      <a:pt x="7" y="140"/>
                    </a:cubicBezTo>
                    <a:cubicBezTo>
                      <a:pt x="2" y="149"/>
                      <a:pt x="0" y="158"/>
                      <a:pt x="0" y="169"/>
                    </a:cubicBezTo>
                    <a:cubicBezTo>
                      <a:pt x="0" y="203"/>
                      <a:pt x="28" y="231"/>
                      <a:pt x="62" y="231"/>
                    </a:cubicBezTo>
                    <a:cubicBezTo>
                      <a:pt x="96" y="231"/>
                      <a:pt x="123" y="204"/>
                      <a:pt x="124" y="170"/>
                    </a:cubicBezTo>
                    <a:cubicBezTo>
                      <a:pt x="130" y="113"/>
                      <a:pt x="130" y="113"/>
                      <a:pt x="130" y="113"/>
                    </a:cubicBezTo>
                    <a:cubicBezTo>
                      <a:pt x="135" y="112"/>
                      <a:pt x="140" y="111"/>
                      <a:pt x="145" y="111"/>
                    </a:cubicBezTo>
                    <a:cubicBezTo>
                      <a:pt x="153" y="111"/>
                      <a:pt x="161" y="113"/>
                      <a:pt x="167" y="115"/>
                    </a:cubicBezTo>
                    <a:cubicBezTo>
                      <a:pt x="172" y="160"/>
                      <a:pt x="172" y="160"/>
                      <a:pt x="172" y="160"/>
                    </a:cubicBezTo>
                    <a:cubicBezTo>
                      <a:pt x="172" y="170"/>
                      <a:pt x="172" y="170"/>
                      <a:pt x="172" y="170"/>
                    </a:cubicBezTo>
                    <a:cubicBezTo>
                      <a:pt x="172" y="170"/>
                      <a:pt x="172" y="170"/>
                      <a:pt x="172" y="170"/>
                    </a:cubicBezTo>
                    <a:cubicBezTo>
                      <a:pt x="173" y="204"/>
                      <a:pt x="201" y="231"/>
                      <a:pt x="235" y="231"/>
                    </a:cubicBezTo>
                    <a:cubicBezTo>
                      <a:pt x="269" y="231"/>
                      <a:pt x="297" y="203"/>
                      <a:pt x="297" y="169"/>
                    </a:cubicBezTo>
                    <a:cubicBezTo>
                      <a:pt x="297" y="158"/>
                      <a:pt x="294" y="149"/>
                      <a:pt x="290" y="140"/>
                    </a:cubicBezTo>
                    <a:close/>
                    <a:moveTo>
                      <a:pt x="124" y="90"/>
                    </a:moveTo>
                    <a:cubicBezTo>
                      <a:pt x="124" y="93"/>
                      <a:pt x="123" y="96"/>
                      <a:pt x="123" y="99"/>
                    </a:cubicBezTo>
                    <a:cubicBezTo>
                      <a:pt x="123" y="100"/>
                      <a:pt x="123" y="100"/>
                      <a:pt x="123" y="100"/>
                    </a:cubicBezTo>
                    <a:cubicBezTo>
                      <a:pt x="123" y="100"/>
                      <a:pt x="123" y="100"/>
                      <a:pt x="123" y="100"/>
                    </a:cubicBezTo>
                    <a:cubicBezTo>
                      <a:pt x="121" y="116"/>
                      <a:pt x="121" y="116"/>
                      <a:pt x="121" y="116"/>
                    </a:cubicBezTo>
                    <a:cubicBezTo>
                      <a:pt x="119" y="143"/>
                      <a:pt x="119" y="143"/>
                      <a:pt x="119" y="143"/>
                    </a:cubicBezTo>
                    <a:cubicBezTo>
                      <a:pt x="116" y="137"/>
                      <a:pt x="112" y="131"/>
                      <a:pt x="107" y="126"/>
                    </a:cubicBezTo>
                    <a:cubicBezTo>
                      <a:pt x="106" y="125"/>
                      <a:pt x="105" y="124"/>
                      <a:pt x="104" y="123"/>
                    </a:cubicBezTo>
                    <a:cubicBezTo>
                      <a:pt x="93" y="113"/>
                      <a:pt x="78" y="107"/>
                      <a:pt x="62" y="107"/>
                    </a:cubicBezTo>
                    <a:cubicBezTo>
                      <a:pt x="47" y="107"/>
                      <a:pt x="33" y="112"/>
                      <a:pt x="22" y="121"/>
                    </a:cubicBezTo>
                    <a:cubicBezTo>
                      <a:pt x="37" y="79"/>
                      <a:pt x="37" y="79"/>
                      <a:pt x="37" y="79"/>
                    </a:cubicBezTo>
                    <a:cubicBezTo>
                      <a:pt x="37" y="79"/>
                      <a:pt x="37" y="79"/>
                      <a:pt x="37" y="79"/>
                    </a:cubicBezTo>
                    <a:cubicBezTo>
                      <a:pt x="37" y="78"/>
                      <a:pt x="37" y="78"/>
                      <a:pt x="37" y="78"/>
                    </a:cubicBezTo>
                    <a:cubicBezTo>
                      <a:pt x="40" y="70"/>
                      <a:pt x="45" y="62"/>
                      <a:pt x="52" y="56"/>
                    </a:cubicBezTo>
                    <a:cubicBezTo>
                      <a:pt x="59" y="50"/>
                      <a:pt x="69" y="46"/>
                      <a:pt x="80" y="46"/>
                    </a:cubicBezTo>
                    <a:cubicBezTo>
                      <a:pt x="81" y="46"/>
                      <a:pt x="83" y="46"/>
                      <a:pt x="85" y="46"/>
                    </a:cubicBezTo>
                    <a:cubicBezTo>
                      <a:pt x="85" y="46"/>
                      <a:pt x="85" y="46"/>
                      <a:pt x="85" y="46"/>
                    </a:cubicBezTo>
                    <a:cubicBezTo>
                      <a:pt x="85" y="47"/>
                      <a:pt x="86" y="47"/>
                      <a:pt x="86" y="47"/>
                    </a:cubicBezTo>
                    <a:cubicBezTo>
                      <a:pt x="87" y="47"/>
                      <a:pt x="88" y="47"/>
                      <a:pt x="89" y="47"/>
                    </a:cubicBezTo>
                    <a:cubicBezTo>
                      <a:pt x="89" y="47"/>
                      <a:pt x="90" y="47"/>
                      <a:pt x="90" y="47"/>
                    </a:cubicBezTo>
                    <a:cubicBezTo>
                      <a:pt x="91" y="48"/>
                      <a:pt x="91" y="48"/>
                      <a:pt x="91" y="48"/>
                    </a:cubicBezTo>
                    <a:cubicBezTo>
                      <a:pt x="92" y="48"/>
                      <a:pt x="93" y="48"/>
                      <a:pt x="94" y="48"/>
                    </a:cubicBezTo>
                    <a:cubicBezTo>
                      <a:pt x="94" y="48"/>
                      <a:pt x="94" y="49"/>
                      <a:pt x="95" y="49"/>
                    </a:cubicBezTo>
                    <a:cubicBezTo>
                      <a:pt x="95" y="49"/>
                      <a:pt x="95" y="49"/>
                      <a:pt x="95" y="49"/>
                    </a:cubicBezTo>
                    <a:cubicBezTo>
                      <a:pt x="96" y="49"/>
                      <a:pt x="97" y="50"/>
                      <a:pt x="98" y="50"/>
                    </a:cubicBezTo>
                    <a:cubicBezTo>
                      <a:pt x="98" y="50"/>
                      <a:pt x="98" y="50"/>
                      <a:pt x="98" y="50"/>
                    </a:cubicBezTo>
                    <a:cubicBezTo>
                      <a:pt x="98" y="50"/>
                      <a:pt x="98" y="50"/>
                      <a:pt x="98" y="50"/>
                    </a:cubicBezTo>
                    <a:cubicBezTo>
                      <a:pt x="107" y="54"/>
                      <a:pt x="113" y="60"/>
                      <a:pt x="118" y="68"/>
                    </a:cubicBezTo>
                    <a:cubicBezTo>
                      <a:pt x="122" y="75"/>
                      <a:pt x="124" y="82"/>
                      <a:pt x="124" y="90"/>
                    </a:cubicBezTo>
                    <a:close/>
                    <a:moveTo>
                      <a:pt x="62" y="211"/>
                    </a:moveTo>
                    <a:cubicBezTo>
                      <a:pt x="39" y="211"/>
                      <a:pt x="20" y="192"/>
                      <a:pt x="20" y="169"/>
                    </a:cubicBezTo>
                    <a:cubicBezTo>
                      <a:pt x="20" y="167"/>
                      <a:pt x="20" y="165"/>
                      <a:pt x="20" y="164"/>
                    </a:cubicBezTo>
                    <a:cubicBezTo>
                      <a:pt x="20" y="162"/>
                      <a:pt x="20" y="161"/>
                      <a:pt x="20" y="160"/>
                    </a:cubicBezTo>
                    <a:cubicBezTo>
                      <a:pt x="21" y="158"/>
                      <a:pt x="21" y="157"/>
                      <a:pt x="21" y="156"/>
                    </a:cubicBezTo>
                    <a:cubicBezTo>
                      <a:pt x="27" y="139"/>
                      <a:pt x="43" y="126"/>
                      <a:pt x="62" y="126"/>
                    </a:cubicBezTo>
                    <a:cubicBezTo>
                      <a:pt x="85" y="126"/>
                      <a:pt x="104" y="144"/>
                      <a:pt x="105" y="167"/>
                    </a:cubicBezTo>
                    <a:cubicBezTo>
                      <a:pt x="105" y="167"/>
                      <a:pt x="105" y="168"/>
                      <a:pt x="105" y="169"/>
                    </a:cubicBezTo>
                    <a:cubicBezTo>
                      <a:pt x="105" y="169"/>
                      <a:pt x="105" y="170"/>
                      <a:pt x="105" y="171"/>
                    </a:cubicBezTo>
                    <a:cubicBezTo>
                      <a:pt x="105" y="172"/>
                      <a:pt x="104" y="174"/>
                      <a:pt x="104" y="175"/>
                    </a:cubicBezTo>
                    <a:cubicBezTo>
                      <a:pt x="101" y="195"/>
                      <a:pt x="83" y="211"/>
                      <a:pt x="62" y="211"/>
                    </a:cubicBezTo>
                    <a:close/>
                    <a:moveTo>
                      <a:pt x="195" y="121"/>
                    </a:moveTo>
                    <a:cubicBezTo>
                      <a:pt x="192" y="124"/>
                      <a:pt x="189" y="126"/>
                      <a:pt x="187" y="129"/>
                    </a:cubicBezTo>
                    <a:cubicBezTo>
                      <a:pt x="183" y="133"/>
                      <a:pt x="180" y="138"/>
                      <a:pt x="178" y="143"/>
                    </a:cubicBezTo>
                    <a:cubicBezTo>
                      <a:pt x="176" y="120"/>
                      <a:pt x="176" y="120"/>
                      <a:pt x="176" y="120"/>
                    </a:cubicBezTo>
                    <a:cubicBezTo>
                      <a:pt x="174" y="100"/>
                      <a:pt x="174" y="100"/>
                      <a:pt x="174" y="100"/>
                    </a:cubicBezTo>
                    <a:cubicBezTo>
                      <a:pt x="174" y="100"/>
                      <a:pt x="174" y="100"/>
                      <a:pt x="174" y="100"/>
                    </a:cubicBezTo>
                    <a:cubicBezTo>
                      <a:pt x="174" y="99"/>
                      <a:pt x="174" y="99"/>
                      <a:pt x="174" y="99"/>
                    </a:cubicBezTo>
                    <a:cubicBezTo>
                      <a:pt x="173" y="96"/>
                      <a:pt x="173" y="93"/>
                      <a:pt x="173" y="90"/>
                    </a:cubicBezTo>
                    <a:cubicBezTo>
                      <a:pt x="173" y="89"/>
                      <a:pt x="173" y="88"/>
                      <a:pt x="173" y="87"/>
                    </a:cubicBezTo>
                    <a:cubicBezTo>
                      <a:pt x="174" y="80"/>
                      <a:pt x="176" y="74"/>
                      <a:pt x="179" y="68"/>
                    </a:cubicBezTo>
                    <a:cubicBezTo>
                      <a:pt x="179" y="68"/>
                      <a:pt x="179" y="68"/>
                      <a:pt x="179" y="68"/>
                    </a:cubicBezTo>
                    <a:cubicBezTo>
                      <a:pt x="187" y="55"/>
                      <a:pt x="201" y="46"/>
                      <a:pt x="217" y="46"/>
                    </a:cubicBezTo>
                    <a:cubicBezTo>
                      <a:pt x="218" y="46"/>
                      <a:pt x="220" y="46"/>
                      <a:pt x="221" y="46"/>
                    </a:cubicBezTo>
                    <a:cubicBezTo>
                      <a:pt x="222" y="46"/>
                      <a:pt x="222" y="46"/>
                      <a:pt x="222" y="46"/>
                    </a:cubicBezTo>
                    <a:cubicBezTo>
                      <a:pt x="231" y="48"/>
                      <a:pt x="239" y="51"/>
                      <a:pt x="245" y="56"/>
                    </a:cubicBezTo>
                    <a:cubicBezTo>
                      <a:pt x="245" y="56"/>
                      <a:pt x="245" y="56"/>
                      <a:pt x="245" y="56"/>
                    </a:cubicBezTo>
                    <a:cubicBezTo>
                      <a:pt x="252" y="62"/>
                      <a:pt x="257" y="70"/>
                      <a:pt x="259" y="78"/>
                    </a:cubicBezTo>
                    <a:cubicBezTo>
                      <a:pt x="259" y="79"/>
                      <a:pt x="259" y="79"/>
                      <a:pt x="259" y="79"/>
                    </a:cubicBezTo>
                    <a:cubicBezTo>
                      <a:pt x="260" y="79"/>
                      <a:pt x="260" y="79"/>
                      <a:pt x="260" y="79"/>
                    </a:cubicBezTo>
                    <a:cubicBezTo>
                      <a:pt x="275" y="121"/>
                      <a:pt x="275" y="121"/>
                      <a:pt x="275" y="121"/>
                    </a:cubicBezTo>
                    <a:cubicBezTo>
                      <a:pt x="264" y="112"/>
                      <a:pt x="250" y="107"/>
                      <a:pt x="235" y="107"/>
                    </a:cubicBezTo>
                    <a:cubicBezTo>
                      <a:pt x="219" y="107"/>
                      <a:pt x="205" y="112"/>
                      <a:pt x="195" y="121"/>
                    </a:cubicBezTo>
                    <a:close/>
                    <a:moveTo>
                      <a:pt x="235" y="211"/>
                    </a:moveTo>
                    <a:cubicBezTo>
                      <a:pt x="213" y="211"/>
                      <a:pt x="195" y="195"/>
                      <a:pt x="192" y="175"/>
                    </a:cubicBezTo>
                    <a:cubicBezTo>
                      <a:pt x="192" y="174"/>
                      <a:pt x="192" y="172"/>
                      <a:pt x="192" y="171"/>
                    </a:cubicBezTo>
                    <a:cubicBezTo>
                      <a:pt x="192" y="170"/>
                      <a:pt x="192" y="169"/>
                      <a:pt x="192" y="169"/>
                    </a:cubicBezTo>
                    <a:cubicBezTo>
                      <a:pt x="192" y="168"/>
                      <a:pt x="192" y="167"/>
                      <a:pt x="192" y="167"/>
                    </a:cubicBezTo>
                    <a:cubicBezTo>
                      <a:pt x="193" y="144"/>
                      <a:pt x="212" y="126"/>
                      <a:pt x="235" y="126"/>
                    </a:cubicBezTo>
                    <a:cubicBezTo>
                      <a:pt x="254" y="126"/>
                      <a:pt x="270" y="139"/>
                      <a:pt x="275" y="156"/>
                    </a:cubicBezTo>
                    <a:cubicBezTo>
                      <a:pt x="276" y="157"/>
                      <a:pt x="276" y="158"/>
                      <a:pt x="276" y="160"/>
                    </a:cubicBezTo>
                    <a:cubicBezTo>
                      <a:pt x="277" y="161"/>
                      <a:pt x="277" y="162"/>
                      <a:pt x="277" y="164"/>
                    </a:cubicBezTo>
                    <a:cubicBezTo>
                      <a:pt x="277" y="165"/>
                      <a:pt x="277" y="167"/>
                      <a:pt x="277" y="169"/>
                    </a:cubicBezTo>
                    <a:cubicBezTo>
                      <a:pt x="277" y="192"/>
                      <a:pt x="258" y="211"/>
                      <a:pt x="235" y="21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12" name="Freeform 106">
                <a:extLst>
                  <a:ext uri="{FF2B5EF4-FFF2-40B4-BE49-F238E27FC236}">
                    <a16:creationId xmlns:a16="http://schemas.microsoft.com/office/drawing/2014/main" id="{58EB4D08-CAF3-6181-01AE-2FE581853CAB}"/>
                  </a:ext>
                </a:extLst>
              </p:cNvPr>
              <p:cNvSpPr>
                <a:spLocks/>
              </p:cNvSpPr>
              <p:nvPr/>
            </p:nvSpPr>
            <p:spPr bwMode="auto">
              <a:xfrm>
                <a:off x="7250838" y="4965488"/>
                <a:ext cx="126171" cy="90514"/>
              </a:xfrm>
              <a:custGeom>
                <a:avLst/>
                <a:gdLst>
                  <a:gd name="T0" fmla="*/ 64 w 65"/>
                  <a:gd name="T1" fmla="*/ 26 h 47"/>
                  <a:gd name="T2" fmla="*/ 31 w 65"/>
                  <a:gd name="T3" fmla="*/ 0 h 47"/>
                  <a:gd name="T4" fmla="*/ 0 w 65"/>
                  <a:gd name="T5" fmla="*/ 19 h 47"/>
                  <a:gd name="T6" fmla="*/ 24 w 65"/>
                  <a:gd name="T7" fmla="*/ 11 h 47"/>
                  <a:gd name="T8" fmla="*/ 56 w 65"/>
                  <a:gd name="T9" fmla="*/ 27 h 47"/>
                  <a:gd name="T10" fmla="*/ 58 w 65"/>
                  <a:gd name="T11" fmla="*/ 31 h 47"/>
                  <a:gd name="T12" fmla="*/ 60 w 65"/>
                  <a:gd name="T13" fmla="*/ 35 h 47"/>
                  <a:gd name="T14" fmla="*/ 63 w 65"/>
                  <a:gd name="T15" fmla="*/ 47 h 47"/>
                  <a:gd name="T16" fmla="*/ 65 w 65"/>
                  <a:gd name="T17" fmla="*/ 34 h 47"/>
                  <a:gd name="T18" fmla="*/ 65 w 65"/>
                  <a:gd name="T19" fmla="*/ 34 h 47"/>
                  <a:gd name="T20" fmla="*/ 65 w 65"/>
                  <a:gd name="T21" fmla="*/ 30 h 47"/>
                  <a:gd name="T22" fmla="*/ 64 w 65"/>
                  <a:gd name="T2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47">
                    <a:moveTo>
                      <a:pt x="64" y="26"/>
                    </a:moveTo>
                    <a:cubicBezTo>
                      <a:pt x="60" y="11"/>
                      <a:pt x="47" y="0"/>
                      <a:pt x="31" y="0"/>
                    </a:cubicBezTo>
                    <a:cubicBezTo>
                      <a:pt x="17" y="0"/>
                      <a:pt x="5" y="8"/>
                      <a:pt x="0" y="19"/>
                    </a:cubicBezTo>
                    <a:cubicBezTo>
                      <a:pt x="6" y="14"/>
                      <a:pt x="15" y="11"/>
                      <a:pt x="24" y="11"/>
                    </a:cubicBezTo>
                    <a:cubicBezTo>
                      <a:pt x="37" y="11"/>
                      <a:pt x="48" y="17"/>
                      <a:pt x="56" y="27"/>
                    </a:cubicBezTo>
                    <a:cubicBezTo>
                      <a:pt x="56" y="28"/>
                      <a:pt x="57" y="30"/>
                      <a:pt x="58" y="31"/>
                    </a:cubicBezTo>
                    <a:cubicBezTo>
                      <a:pt x="59" y="32"/>
                      <a:pt x="59" y="33"/>
                      <a:pt x="60" y="35"/>
                    </a:cubicBezTo>
                    <a:cubicBezTo>
                      <a:pt x="61" y="38"/>
                      <a:pt x="62" y="42"/>
                      <a:pt x="63" y="47"/>
                    </a:cubicBezTo>
                    <a:cubicBezTo>
                      <a:pt x="64" y="43"/>
                      <a:pt x="65" y="39"/>
                      <a:pt x="65" y="34"/>
                    </a:cubicBezTo>
                    <a:cubicBezTo>
                      <a:pt x="65" y="34"/>
                      <a:pt x="65" y="34"/>
                      <a:pt x="65" y="34"/>
                    </a:cubicBezTo>
                    <a:cubicBezTo>
                      <a:pt x="65" y="33"/>
                      <a:pt x="65" y="31"/>
                      <a:pt x="65" y="30"/>
                    </a:cubicBezTo>
                    <a:cubicBezTo>
                      <a:pt x="65" y="29"/>
                      <a:pt x="64" y="27"/>
                      <a:pt x="64" y="26"/>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grpSp>
        <p:sp>
          <p:nvSpPr>
            <p:cNvPr id="13" name="TextBox 12">
              <a:extLst>
                <a:ext uri="{FF2B5EF4-FFF2-40B4-BE49-F238E27FC236}">
                  <a16:creationId xmlns:a16="http://schemas.microsoft.com/office/drawing/2014/main" id="{8101412A-F6AC-D63B-42C8-02D118EDCA36}"/>
                </a:ext>
              </a:extLst>
            </p:cNvPr>
            <p:cNvSpPr txBox="1"/>
            <p:nvPr/>
          </p:nvSpPr>
          <p:spPr>
            <a:xfrm>
              <a:off x="1532258" y="5888368"/>
              <a:ext cx="5030467" cy="542328"/>
            </a:xfrm>
            <a:prstGeom prst="rect">
              <a:avLst/>
            </a:prstGeom>
            <a:noFill/>
          </p:spPr>
          <p:txBody>
            <a:bodyPr wrap="square" lIns="91440" tIns="45720" rIns="91440" bIns="45720" rtlCol="0" anchor="t">
              <a:spAutoFit/>
            </a:bodyPr>
            <a:lstStyle/>
            <a:p>
              <a:pPr indent="-228600">
                <a:lnSpc>
                  <a:spcPct val="106000"/>
                </a:lnSpc>
                <a:spcBef>
                  <a:spcPts val="600"/>
                </a:spcBef>
                <a:spcAft>
                  <a:spcPts val="600"/>
                </a:spcAft>
              </a:pPr>
              <a:r>
                <a:rPr lang="en-GB" sz="1400" b="1" dirty="0">
                  <a:solidFill>
                    <a:schemeClr val="accent2">
                      <a:lumMod val="50000"/>
                    </a:schemeClr>
                  </a:solidFill>
                  <a:latin typeface="Poppins"/>
                  <a:cs typeface="Poppins"/>
                </a:rPr>
                <a:t>Please consider this information and then answer the questions on page 2</a:t>
              </a:r>
              <a:endParaRPr lang="en-GB" sz="1050" dirty="0">
                <a:solidFill>
                  <a:schemeClr val="accent2">
                    <a:lumMod val="50000"/>
                  </a:schemeClr>
                </a:solidFill>
                <a:latin typeface="Poppins"/>
                <a:cs typeface="Poppins"/>
              </a:endParaRPr>
            </a:p>
          </p:txBody>
        </p:sp>
      </p:grpSp>
      <p:sp>
        <p:nvSpPr>
          <p:cNvPr id="15" name="Rectangle 14">
            <a:extLst>
              <a:ext uri="{FF2B5EF4-FFF2-40B4-BE49-F238E27FC236}">
                <a16:creationId xmlns:a16="http://schemas.microsoft.com/office/drawing/2014/main" id="{FA177F77-AE44-9B82-6C92-99B3E212E1E4}"/>
              </a:ext>
            </a:extLst>
          </p:cNvPr>
          <p:cNvSpPr/>
          <p:nvPr/>
        </p:nvSpPr>
        <p:spPr>
          <a:xfrm>
            <a:off x="742681" y="4992570"/>
            <a:ext cx="5990624" cy="9761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Tree>
    <p:extLst>
      <p:ext uri="{BB962C8B-B14F-4D97-AF65-F5344CB8AC3E}">
        <p14:creationId xmlns:p14="http://schemas.microsoft.com/office/powerpoint/2010/main" val="49290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844884F-E830-4D18-88EE-F966A5E38024}" type="slidenum">
              <a:rPr lang="en-GB" smtClean="0"/>
              <a:pPr/>
              <a:t>4</a:t>
            </a:fld>
            <a:endParaRPr lang="en-GB" dirty="0"/>
          </a:p>
        </p:txBody>
      </p:sp>
      <p:sp>
        <p:nvSpPr>
          <p:cNvPr id="3" name="TextBox 2"/>
          <p:cNvSpPr txBox="1"/>
          <p:nvPr/>
        </p:nvSpPr>
        <p:spPr>
          <a:xfrm>
            <a:off x="0" y="0"/>
            <a:ext cx="7969625" cy="914605"/>
          </a:xfrm>
          <a:prstGeom prst="rect">
            <a:avLst/>
          </a:prstGeom>
          <a:noFill/>
        </p:spPr>
        <p:txBody>
          <a:bodyPr wrap="square" lIns="360000" tIns="252000" rIns="360000" bIns="288000" rtlCol="0" anchor="t">
            <a:spAutoFit/>
          </a:bodyPr>
          <a:lstStyle/>
          <a:p>
            <a:r>
              <a:rPr lang="en-GB" sz="2400" b="1" dirty="0">
                <a:solidFill>
                  <a:schemeClr val="bg2"/>
                </a:solidFill>
                <a:latin typeface="Poppins" panose="00000500000000000000" pitchFamily="2" charset="0"/>
              </a:rPr>
              <a:t>Headers – 24pt – 2 lines max</a:t>
            </a:r>
            <a:endParaRPr lang="fr-FR" sz="2400" b="1" dirty="0">
              <a:solidFill>
                <a:schemeClr val="bg2"/>
              </a:solidFill>
              <a:latin typeface="Poppins" panose="00000500000000000000" pitchFamily="2" charset="0"/>
            </a:endParaRPr>
          </a:p>
        </p:txBody>
      </p:sp>
      <p:sp>
        <p:nvSpPr>
          <p:cNvPr id="11" name="TextBox 10"/>
          <p:cNvSpPr txBox="1"/>
          <p:nvPr/>
        </p:nvSpPr>
        <p:spPr>
          <a:xfrm>
            <a:off x="398721" y="46900"/>
            <a:ext cx="8620125" cy="976161"/>
          </a:xfrm>
          <a:prstGeom prst="rect">
            <a:avLst/>
          </a:prstGeom>
          <a:noFill/>
        </p:spPr>
        <p:txBody>
          <a:bodyPr wrap="square" lIns="360000" tIns="252000" rIns="360000" bIns="288000" rtlCol="0" anchor="t">
            <a:spAutoFit/>
          </a:bodyPr>
          <a:lstStyle/>
          <a:p>
            <a:r>
              <a:rPr lang="en-GB" sz="2800" b="1" dirty="0">
                <a:solidFill>
                  <a:schemeClr val="accent1"/>
                </a:solidFill>
                <a:latin typeface="Poppins"/>
                <a:cs typeface="Poppins"/>
              </a:rPr>
              <a:t>Our performance</a:t>
            </a:r>
            <a:endParaRPr lang="en-GB" sz="2800" b="1" dirty="0">
              <a:solidFill>
                <a:schemeClr val="accent1"/>
              </a:solidFill>
              <a:latin typeface="Poppins" panose="00000500000000000000" pitchFamily="2" charset="0"/>
              <a:cs typeface="Poppins"/>
            </a:endParaRPr>
          </a:p>
        </p:txBody>
      </p:sp>
      <p:sp>
        <p:nvSpPr>
          <p:cNvPr id="17" name="TextBox 16"/>
          <p:cNvSpPr txBox="1"/>
          <p:nvPr/>
        </p:nvSpPr>
        <p:spPr>
          <a:xfrm>
            <a:off x="742317" y="1212835"/>
            <a:ext cx="4809173" cy="2988062"/>
          </a:xfrm>
          <a:prstGeom prst="rect">
            <a:avLst/>
          </a:prstGeom>
          <a:noFill/>
        </p:spPr>
        <p:txBody>
          <a:bodyPr wrap="square" rtlCol="0">
            <a:spAutoFit/>
          </a:bodyPr>
          <a:lstStyle/>
          <a:p>
            <a:pPr indent="-228600">
              <a:lnSpc>
                <a:spcPct val="106000"/>
              </a:lnSpc>
              <a:spcBef>
                <a:spcPts val="600"/>
              </a:spcBef>
              <a:spcAft>
                <a:spcPts val="600"/>
              </a:spcAft>
            </a:pPr>
            <a:r>
              <a:rPr lang="en-GB" sz="1600" b="1" dirty="0">
                <a:solidFill>
                  <a:schemeClr val="accent4"/>
                </a:solidFill>
                <a:latin typeface="Poppins" panose="00000500000000000000" pitchFamily="2" charset="0"/>
              </a:rPr>
              <a:t>Our performance: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While our performance has continued to improve, we understand that in some areas it isn’t where it needs to be. In 2021/22 we met 25 of our 44 performance commitments, failing in important commitments such as internal sewer flooding, pollution and the length of time customers are without water due to an unplanned disruption.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The last few years have proven to be much tougher than we expected. Initially we were slowed down by the pandemic and the challenges of increasingly volatile weather patterns, including Storm Arwen, the highest temperatures and worst drought in 15 years in 2022. However, we did excel in other priority areas including achieving our leakage targets, external sewer flooding and mains repairs.</a:t>
            </a:r>
          </a:p>
        </p:txBody>
      </p:sp>
      <p:sp>
        <p:nvSpPr>
          <p:cNvPr id="7" name="Rectangle 6"/>
          <p:cNvSpPr/>
          <p:nvPr/>
        </p:nvSpPr>
        <p:spPr>
          <a:xfrm>
            <a:off x="0" y="0"/>
            <a:ext cx="22485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sp>
        <p:nvSpPr>
          <p:cNvPr id="4" name="TextBox 3">
            <a:extLst>
              <a:ext uri="{FF2B5EF4-FFF2-40B4-BE49-F238E27FC236}">
                <a16:creationId xmlns:a16="http://schemas.microsoft.com/office/drawing/2014/main" id="{B2444DFD-8A5E-8EC7-97E2-85D6B4D4FBCD}"/>
              </a:ext>
            </a:extLst>
          </p:cNvPr>
          <p:cNvSpPr txBox="1"/>
          <p:nvPr/>
        </p:nvSpPr>
        <p:spPr>
          <a:xfrm>
            <a:off x="6310502" y="1189619"/>
            <a:ext cx="4809173" cy="3680175"/>
          </a:xfrm>
          <a:prstGeom prst="rect">
            <a:avLst/>
          </a:prstGeom>
          <a:noFill/>
        </p:spPr>
        <p:txBody>
          <a:bodyPr wrap="square" rtlCol="0">
            <a:spAutoFit/>
          </a:bodyPr>
          <a:lstStyle/>
          <a:p>
            <a:pPr indent="-228600">
              <a:lnSpc>
                <a:spcPct val="106000"/>
              </a:lnSpc>
              <a:spcBef>
                <a:spcPts val="600"/>
              </a:spcBef>
              <a:spcAft>
                <a:spcPts val="600"/>
              </a:spcAft>
            </a:pPr>
            <a:r>
              <a:rPr lang="en-GB" sz="1600" b="1" dirty="0">
                <a:solidFill>
                  <a:schemeClr val="accent4"/>
                </a:solidFill>
                <a:latin typeface="Poppins" panose="00000500000000000000" pitchFamily="2" charset="0"/>
              </a:rPr>
              <a:t>Storm overflows: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We know water companies have featured in the media a lot recently, often in relation to the use of storm overflow spills into rivers. Storm overflows are designed to stop our customers’ properties and outdoor spaces from being flooded with sewage when heavy rain fills the system. However, population growth and changing weather patterns mean these are being used more often, and we know this is no longer acceptable.</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To address this, Yorkshire Water shareholders have committed £100m to reduce spills to the environment from storm overflows. This is on top of investment Yorkshire Water has already committed to storm overflows by 2025.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Just so you know, when we fail to deliver the service we promised, a penalty is triggered in the form of a refund to customers. For internal sewer flooding alone, a penalty of £9.5 million was triggered - customers received a refund of £3.31 in their annual bill for 2022/23. </a:t>
            </a:r>
          </a:p>
        </p:txBody>
      </p:sp>
      <p:grpSp>
        <p:nvGrpSpPr>
          <p:cNvPr id="30" name="Group 29">
            <a:extLst>
              <a:ext uri="{FF2B5EF4-FFF2-40B4-BE49-F238E27FC236}">
                <a16:creationId xmlns:a16="http://schemas.microsoft.com/office/drawing/2014/main" id="{AB0BCB5B-A3CF-D98A-F5C5-FE39E808E8DA}"/>
              </a:ext>
            </a:extLst>
          </p:cNvPr>
          <p:cNvGrpSpPr/>
          <p:nvPr/>
        </p:nvGrpSpPr>
        <p:grpSpPr>
          <a:xfrm>
            <a:off x="6520106" y="5308381"/>
            <a:ext cx="5238751" cy="720000"/>
            <a:chOff x="830506" y="5687839"/>
            <a:chExt cx="5238751" cy="720000"/>
          </a:xfrm>
        </p:grpSpPr>
        <p:grpSp>
          <p:nvGrpSpPr>
            <p:cNvPr id="31" name="Group 30">
              <a:extLst>
                <a:ext uri="{FF2B5EF4-FFF2-40B4-BE49-F238E27FC236}">
                  <a16:creationId xmlns:a16="http://schemas.microsoft.com/office/drawing/2014/main" id="{E0FE6604-0818-474D-9482-61D7CD56CA10}"/>
                </a:ext>
              </a:extLst>
            </p:cNvPr>
            <p:cNvGrpSpPr/>
            <p:nvPr/>
          </p:nvGrpSpPr>
          <p:grpSpPr>
            <a:xfrm>
              <a:off x="830506" y="5687839"/>
              <a:ext cx="720000" cy="720000"/>
              <a:chOff x="6876856" y="4500567"/>
              <a:chExt cx="720000" cy="720000"/>
            </a:xfrm>
          </p:grpSpPr>
          <p:sp>
            <p:nvSpPr>
              <p:cNvPr id="33" name="Oval 32">
                <a:extLst>
                  <a:ext uri="{FF2B5EF4-FFF2-40B4-BE49-F238E27FC236}">
                    <a16:creationId xmlns:a16="http://schemas.microsoft.com/office/drawing/2014/main" id="{7C335DEA-7191-1E38-987A-655A43CD4D71}"/>
                  </a:ext>
                </a:extLst>
              </p:cNvPr>
              <p:cNvSpPr>
                <a:spLocks noChangeArrowheads="1"/>
              </p:cNvSpPr>
              <p:nvPr/>
            </p:nvSpPr>
            <p:spPr bwMode="auto">
              <a:xfrm>
                <a:off x="6876856" y="4500567"/>
                <a:ext cx="720000" cy="720000"/>
              </a:xfrm>
              <a:prstGeom prst="ellipse">
                <a:avLst/>
              </a:prstGeom>
              <a:solidFill>
                <a:schemeClr val="bg2"/>
              </a:solidFill>
              <a:ln w="31750">
                <a:solidFill>
                  <a:schemeClr val="tx1">
                    <a:lumMod val="40000"/>
                    <a:lumOff val="60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34" name="Freeform 104">
                <a:extLst>
                  <a:ext uri="{FF2B5EF4-FFF2-40B4-BE49-F238E27FC236}">
                    <a16:creationId xmlns:a16="http://schemas.microsoft.com/office/drawing/2014/main" id="{8A8BA267-C4BF-8F72-97C4-CCEB99EE8718}"/>
                  </a:ext>
                </a:extLst>
              </p:cNvPr>
              <p:cNvSpPr>
                <a:spLocks/>
              </p:cNvSpPr>
              <p:nvPr/>
            </p:nvSpPr>
            <p:spPr bwMode="auto">
              <a:xfrm>
                <a:off x="6916209" y="4965488"/>
                <a:ext cx="127543" cy="90514"/>
              </a:xfrm>
              <a:custGeom>
                <a:avLst/>
                <a:gdLst>
                  <a:gd name="T0" fmla="*/ 31 w 66"/>
                  <a:gd name="T1" fmla="*/ 0 h 47"/>
                  <a:gd name="T2" fmla="*/ 0 w 66"/>
                  <a:gd name="T3" fmla="*/ 19 h 47"/>
                  <a:gd name="T4" fmla="*/ 24 w 66"/>
                  <a:gd name="T5" fmla="*/ 11 h 47"/>
                  <a:gd name="T6" fmla="*/ 60 w 66"/>
                  <a:gd name="T7" fmla="*/ 34 h 47"/>
                  <a:gd name="T8" fmla="*/ 62 w 66"/>
                  <a:gd name="T9" fmla="*/ 38 h 47"/>
                  <a:gd name="T10" fmla="*/ 63 w 66"/>
                  <a:gd name="T11" fmla="*/ 42 h 47"/>
                  <a:gd name="T12" fmla="*/ 63 w 66"/>
                  <a:gd name="T13" fmla="*/ 47 h 47"/>
                  <a:gd name="T14" fmla="*/ 65 w 66"/>
                  <a:gd name="T15" fmla="*/ 43 h 47"/>
                  <a:gd name="T16" fmla="*/ 65 w 66"/>
                  <a:gd name="T17" fmla="*/ 39 h 47"/>
                  <a:gd name="T18" fmla="*/ 66 w 66"/>
                  <a:gd name="T19" fmla="*/ 35 h 47"/>
                  <a:gd name="T20" fmla="*/ 66 w 66"/>
                  <a:gd name="T21" fmla="*/ 34 h 47"/>
                  <a:gd name="T22" fmla="*/ 31 w 66"/>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7">
                    <a:moveTo>
                      <a:pt x="31" y="0"/>
                    </a:moveTo>
                    <a:cubicBezTo>
                      <a:pt x="18" y="0"/>
                      <a:pt x="6" y="8"/>
                      <a:pt x="0" y="19"/>
                    </a:cubicBezTo>
                    <a:cubicBezTo>
                      <a:pt x="7" y="14"/>
                      <a:pt x="15" y="11"/>
                      <a:pt x="24" y="11"/>
                    </a:cubicBezTo>
                    <a:cubicBezTo>
                      <a:pt x="40" y="11"/>
                      <a:pt x="54" y="20"/>
                      <a:pt x="60" y="34"/>
                    </a:cubicBezTo>
                    <a:cubicBezTo>
                      <a:pt x="61" y="35"/>
                      <a:pt x="61" y="37"/>
                      <a:pt x="62" y="38"/>
                    </a:cubicBezTo>
                    <a:cubicBezTo>
                      <a:pt x="62" y="40"/>
                      <a:pt x="62" y="41"/>
                      <a:pt x="63" y="42"/>
                    </a:cubicBezTo>
                    <a:cubicBezTo>
                      <a:pt x="63" y="44"/>
                      <a:pt x="63" y="45"/>
                      <a:pt x="63" y="47"/>
                    </a:cubicBezTo>
                    <a:cubicBezTo>
                      <a:pt x="64" y="45"/>
                      <a:pt x="64" y="44"/>
                      <a:pt x="65" y="43"/>
                    </a:cubicBezTo>
                    <a:cubicBezTo>
                      <a:pt x="65" y="41"/>
                      <a:pt x="65" y="40"/>
                      <a:pt x="65" y="39"/>
                    </a:cubicBezTo>
                    <a:cubicBezTo>
                      <a:pt x="65" y="37"/>
                      <a:pt x="66" y="36"/>
                      <a:pt x="66" y="35"/>
                    </a:cubicBezTo>
                    <a:cubicBezTo>
                      <a:pt x="66" y="34"/>
                      <a:pt x="66" y="34"/>
                      <a:pt x="66" y="34"/>
                    </a:cubicBezTo>
                    <a:cubicBezTo>
                      <a:pt x="66" y="15"/>
                      <a:pt x="50" y="0"/>
                      <a:pt x="31" y="0"/>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35" name="Freeform 105">
                <a:extLst>
                  <a:ext uri="{FF2B5EF4-FFF2-40B4-BE49-F238E27FC236}">
                    <a16:creationId xmlns:a16="http://schemas.microsoft.com/office/drawing/2014/main" id="{F20B81CC-C8BF-FC93-48BE-D60CFE261D88}"/>
                  </a:ext>
                </a:extLst>
              </p:cNvPr>
              <p:cNvSpPr>
                <a:spLocks noEditPoints="1"/>
              </p:cNvSpPr>
              <p:nvPr/>
            </p:nvSpPr>
            <p:spPr bwMode="auto">
              <a:xfrm>
                <a:off x="6963523" y="4618153"/>
                <a:ext cx="574629" cy="447085"/>
              </a:xfrm>
              <a:custGeom>
                <a:avLst/>
                <a:gdLst>
                  <a:gd name="T0" fmla="*/ 290 w 297"/>
                  <a:gd name="T1" fmla="*/ 140 h 231"/>
                  <a:gd name="T2" fmla="*/ 241 w 297"/>
                  <a:gd name="T3" fmla="*/ 44 h 231"/>
                  <a:gd name="T4" fmla="*/ 205 w 297"/>
                  <a:gd name="T5" fmla="*/ 0 h 231"/>
                  <a:gd name="T6" fmla="*/ 176 w 297"/>
                  <a:gd name="T7" fmla="*/ 36 h 231"/>
                  <a:gd name="T8" fmla="*/ 165 w 297"/>
                  <a:gd name="T9" fmla="*/ 83 h 231"/>
                  <a:gd name="T10" fmla="*/ 132 w 297"/>
                  <a:gd name="T11" fmla="*/ 85 h 231"/>
                  <a:gd name="T12" fmla="*/ 121 w 297"/>
                  <a:gd name="T13" fmla="*/ 36 h 231"/>
                  <a:gd name="T14" fmla="*/ 92 w 297"/>
                  <a:gd name="T15" fmla="*/ 0 h 231"/>
                  <a:gd name="T16" fmla="*/ 56 w 297"/>
                  <a:gd name="T17" fmla="*/ 44 h 231"/>
                  <a:gd name="T18" fmla="*/ 7 w 297"/>
                  <a:gd name="T19" fmla="*/ 140 h 231"/>
                  <a:gd name="T20" fmla="*/ 62 w 297"/>
                  <a:gd name="T21" fmla="*/ 231 h 231"/>
                  <a:gd name="T22" fmla="*/ 130 w 297"/>
                  <a:gd name="T23" fmla="*/ 113 h 231"/>
                  <a:gd name="T24" fmla="*/ 167 w 297"/>
                  <a:gd name="T25" fmla="*/ 115 h 231"/>
                  <a:gd name="T26" fmla="*/ 172 w 297"/>
                  <a:gd name="T27" fmla="*/ 170 h 231"/>
                  <a:gd name="T28" fmla="*/ 235 w 297"/>
                  <a:gd name="T29" fmla="*/ 231 h 231"/>
                  <a:gd name="T30" fmla="*/ 290 w 297"/>
                  <a:gd name="T31" fmla="*/ 140 h 231"/>
                  <a:gd name="T32" fmla="*/ 123 w 297"/>
                  <a:gd name="T33" fmla="*/ 99 h 231"/>
                  <a:gd name="T34" fmla="*/ 123 w 297"/>
                  <a:gd name="T35" fmla="*/ 100 h 231"/>
                  <a:gd name="T36" fmla="*/ 119 w 297"/>
                  <a:gd name="T37" fmla="*/ 143 h 231"/>
                  <a:gd name="T38" fmla="*/ 104 w 297"/>
                  <a:gd name="T39" fmla="*/ 123 h 231"/>
                  <a:gd name="T40" fmla="*/ 22 w 297"/>
                  <a:gd name="T41" fmla="*/ 121 h 231"/>
                  <a:gd name="T42" fmla="*/ 37 w 297"/>
                  <a:gd name="T43" fmla="*/ 79 h 231"/>
                  <a:gd name="T44" fmla="*/ 52 w 297"/>
                  <a:gd name="T45" fmla="*/ 56 h 231"/>
                  <a:gd name="T46" fmla="*/ 85 w 297"/>
                  <a:gd name="T47" fmla="*/ 46 h 231"/>
                  <a:gd name="T48" fmla="*/ 86 w 297"/>
                  <a:gd name="T49" fmla="*/ 47 h 231"/>
                  <a:gd name="T50" fmla="*/ 90 w 297"/>
                  <a:gd name="T51" fmla="*/ 47 h 231"/>
                  <a:gd name="T52" fmla="*/ 94 w 297"/>
                  <a:gd name="T53" fmla="*/ 48 h 231"/>
                  <a:gd name="T54" fmla="*/ 95 w 297"/>
                  <a:gd name="T55" fmla="*/ 49 h 231"/>
                  <a:gd name="T56" fmla="*/ 98 w 297"/>
                  <a:gd name="T57" fmla="*/ 50 h 231"/>
                  <a:gd name="T58" fmla="*/ 118 w 297"/>
                  <a:gd name="T59" fmla="*/ 68 h 231"/>
                  <a:gd name="T60" fmla="*/ 62 w 297"/>
                  <a:gd name="T61" fmla="*/ 211 h 231"/>
                  <a:gd name="T62" fmla="*/ 20 w 297"/>
                  <a:gd name="T63" fmla="*/ 164 h 231"/>
                  <a:gd name="T64" fmla="*/ 21 w 297"/>
                  <a:gd name="T65" fmla="*/ 156 h 231"/>
                  <a:gd name="T66" fmla="*/ 105 w 297"/>
                  <a:gd name="T67" fmla="*/ 167 h 231"/>
                  <a:gd name="T68" fmla="*/ 105 w 297"/>
                  <a:gd name="T69" fmla="*/ 171 h 231"/>
                  <a:gd name="T70" fmla="*/ 62 w 297"/>
                  <a:gd name="T71" fmla="*/ 211 h 231"/>
                  <a:gd name="T72" fmla="*/ 187 w 297"/>
                  <a:gd name="T73" fmla="*/ 129 h 231"/>
                  <a:gd name="T74" fmla="*/ 176 w 297"/>
                  <a:gd name="T75" fmla="*/ 120 h 231"/>
                  <a:gd name="T76" fmla="*/ 174 w 297"/>
                  <a:gd name="T77" fmla="*/ 100 h 231"/>
                  <a:gd name="T78" fmla="*/ 173 w 297"/>
                  <a:gd name="T79" fmla="*/ 90 h 231"/>
                  <a:gd name="T80" fmla="*/ 179 w 297"/>
                  <a:gd name="T81" fmla="*/ 68 h 231"/>
                  <a:gd name="T82" fmla="*/ 217 w 297"/>
                  <a:gd name="T83" fmla="*/ 46 h 231"/>
                  <a:gd name="T84" fmla="*/ 222 w 297"/>
                  <a:gd name="T85" fmla="*/ 46 h 231"/>
                  <a:gd name="T86" fmla="*/ 245 w 297"/>
                  <a:gd name="T87" fmla="*/ 56 h 231"/>
                  <a:gd name="T88" fmla="*/ 259 w 297"/>
                  <a:gd name="T89" fmla="*/ 79 h 231"/>
                  <a:gd name="T90" fmla="*/ 275 w 297"/>
                  <a:gd name="T91" fmla="*/ 121 h 231"/>
                  <a:gd name="T92" fmla="*/ 195 w 297"/>
                  <a:gd name="T93" fmla="*/ 121 h 231"/>
                  <a:gd name="T94" fmla="*/ 192 w 297"/>
                  <a:gd name="T95" fmla="*/ 175 h 231"/>
                  <a:gd name="T96" fmla="*/ 192 w 297"/>
                  <a:gd name="T97" fmla="*/ 169 h 231"/>
                  <a:gd name="T98" fmla="*/ 235 w 297"/>
                  <a:gd name="T99" fmla="*/ 126 h 231"/>
                  <a:gd name="T100" fmla="*/ 276 w 297"/>
                  <a:gd name="T101" fmla="*/ 160 h 231"/>
                  <a:gd name="T102" fmla="*/ 277 w 297"/>
                  <a:gd name="T103" fmla="*/ 16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 h="231">
                    <a:moveTo>
                      <a:pt x="290" y="140"/>
                    </a:moveTo>
                    <a:cubicBezTo>
                      <a:pt x="290" y="140"/>
                      <a:pt x="290" y="140"/>
                      <a:pt x="290" y="140"/>
                    </a:cubicBezTo>
                    <a:cubicBezTo>
                      <a:pt x="267" y="76"/>
                      <a:pt x="267" y="76"/>
                      <a:pt x="267" y="76"/>
                    </a:cubicBezTo>
                    <a:cubicBezTo>
                      <a:pt x="263" y="62"/>
                      <a:pt x="253" y="50"/>
                      <a:pt x="241" y="44"/>
                    </a:cubicBezTo>
                    <a:cubicBezTo>
                      <a:pt x="233" y="22"/>
                      <a:pt x="233" y="22"/>
                      <a:pt x="233" y="22"/>
                    </a:cubicBezTo>
                    <a:cubicBezTo>
                      <a:pt x="229" y="9"/>
                      <a:pt x="218" y="0"/>
                      <a:pt x="205" y="0"/>
                    </a:cubicBezTo>
                    <a:cubicBezTo>
                      <a:pt x="188" y="0"/>
                      <a:pt x="175" y="14"/>
                      <a:pt x="175" y="30"/>
                    </a:cubicBezTo>
                    <a:cubicBezTo>
                      <a:pt x="175" y="32"/>
                      <a:pt x="175" y="34"/>
                      <a:pt x="176" y="36"/>
                    </a:cubicBezTo>
                    <a:cubicBezTo>
                      <a:pt x="178" y="56"/>
                      <a:pt x="178" y="56"/>
                      <a:pt x="178" y="56"/>
                    </a:cubicBezTo>
                    <a:cubicBezTo>
                      <a:pt x="171" y="63"/>
                      <a:pt x="167" y="73"/>
                      <a:pt x="165" y="83"/>
                    </a:cubicBezTo>
                    <a:cubicBezTo>
                      <a:pt x="161" y="81"/>
                      <a:pt x="156" y="81"/>
                      <a:pt x="151" y="81"/>
                    </a:cubicBezTo>
                    <a:cubicBezTo>
                      <a:pt x="144" y="81"/>
                      <a:pt x="137" y="82"/>
                      <a:pt x="132" y="85"/>
                    </a:cubicBezTo>
                    <a:cubicBezTo>
                      <a:pt x="130" y="74"/>
                      <a:pt x="126" y="64"/>
                      <a:pt x="119" y="56"/>
                    </a:cubicBezTo>
                    <a:cubicBezTo>
                      <a:pt x="121" y="36"/>
                      <a:pt x="121" y="36"/>
                      <a:pt x="121" y="36"/>
                    </a:cubicBezTo>
                    <a:cubicBezTo>
                      <a:pt x="121" y="34"/>
                      <a:pt x="121" y="32"/>
                      <a:pt x="121" y="30"/>
                    </a:cubicBezTo>
                    <a:cubicBezTo>
                      <a:pt x="121" y="14"/>
                      <a:pt x="108" y="0"/>
                      <a:pt x="92" y="0"/>
                    </a:cubicBezTo>
                    <a:cubicBezTo>
                      <a:pt x="79" y="0"/>
                      <a:pt x="67" y="9"/>
                      <a:pt x="64" y="22"/>
                    </a:cubicBezTo>
                    <a:cubicBezTo>
                      <a:pt x="56" y="44"/>
                      <a:pt x="56" y="44"/>
                      <a:pt x="56" y="44"/>
                    </a:cubicBezTo>
                    <a:cubicBezTo>
                      <a:pt x="43" y="50"/>
                      <a:pt x="34" y="62"/>
                      <a:pt x="30" y="76"/>
                    </a:cubicBezTo>
                    <a:cubicBezTo>
                      <a:pt x="7" y="140"/>
                      <a:pt x="7" y="140"/>
                      <a:pt x="7" y="140"/>
                    </a:cubicBezTo>
                    <a:cubicBezTo>
                      <a:pt x="2" y="149"/>
                      <a:pt x="0" y="158"/>
                      <a:pt x="0" y="169"/>
                    </a:cubicBezTo>
                    <a:cubicBezTo>
                      <a:pt x="0" y="203"/>
                      <a:pt x="28" y="231"/>
                      <a:pt x="62" y="231"/>
                    </a:cubicBezTo>
                    <a:cubicBezTo>
                      <a:pt x="96" y="231"/>
                      <a:pt x="123" y="204"/>
                      <a:pt x="124" y="170"/>
                    </a:cubicBezTo>
                    <a:cubicBezTo>
                      <a:pt x="130" y="113"/>
                      <a:pt x="130" y="113"/>
                      <a:pt x="130" y="113"/>
                    </a:cubicBezTo>
                    <a:cubicBezTo>
                      <a:pt x="135" y="112"/>
                      <a:pt x="140" y="111"/>
                      <a:pt x="145" y="111"/>
                    </a:cubicBezTo>
                    <a:cubicBezTo>
                      <a:pt x="153" y="111"/>
                      <a:pt x="161" y="113"/>
                      <a:pt x="167" y="115"/>
                    </a:cubicBezTo>
                    <a:cubicBezTo>
                      <a:pt x="172" y="160"/>
                      <a:pt x="172" y="160"/>
                      <a:pt x="172" y="160"/>
                    </a:cubicBezTo>
                    <a:cubicBezTo>
                      <a:pt x="172" y="170"/>
                      <a:pt x="172" y="170"/>
                      <a:pt x="172" y="170"/>
                    </a:cubicBezTo>
                    <a:cubicBezTo>
                      <a:pt x="172" y="170"/>
                      <a:pt x="172" y="170"/>
                      <a:pt x="172" y="170"/>
                    </a:cubicBezTo>
                    <a:cubicBezTo>
                      <a:pt x="173" y="204"/>
                      <a:pt x="201" y="231"/>
                      <a:pt x="235" y="231"/>
                    </a:cubicBezTo>
                    <a:cubicBezTo>
                      <a:pt x="269" y="231"/>
                      <a:pt x="297" y="203"/>
                      <a:pt x="297" y="169"/>
                    </a:cubicBezTo>
                    <a:cubicBezTo>
                      <a:pt x="297" y="158"/>
                      <a:pt x="294" y="149"/>
                      <a:pt x="290" y="140"/>
                    </a:cubicBezTo>
                    <a:close/>
                    <a:moveTo>
                      <a:pt x="124" y="90"/>
                    </a:moveTo>
                    <a:cubicBezTo>
                      <a:pt x="124" y="93"/>
                      <a:pt x="123" y="96"/>
                      <a:pt x="123" y="99"/>
                    </a:cubicBezTo>
                    <a:cubicBezTo>
                      <a:pt x="123" y="100"/>
                      <a:pt x="123" y="100"/>
                      <a:pt x="123" y="100"/>
                    </a:cubicBezTo>
                    <a:cubicBezTo>
                      <a:pt x="123" y="100"/>
                      <a:pt x="123" y="100"/>
                      <a:pt x="123" y="100"/>
                    </a:cubicBezTo>
                    <a:cubicBezTo>
                      <a:pt x="121" y="116"/>
                      <a:pt x="121" y="116"/>
                      <a:pt x="121" y="116"/>
                    </a:cubicBezTo>
                    <a:cubicBezTo>
                      <a:pt x="119" y="143"/>
                      <a:pt x="119" y="143"/>
                      <a:pt x="119" y="143"/>
                    </a:cubicBezTo>
                    <a:cubicBezTo>
                      <a:pt x="116" y="137"/>
                      <a:pt x="112" y="131"/>
                      <a:pt x="107" y="126"/>
                    </a:cubicBezTo>
                    <a:cubicBezTo>
                      <a:pt x="106" y="125"/>
                      <a:pt x="105" y="124"/>
                      <a:pt x="104" y="123"/>
                    </a:cubicBezTo>
                    <a:cubicBezTo>
                      <a:pt x="93" y="113"/>
                      <a:pt x="78" y="107"/>
                      <a:pt x="62" y="107"/>
                    </a:cubicBezTo>
                    <a:cubicBezTo>
                      <a:pt x="47" y="107"/>
                      <a:pt x="33" y="112"/>
                      <a:pt x="22" y="121"/>
                    </a:cubicBezTo>
                    <a:cubicBezTo>
                      <a:pt x="37" y="79"/>
                      <a:pt x="37" y="79"/>
                      <a:pt x="37" y="79"/>
                    </a:cubicBezTo>
                    <a:cubicBezTo>
                      <a:pt x="37" y="79"/>
                      <a:pt x="37" y="79"/>
                      <a:pt x="37" y="79"/>
                    </a:cubicBezTo>
                    <a:cubicBezTo>
                      <a:pt x="37" y="78"/>
                      <a:pt x="37" y="78"/>
                      <a:pt x="37" y="78"/>
                    </a:cubicBezTo>
                    <a:cubicBezTo>
                      <a:pt x="40" y="70"/>
                      <a:pt x="45" y="62"/>
                      <a:pt x="52" y="56"/>
                    </a:cubicBezTo>
                    <a:cubicBezTo>
                      <a:pt x="59" y="50"/>
                      <a:pt x="69" y="46"/>
                      <a:pt x="80" y="46"/>
                    </a:cubicBezTo>
                    <a:cubicBezTo>
                      <a:pt x="81" y="46"/>
                      <a:pt x="83" y="46"/>
                      <a:pt x="85" y="46"/>
                    </a:cubicBezTo>
                    <a:cubicBezTo>
                      <a:pt x="85" y="46"/>
                      <a:pt x="85" y="46"/>
                      <a:pt x="85" y="46"/>
                    </a:cubicBezTo>
                    <a:cubicBezTo>
                      <a:pt x="85" y="47"/>
                      <a:pt x="86" y="47"/>
                      <a:pt x="86" y="47"/>
                    </a:cubicBezTo>
                    <a:cubicBezTo>
                      <a:pt x="87" y="47"/>
                      <a:pt x="88" y="47"/>
                      <a:pt x="89" y="47"/>
                    </a:cubicBezTo>
                    <a:cubicBezTo>
                      <a:pt x="89" y="47"/>
                      <a:pt x="90" y="47"/>
                      <a:pt x="90" y="47"/>
                    </a:cubicBezTo>
                    <a:cubicBezTo>
                      <a:pt x="91" y="48"/>
                      <a:pt x="91" y="48"/>
                      <a:pt x="91" y="48"/>
                    </a:cubicBezTo>
                    <a:cubicBezTo>
                      <a:pt x="92" y="48"/>
                      <a:pt x="93" y="48"/>
                      <a:pt x="94" y="48"/>
                    </a:cubicBezTo>
                    <a:cubicBezTo>
                      <a:pt x="94" y="48"/>
                      <a:pt x="94" y="49"/>
                      <a:pt x="95" y="49"/>
                    </a:cubicBezTo>
                    <a:cubicBezTo>
                      <a:pt x="95" y="49"/>
                      <a:pt x="95" y="49"/>
                      <a:pt x="95" y="49"/>
                    </a:cubicBezTo>
                    <a:cubicBezTo>
                      <a:pt x="96" y="49"/>
                      <a:pt x="97" y="50"/>
                      <a:pt x="98" y="50"/>
                    </a:cubicBezTo>
                    <a:cubicBezTo>
                      <a:pt x="98" y="50"/>
                      <a:pt x="98" y="50"/>
                      <a:pt x="98" y="50"/>
                    </a:cubicBezTo>
                    <a:cubicBezTo>
                      <a:pt x="98" y="50"/>
                      <a:pt x="98" y="50"/>
                      <a:pt x="98" y="50"/>
                    </a:cubicBezTo>
                    <a:cubicBezTo>
                      <a:pt x="107" y="54"/>
                      <a:pt x="113" y="60"/>
                      <a:pt x="118" y="68"/>
                    </a:cubicBezTo>
                    <a:cubicBezTo>
                      <a:pt x="122" y="75"/>
                      <a:pt x="124" y="82"/>
                      <a:pt x="124" y="90"/>
                    </a:cubicBezTo>
                    <a:close/>
                    <a:moveTo>
                      <a:pt x="62" y="211"/>
                    </a:moveTo>
                    <a:cubicBezTo>
                      <a:pt x="39" y="211"/>
                      <a:pt x="20" y="192"/>
                      <a:pt x="20" y="169"/>
                    </a:cubicBezTo>
                    <a:cubicBezTo>
                      <a:pt x="20" y="167"/>
                      <a:pt x="20" y="165"/>
                      <a:pt x="20" y="164"/>
                    </a:cubicBezTo>
                    <a:cubicBezTo>
                      <a:pt x="20" y="162"/>
                      <a:pt x="20" y="161"/>
                      <a:pt x="20" y="160"/>
                    </a:cubicBezTo>
                    <a:cubicBezTo>
                      <a:pt x="21" y="158"/>
                      <a:pt x="21" y="157"/>
                      <a:pt x="21" y="156"/>
                    </a:cubicBezTo>
                    <a:cubicBezTo>
                      <a:pt x="27" y="139"/>
                      <a:pt x="43" y="126"/>
                      <a:pt x="62" y="126"/>
                    </a:cubicBezTo>
                    <a:cubicBezTo>
                      <a:pt x="85" y="126"/>
                      <a:pt x="104" y="144"/>
                      <a:pt x="105" y="167"/>
                    </a:cubicBezTo>
                    <a:cubicBezTo>
                      <a:pt x="105" y="167"/>
                      <a:pt x="105" y="168"/>
                      <a:pt x="105" y="169"/>
                    </a:cubicBezTo>
                    <a:cubicBezTo>
                      <a:pt x="105" y="169"/>
                      <a:pt x="105" y="170"/>
                      <a:pt x="105" y="171"/>
                    </a:cubicBezTo>
                    <a:cubicBezTo>
                      <a:pt x="105" y="172"/>
                      <a:pt x="104" y="174"/>
                      <a:pt x="104" y="175"/>
                    </a:cubicBezTo>
                    <a:cubicBezTo>
                      <a:pt x="101" y="195"/>
                      <a:pt x="83" y="211"/>
                      <a:pt x="62" y="211"/>
                    </a:cubicBezTo>
                    <a:close/>
                    <a:moveTo>
                      <a:pt x="195" y="121"/>
                    </a:moveTo>
                    <a:cubicBezTo>
                      <a:pt x="192" y="124"/>
                      <a:pt x="189" y="126"/>
                      <a:pt x="187" y="129"/>
                    </a:cubicBezTo>
                    <a:cubicBezTo>
                      <a:pt x="183" y="133"/>
                      <a:pt x="180" y="138"/>
                      <a:pt x="178" y="143"/>
                    </a:cubicBezTo>
                    <a:cubicBezTo>
                      <a:pt x="176" y="120"/>
                      <a:pt x="176" y="120"/>
                      <a:pt x="176" y="120"/>
                    </a:cubicBezTo>
                    <a:cubicBezTo>
                      <a:pt x="174" y="100"/>
                      <a:pt x="174" y="100"/>
                      <a:pt x="174" y="100"/>
                    </a:cubicBezTo>
                    <a:cubicBezTo>
                      <a:pt x="174" y="100"/>
                      <a:pt x="174" y="100"/>
                      <a:pt x="174" y="100"/>
                    </a:cubicBezTo>
                    <a:cubicBezTo>
                      <a:pt x="174" y="99"/>
                      <a:pt x="174" y="99"/>
                      <a:pt x="174" y="99"/>
                    </a:cubicBezTo>
                    <a:cubicBezTo>
                      <a:pt x="173" y="96"/>
                      <a:pt x="173" y="93"/>
                      <a:pt x="173" y="90"/>
                    </a:cubicBezTo>
                    <a:cubicBezTo>
                      <a:pt x="173" y="89"/>
                      <a:pt x="173" y="88"/>
                      <a:pt x="173" y="87"/>
                    </a:cubicBezTo>
                    <a:cubicBezTo>
                      <a:pt x="174" y="80"/>
                      <a:pt x="176" y="74"/>
                      <a:pt x="179" y="68"/>
                    </a:cubicBezTo>
                    <a:cubicBezTo>
                      <a:pt x="179" y="68"/>
                      <a:pt x="179" y="68"/>
                      <a:pt x="179" y="68"/>
                    </a:cubicBezTo>
                    <a:cubicBezTo>
                      <a:pt x="187" y="55"/>
                      <a:pt x="201" y="46"/>
                      <a:pt x="217" y="46"/>
                    </a:cubicBezTo>
                    <a:cubicBezTo>
                      <a:pt x="218" y="46"/>
                      <a:pt x="220" y="46"/>
                      <a:pt x="221" y="46"/>
                    </a:cubicBezTo>
                    <a:cubicBezTo>
                      <a:pt x="222" y="46"/>
                      <a:pt x="222" y="46"/>
                      <a:pt x="222" y="46"/>
                    </a:cubicBezTo>
                    <a:cubicBezTo>
                      <a:pt x="231" y="48"/>
                      <a:pt x="239" y="51"/>
                      <a:pt x="245" y="56"/>
                    </a:cubicBezTo>
                    <a:cubicBezTo>
                      <a:pt x="245" y="56"/>
                      <a:pt x="245" y="56"/>
                      <a:pt x="245" y="56"/>
                    </a:cubicBezTo>
                    <a:cubicBezTo>
                      <a:pt x="252" y="62"/>
                      <a:pt x="257" y="70"/>
                      <a:pt x="259" y="78"/>
                    </a:cubicBezTo>
                    <a:cubicBezTo>
                      <a:pt x="259" y="79"/>
                      <a:pt x="259" y="79"/>
                      <a:pt x="259" y="79"/>
                    </a:cubicBezTo>
                    <a:cubicBezTo>
                      <a:pt x="260" y="79"/>
                      <a:pt x="260" y="79"/>
                      <a:pt x="260" y="79"/>
                    </a:cubicBezTo>
                    <a:cubicBezTo>
                      <a:pt x="275" y="121"/>
                      <a:pt x="275" y="121"/>
                      <a:pt x="275" y="121"/>
                    </a:cubicBezTo>
                    <a:cubicBezTo>
                      <a:pt x="264" y="112"/>
                      <a:pt x="250" y="107"/>
                      <a:pt x="235" y="107"/>
                    </a:cubicBezTo>
                    <a:cubicBezTo>
                      <a:pt x="219" y="107"/>
                      <a:pt x="205" y="112"/>
                      <a:pt x="195" y="121"/>
                    </a:cubicBezTo>
                    <a:close/>
                    <a:moveTo>
                      <a:pt x="235" y="211"/>
                    </a:moveTo>
                    <a:cubicBezTo>
                      <a:pt x="213" y="211"/>
                      <a:pt x="195" y="195"/>
                      <a:pt x="192" y="175"/>
                    </a:cubicBezTo>
                    <a:cubicBezTo>
                      <a:pt x="192" y="174"/>
                      <a:pt x="192" y="172"/>
                      <a:pt x="192" y="171"/>
                    </a:cubicBezTo>
                    <a:cubicBezTo>
                      <a:pt x="192" y="170"/>
                      <a:pt x="192" y="169"/>
                      <a:pt x="192" y="169"/>
                    </a:cubicBezTo>
                    <a:cubicBezTo>
                      <a:pt x="192" y="168"/>
                      <a:pt x="192" y="167"/>
                      <a:pt x="192" y="167"/>
                    </a:cubicBezTo>
                    <a:cubicBezTo>
                      <a:pt x="193" y="144"/>
                      <a:pt x="212" y="126"/>
                      <a:pt x="235" y="126"/>
                    </a:cubicBezTo>
                    <a:cubicBezTo>
                      <a:pt x="254" y="126"/>
                      <a:pt x="270" y="139"/>
                      <a:pt x="275" y="156"/>
                    </a:cubicBezTo>
                    <a:cubicBezTo>
                      <a:pt x="276" y="157"/>
                      <a:pt x="276" y="158"/>
                      <a:pt x="276" y="160"/>
                    </a:cubicBezTo>
                    <a:cubicBezTo>
                      <a:pt x="277" y="161"/>
                      <a:pt x="277" y="162"/>
                      <a:pt x="277" y="164"/>
                    </a:cubicBezTo>
                    <a:cubicBezTo>
                      <a:pt x="277" y="165"/>
                      <a:pt x="277" y="167"/>
                      <a:pt x="277" y="169"/>
                    </a:cubicBezTo>
                    <a:cubicBezTo>
                      <a:pt x="277" y="192"/>
                      <a:pt x="258" y="211"/>
                      <a:pt x="235" y="21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36" name="Freeform 106">
                <a:extLst>
                  <a:ext uri="{FF2B5EF4-FFF2-40B4-BE49-F238E27FC236}">
                    <a16:creationId xmlns:a16="http://schemas.microsoft.com/office/drawing/2014/main" id="{4B94C1CD-0469-060F-8963-ECF40DB8DAFD}"/>
                  </a:ext>
                </a:extLst>
              </p:cNvPr>
              <p:cNvSpPr>
                <a:spLocks/>
              </p:cNvSpPr>
              <p:nvPr/>
            </p:nvSpPr>
            <p:spPr bwMode="auto">
              <a:xfrm>
                <a:off x="7250838" y="4965488"/>
                <a:ext cx="126171" cy="90514"/>
              </a:xfrm>
              <a:custGeom>
                <a:avLst/>
                <a:gdLst>
                  <a:gd name="T0" fmla="*/ 64 w 65"/>
                  <a:gd name="T1" fmla="*/ 26 h 47"/>
                  <a:gd name="T2" fmla="*/ 31 w 65"/>
                  <a:gd name="T3" fmla="*/ 0 h 47"/>
                  <a:gd name="T4" fmla="*/ 0 w 65"/>
                  <a:gd name="T5" fmla="*/ 19 h 47"/>
                  <a:gd name="T6" fmla="*/ 24 w 65"/>
                  <a:gd name="T7" fmla="*/ 11 h 47"/>
                  <a:gd name="T8" fmla="*/ 56 w 65"/>
                  <a:gd name="T9" fmla="*/ 27 h 47"/>
                  <a:gd name="T10" fmla="*/ 58 w 65"/>
                  <a:gd name="T11" fmla="*/ 31 h 47"/>
                  <a:gd name="T12" fmla="*/ 60 w 65"/>
                  <a:gd name="T13" fmla="*/ 35 h 47"/>
                  <a:gd name="T14" fmla="*/ 63 w 65"/>
                  <a:gd name="T15" fmla="*/ 47 h 47"/>
                  <a:gd name="T16" fmla="*/ 65 w 65"/>
                  <a:gd name="T17" fmla="*/ 34 h 47"/>
                  <a:gd name="T18" fmla="*/ 65 w 65"/>
                  <a:gd name="T19" fmla="*/ 34 h 47"/>
                  <a:gd name="T20" fmla="*/ 65 w 65"/>
                  <a:gd name="T21" fmla="*/ 30 h 47"/>
                  <a:gd name="T22" fmla="*/ 64 w 65"/>
                  <a:gd name="T2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47">
                    <a:moveTo>
                      <a:pt x="64" y="26"/>
                    </a:moveTo>
                    <a:cubicBezTo>
                      <a:pt x="60" y="11"/>
                      <a:pt x="47" y="0"/>
                      <a:pt x="31" y="0"/>
                    </a:cubicBezTo>
                    <a:cubicBezTo>
                      <a:pt x="17" y="0"/>
                      <a:pt x="5" y="8"/>
                      <a:pt x="0" y="19"/>
                    </a:cubicBezTo>
                    <a:cubicBezTo>
                      <a:pt x="6" y="14"/>
                      <a:pt x="15" y="11"/>
                      <a:pt x="24" y="11"/>
                    </a:cubicBezTo>
                    <a:cubicBezTo>
                      <a:pt x="37" y="11"/>
                      <a:pt x="48" y="17"/>
                      <a:pt x="56" y="27"/>
                    </a:cubicBezTo>
                    <a:cubicBezTo>
                      <a:pt x="56" y="28"/>
                      <a:pt x="57" y="30"/>
                      <a:pt x="58" y="31"/>
                    </a:cubicBezTo>
                    <a:cubicBezTo>
                      <a:pt x="59" y="32"/>
                      <a:pt x="59" y="33"/>
                      <a:pt x="60" y="35"/>
                    </a:cubicBezTo>
                    <a:cubicBezTo>
                      <a:pt x="61" y="38"/>
                      <a:pt x="62" y="42"/>
                      <a:pt x="63" y="47"/>
                    </a:cubicBezTo>
                    <a:cubicBezTo>
                      <a:pt x="64" y="43"/>
                      <a:pt x="65" y="39"/>
                      <a:pt x="65" y="34"/>
                    </a:cubicBezTo>
                    <a:cubicBezTo>
                      <a:pt x="65" y="34"/>
                      <a:pt x="65" y="34"/>
                      <a:pt x="65" y="34"/>
                    </a:cubicBezTo>
                    <a:cubicBezTo>
                      <a:pt x="65" y="33"/>
                      <a:pt x="65" y="31"/>
                      <a:pt x="65" y="30"/>
                    </a:cubicBezTo>
                    <a:cubicBezTo>
                      <a:pt x="65" y="29"/>
                      <a:pt x="64" y="27"/>
                      <a:pt x="64" y="26"/>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grpSp>
        <p:sp>
          <p:nvSpPr>
            <p:cNvPr id="32" name="TextBox 31">
              <a:extLst>
                <a:ext uri="{FF2B5EF4-FFF2-40B4-BE49-F238E27FC236}">
                  <a16:creationId xmlns:a16="http://schemas.microsoft.com/office/drawing/2014/main" id="{0F21F3B7-CA27-F7BE-8D9F-D650F0902D13}"/>
                </a:ext>
              </a:extLst>
            </p:cNvPr>
            <p:cNvSpPr txBox="1"/>
            <p:nvPr/>
          </p:nvSpPr>
          <p:spPr>
            <a:xfrm>
              <a:off x="1637173" y="5776675"/>
              <a:ext cx="4432084" cy="542328"/>
            </a:xfrm>
            <a:prstGeom prst="rect">
              <a:avLst/>
            </a:prstGeom>
            <a:noFill/>
          </p:spPr>
          <p:txBody>
            <a:bodyPr wrap="square" rtlCol="0">
              <a:spAutoFit/>
            </a:bodyPr>
            <a:lstStyle/>
            <a:p>
              <a:pPr indent="-228600">
                <a:lnSpc>
                  <a:spcPct val="106000"/>
                </a:lnSpc>
                <a:spcBef>
                  <a:spcPts val="600"/>
                </a:spcBef>
                <a:spcAft>
                  <a:spcPts val="600"/>
                </a:spcAft>
              </a:pPr>
              <a:r>
                <a:rPr lang="en-GB" sz="1400" b="1" dirty="0">
                  <a:solidFill>
                    <a:schemeClr val="accent2">
                      <a:lumMod val="50000"/>
                    </a:schemeClr>
                  </a:solidFill>
                  <a:latin typeface="Poppins"/>
                  <a:cs typeface="Poppins"/>
                </a:rPr>
                <a:t>Please consider this information and then answer the questions on page 2</a:t>
              </a:r>
              <a:endParaRPr lang="en-GB" sz="1050" dirty="0">
                <a:solidFill>
                  <a:schemeClr val="accent2">
                    <a:lumMod val="50000"/>
                  </a:schemeClr>
                </a:solidFill>
                <a:latin typeface="Poppins"/>
                <a:cs typeface="Poppins"/>
              </a:endParaRPr>
            </a:p>
          </p:txBody>
        </p:sp>
      </p:grpSp>
      <p:sp>
        <p:nvSpPr>
          <p:cNvPr id="6" name="Rectangle 5">
            <a:extLst>
              <a:ext uri="{FF2B5EF4-FFF2-40B4-BE49-F238E27FC236}">
                <a16:creationId xmlns:a16="http://schemas.microsoft.com/office/drawing/2014/main" id="{A300904C-EE26-6FCA-8065-D8774FE8922C}"/>
              </a:ext>
            </a:extLst>
          </p:cNvPr>
          <p:cNvSpPr/>
          <p:nvPr/>
        </p:nvSpPr>
        <p:spPr>
          <a:xfrm>
            <a:off x="6401209" y="5196427"/>
            <a:ext cx="5112136" cy="9761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Tree>
    <p:extLst>
      <p:ext uri="{BB962C8B-B14F-4D97-AF65-F5344CB8AC3E}">
        <p14:creationId xmlns:p14="http://schemas.microsoft.com/office/powerpoint/2010/main" val="252536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844884F-E830-4D18-88EE-F966A5E38024}" type="slidenum">
              <a:rPr lang="en-GB" smtClean="0"/>
              <a:pPr/>
              <a:t>5</a:t>
            </a:fld>
            <a:endParaRPr lang="en-GB" dirty="0"/>
          </a:p>
        </p:txBody>
      </p:sp>
      <p:sp>
        <p:nvSpPr>
          <p:cNvPr id="3" name="TextBox 2"/>
          <p:cNvSpPr txBox="1"/>
          <p:nvPr/>
        </p:nvSpPr>
        <p:spPr>
          <a:xfrm>
            <a:off x="0" y="0"/>
            <a:ext cx="7969625" cy="914605"/>
          </a:xfrm>
          <a:prstGeom prst="rect">
            <a:avLst/>
          </a:prstGeom>
          <a:noFill/>
        </p:spPr>
        <p:txBody>
          <a:bodyPr wrap="square" lIns="360000" tIns="252000" rIns="360000" bIns="288000" rtlCol="0" anchor="t">
            <a:spAutoFit/>
          </a:bodyPr>
          <a:lstStyle/>
          <a:p>
            <a:r>
              <a:rPr lang="en-GB" sz="2400" b="1" dirty="0">
                <a:solidFill>
                  <a:schemeClr val="bg2"/>
                </a:solidFill>
                <a:latin typeface="Poppins" panose="00000500000000000000" pitchFamily="2" charset="0"/>
              </a:rPr>
              <a:t>Headers – 24pt – 2 lines max</a:t>
            </a:r>
            <a:endParaRPr lang="fr-FR" sz="2400" b="1" dirty="0">
              <a:solidFill>
                <a:schemeClr val="bg2"/>
              </a:solidFill>
              <a:latin typeface="Poppins" panose="00000500000000000000" pitchFamily="2" charset="0"/>
            </a:endParaRPr>
          </a:p>
        </p:txBody>
      </p:sp>
      <p:sp>
        <p:nvSpPr>
          <p:cNvPr id="11" name="TextBox 10"/>
          <p:cNvSpPr txBox="1"/>
          <p:nvPr/>
        </p:nvSpPr>
        <p:spPr>
          <a:xfrm>
            <a:off x="398721" y="20319"/>
            <a:ext cx="8572500" cy="976161"/>
          </a:xfrm>
          <a:prstGeom prst="rect">
            <a:avLst/>
          </a:prstGeom>
          <a:noFill/>
        </p:spPr>
        <p:txBody>
          <a:bodyPr wrap="square" lIns="360000" tIns="252000" rIns="360000" bIns="288000" rtlCol="0" anchor="t">
            <a:spAutoFit/>
          </a:bodyPr>
          <a:lstStyle/>
          <a:p>
            <a:r>
              <a:rPr lang="en-GB" sz="2800" b="1" dirty="0">
                <a:solidFill>
                  <a:schemeClr val="accent1"/>
                </a:solidFill>
                <a:latin typeface="Poppins"/>
                <a:cs typeface="Poppins"/>
              </a:rPr>
              <a:t>Drivers of the plan/prioritisation</a:t>
            </a:r>
            <a:endParaRPr lang="en-GB" sz="2800" b="1" dirty="0">
              <a:solidFill>
                <a:schemeClr val="accent1"/>
              </a:solidFill>
              <a:latin typeface="Poppins" panose="00000500000000000000" pitchFamily="2" charset="0"/>
              <a:cs typeface="Poppins"/>
            </a:endParaRPr>
          </a:p>
        </p:txBody>
      </p:sp>
      <p:sp>
        <p:nvSpPr>
          <p:cNvPr id="7" name="Rectangle 6"/>
          <p:cNvSpPr/>
          <p:nvPr/>
        </p:nvSpPr>
        <p:spPr>
          <a:xfrm>
            <a:off x="0" y="0"/>
            <a:ext cx="22485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Poppins" panose="00000500000000000000" pitchFamily="2" charset="0"/>
            </a:endParaRPr>
          </a:p>
        </p:txBody>
      </p:sp>
      <p:sp>
        <p:nvSpPr>
          <p:cNvPr id="5" name="TextBox 4">
            <a:extLst>
              <a:ext uri="{FF2B5EF4-FFF2-40B4-BE49-F238E27FC236}">
                <a16:creationId xmlns:a16="http://schemas.microsoft.com/office/drawing/2014/main" id="{72D52F1F-9CDE-457C-F532-BC521E6ED027}"/>
              </a:ext>
            </a:extLst>
          </p:cNvPr>
          <p:cNvSpPr txBox="1"/>
          <p:nvPr/>
        </p:nvSpPr>
        <p:spPr>
          <a:xfrm>
            <a:off x="742317" y="1212835"/>
            <a:ext cx="4809173" cy="5089920"/>
          </a:xfrm>
          <a:prstGeom prst="rect">
            <a:avLst/>
          </a:prstGeom>
          <a:noFill/>
        </p:spPr>
        <p:txBody>
          <a:bodyPr wrap="square" rtlCol="0">
            <a:spAutoFit/>
          </a:bodyPr>
          <a:lstStyle/>
          <a:p>
            <a:pPr indent="-228600">
              <a:lnSpc>
                <a:spcPct val="106000"/>
              </a:lnSpc>
              <a:spcBef>
                <a:spcPts val="600"/>
              </a:spcBef>
              <a:spcAft>
                <a:spcPts val="600"/>
              </a:spcAft>
            </a:pPr>
            <a:r>
              <a:rPr lang="en-GB" sz="1600" b="1" dirty="0">
                <a:solidFill>
                  <a:schemeClr val="accent4"/>
                </a:solidFill>
                <a:latin typeface="Poppins" panose="00000500000000000000" pitchFamily="2" charset="0"/>
              </a:rPr>
              <a:t>Statutory Drivers of our plan: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This business plan cycle is very different to past cycles. This is because Yorkshire Water and every water and wastewater company, must deliver the biggest ever environmental programme of work - this has been mandated by the government.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This focuses on the need to protect our environment for the long-term by not taking too much water from the environment and it means we will need to change how we manage our water and improve the quality of the water we put back into the environment. The extent of this is vast, but we know this aligns with our customers’ priorities. Meeting this programme of work is going to cost £1.7 billion.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As well as this, from 2025-2030 Yorkshire Water and every other wastewater company must significantly reduce the use of storm overflows by law. This is especially expensive in the Yorkshire region due to our Victorian heritage; we have more overflows than many other wastewater companies. Meeting these obligations is going to cost £700 million from 2025-2030.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In addition to this, customers supported us bringing forward our programme of work to tackle the reduction of storm overflows used on the coast from 2030-2035 to this five-year planning period (2025-2030). Addressing these additional coastal storm overflows will cost £300 million. </a:t>
            </a:r>
          </a:p>
        </p:txBody>
      </p:sp>
      <p:sp>
        <p:nvSpPr>
          <p:cNvPr id="6" name="TextBox 5">
            <a:extLst>
              <a:ext uri="{FF2B5EF4-FFF2-40B4-BE49-F238E27FC236}">
                <a16:creationId xmlns:a16="http://schemas.microsoft.com/office/drawing/2014/main" id="{C7B48D59-70EA-ABDA-9689-CCDE39EBDBEC}"/>
              </a:ext>
            </a:extLst>
          </p:cNvPr>
          <p:cNvSpPr txBox="1"/>
          <p:nvPr/>
        </p:nvSpPr>
        <p:spPr>
          <a:xfrm>
            <a:off x="6274519" y="1224943"/>
            <a:ext cx="4809173" cy="2295950"/>
          </a:xfrm>
          <a:prstGeom prst="rect">
            <a:avLst/>
          </a:prstGeom>
          <a:noFill/>
        </p:spPr>
        <p:txBody>
          <a:bodyPr wrap="square" rtlCol="0">
            <a:spAutoFit/>
          </a:bodyPr>
          <a:lstStyle/>
          <a:p>
            <a:pPr indent="-228600">
              <a:lnSpc>
                <a:spcPct val="106000"/>
              </a:lnSpc>
              <a:spcBef>
                <a:spcPts val="600"/>
              </a:spcBef>
              <a:spcAft>
                <a:spcPts val="600"/>
              </a:spcAft>
            </a:pPr>
            <a:r>
              <a:rPr lang="en-GB" sz="1600" b="1" dirty="0">
                <a:solidFill>
                  <a:schemeClr val="accent4"/>
                </a:solidFill>
                <a:latin typeface="Poppins" panose="00000500000000000000" pitchFamily="2" charset="0"/>
              </a:rPr>
              <a:t>Why we can’t do it all: </a:t>
            </a:r>
          </a:p>
          <a:p>
            <a:pPr indent="-228600">
              <a:lnSpc>
                <a:spcPct val="106000"/>
              </a:lnSpc>
              <a:spcBef>
                <a:spcPts val="600"/>
              </a:spcBef>
              <a:spcAft>
                <a:spcPts val="600"/>
              </a:spcAft>
            </a:pPr>
            <a:r>
              <a:rPr lang="en-GB" sz="1100" dirty="0">
                <a:solidFill>
                  <a:schemeClr val="accent1"/>
                </a:solidFill>
                <a:latin typeface="Poppins" panose="00000500000000000000" pitchFamily="2" charset="0"/>
              </a:rPr>
              <a:t>Whilst we’d love to ensure we never fail, with the creation and delivery of 1.2bn litres of safe clean drinking water to over 5 million customers and businesses and the capturing of and treating of 1 billion litres of litres of wastewater every day, there is an endless to-do list and one that we work hard on every single day. Achieving zero failures is impossible with the technology available today and would be prohibitively expensive for our customers. This is why we continue to innovate and will always strive to make improvements year on year despite the challenges posed by climate change and population growth.</a:t>
            </a:r>
          </a:p>
        </p:txBody>
      </p:sp>
      <p:grpSp>
        <p:nvGrpSpPr>
          <p:cNvPr id="4" name="Group 3">
            <a:extLst>
              <a:ext uri="{FF2B5EF4-FFF2-40B4-BE49-F238E27FC236}">
                <a16:creationId xmlns:a16="http://schemas.microsoft.com/office/drawing/2014/main" id="{72954CF4-E4C1-DC24-AC81-253F94074DA3}"/>
              </a:ext>
            </a:extLst>
          </p:cNvPr>
          <p:cNvGrpSpPr/>
          <p:nvPr/>
        </p:nvGrpSpPr>
        <p:grpSpPr>
          <a:xfrm>
            <a:off x="6393416" y="5273057"/>
            <a:ext cx="5238751" cy="720000"/>
            <a:chOff x="830506" y="5687839"/>
            <a:chExt cx="5238751" cy="720000"/>
          </a:xfrm>
        </p:grpSpPr>
        <p:grpSp>
          <p:nvGrpSpPr>
            <p:cNvPr id="8" name="Group 7">
              <a:extLst>
                <a:ext uri="{FF2B5EF4-FFF2-40B4-BE49-F238E27FC236}">
                  <a16:creationId xmlns:a16="http://schemas.microsoft.com/office/drawing/2014/main" id="{384A5592-FF18-0904-F734-1195B4D06BC8}"/>
                </a:ext>
              </a:extLst>
            </p:cNvPr>
            <p:cNvGrpSpPr/>
            <p:nvPr/>
          </p:nvGrpSpPr>
          <p:grpSpPr>
            <a:xfrm>
              <a:off x="830506" y="5687839"/>
              <a:ext cx="720000" cy="720000"/>
              <a:chOff x="6876856" y="4500567"/>
              <a:chExt cx="720000" cy="720000"/>
            </a:xfrm>
          </p:grpSpPr>
          <p:sp>
            <p:nvSpPr>
              <p:cNvPr id="12" name="Oval 11">
                <a:extLst>
                  <a:ext uri="{FF2B5EF4-FFF2-40B4-BE49-F238E27FC236}">
                    <a16:creationId xmlns:a16="http://schemas.microsoft.com/office/drawing/2014/main" id="{65F931A7-23EA-7BF4-37B8-83AB11540452}"/>
                  </a:ext>
                </a:extLst>
              </p:cNvPr>
              <p:cNvSpPr>
                <a:spLocks noChangeArrowheads="1"/>
              </p:cNvSpPr>
              <p:nvPr/>
            </p:nvSpPr>
            <p:spPr bwMode="auto">
              <a:xfrm>
                <a:off x="6876856" y="4500567"/>
                <a:ext cx="720000" cy="720000"/>
              </a:xfrm>
              <a:prstGeom prst="ellipse">
                <a:avLst/>
              </a:prstGeom>
              <a:solidFill>
                <a:schemeClr val="bg2"/>
              </a:solidFill>
              <a:ln w="31750">
                <a:solidFill>
                  <a:schemeClr val="tx1">
                    <a:lumMod val="40000"/>
                    <a:lumOff val="60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13" name="Freeform 104">
                <a:extLst>
                  <a:ext uri="{FF2B5EF4-FFF2-40B4-BE49-F238E27FC236}">
                    <a16:creationId xmlns:a16="http://schemas.microsoft.com/office/drawing/2014/main" id="{4F434BCD-A895-302C-771A-5CF56064BA51}"/>
                  </a:ext>
                </a:extLst>
              </p:cNvPr>
              <p:cNvSpPr>
                <a:spLocks/>
              </p:cNvSpPr>
              <p:nvPr/>
            </p:nvSpPr>
            <p:spPr bwMode="auto">
              <a:xfrm>
                <a:off x="6916209" y="4965488"/>
                <a:ext cx="127543" cy="90514"/>
              </a:xfrm>
              <a:custGeom>
                <a:avLst/>
                <a:gdLst>
                  <a:gd name="T0" fmla="*/ 31 w 66"/>
                  <a:gd name="T1" fmla="*/ 0 h 47"/>
                  <a:gd name="T2" fmla="*/ 0 w 66"/>
                  <a:gd name="T3" fmla="*/ 19 h 47"/>
                  <a:gd name="T4" fmla="*/ 24 w 66"/>
                  <a:gd name="T5" fmla="*/ 11 h 47"/>
                  <a:gd name="T6" fmla="*/ 60 w 66"/>
                  <a:gd name="T7" fmla="*/ 34 h 47"/>
                  <a:gd name="T8" fmla="*/ 62 w 66"/>
                  <a:gd name="T9" fmla="*/ 38 h 47"/>
                  <a:gd name="T10" fmla="*/ 63 w 66"/>
                  <a:gd name="T11" fmla="*/ 42 h 47"/>
                  <a:gd name="T12" fmla="*/ 63 w 66"/>
                  <a:gd name="T13" fmla="*/ 47 h 47"/>
                  <a:gd name="T14" fmla="*/ 65 w 66"/>
                  <a:gd name="T15" fmla="*/ 43 h 47"/>
                  <a:gd name="T16" fmla="*/ 65 w 66"/>
                  <a:gd name="T17" fmla="*/ 39 h 47"/>
                  <a:gd name="T18" fmla="*/ 66 w 66"/>
                  <a:gd name="T19" fmla="*/ 35 h 47"/>
                  <a:gd name="T20" fmla="*/ 66 w 66"/>
                  <a:gd name="T21" fmla="*/ 34 h 47"/>
                  <a:gd name="T22" fmla="*/ 31 w 66"/>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7">
                    <a:moveTo>
                      <a:pt x="31" y="0"/>
                    </a:moveTo>
                    <a:cubicBezTo>
                      <a:pt x="18" y="0"/>
                      <a:pt x="6" y="8"/>
                      <a:pt x="0" y="19"/>
                    </a:cubicBezTo>
                    <a:cubicBezTo>
                      <a:pt x="7" y="14"/>
                      <a:pt x="15" y="11"/>
                      <a:pt x="24" y="11"/>
                    </a:cubicBezTo>
                    <a:cubicBezTo>
                      <a:pt x="40" y="11"/>
                      <a:pt x="54" y="20"/>
                      <a:pt x="60" y="34"/>
                    </a:cubicBezTo>
                    <a:cubicBezTo>
                      <a:pt x="61" y="35"/>
                      <a:pt x="61" y="37"/>
                      <a:pt x="62" y="38"/>
                    </a:cubicBezTo>
                    <a:cubicBezTo>
                      <a:pt x="62" y="40"/>
                      <a:pt x="62" y="41"/>
                      <a:pt x="63" y="42"/>
                    </a:cubicBezTo>
                    <a:cubicBezTo>
                      <a:pt x="63" y="44"/>
                      <a:pt x="63" y="45"/>
                      <a:pt x="63" y="47"/>
                    </a:cubicBezTo>
                    <a:cubicBezTo>
                      <a:pt x="64" y="45"/>
                      <a:pt x="64" y="44"/>
                      <a:pt x="65" y="43"/>
                    </a:cubicBezTo>
                    <a:cubicBezTo>
                      <a:pt x="65" y="41"/>
                      <a:pt x="65" y="40"/>
                      <a:pt x="65" y="39"/>
                    </a:cubicBezTo>
                    <a:cubicBezTo>
                      <a:pt x="65" y="37"/>
                      <a:pt x="66" y="36"/>
                      <a:pt x="66" y="35"/>
                    </a:cubicBezTo>
                    <a:cubicBezTo>
                      <a:pt x="66" y="34"/>
                      <a:pt x="66" y="34"/>
                      <a:pt x="66" y="34"/>
                    </a:cubicBezTo>
                    <a:cubicBezTo>
                      <a:pt x="66" y="15"/>
                      <a:pt x="50" y="0"/>
                      <a:pt x="31" y="0"/>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14" name="Freeform 105">
                <a:extLst>
                  <a:ext uri="{FF2B5EF4-FFF2-40B4-BE49-F238E27FC236}">
                    <a16:creationId xmlns:a16="http://schemas.microsoft.com/office/drawing/2014/main" id="{4D0F378D-4B27-37EF-0B2E-A1E1F5F2B461}"/>
                  </a:ext>
                </a:extLst>
              </p:cNvPr>
              <p:cNvSpPr>
                <a:spLocks noEditPoints="1"/>
              </p:cNvSpPr>
              <p:nvPr/>
            </p:nvSpPr>
            <p:spPr bwMode="auto">
              <a:xfrm>
                <a:off x="6963523" y="4618153"/>
                <a:ext cx="574629" cy="447085"/>
              </a:xfrm>
              <a:custGeom>
                <a:avLst/>
                <a:gdLst>
                  <a:gd name="T0" fmla="*/ 290 w 297"/>
                  <a:gd name="T1" fmla="*/ 140 h 231"/>
                  <a:gd name="T2" fmla="*/ 241 w 297"/>
                  <a:gd name="T3" fmla="*/ 44 h 231"/>
                  <a:gd name="T4" fmla="*/ 205 w 297"/>
                  <a:gd name="T5" fmla="*/ 0 h 231"/>
                  <a:gd name="T6" fmla="*/ 176 w 297"/>
                  <a:gd name="T7" fmla="*/ 36 h 231"/>
                  <a:gd name="T8" fmla="*/ 165 w 297"/>
                  <a:gd name="T9" fmla="*/ 83 h 231"/>
                  <a:gd name="T10" fmla="*/ 132 w 297"/>
                  <a:gd name="T11" fmla="*/ 85 h 231"/>
                  <a:gd name="T12" fmla="*/ 121 w 297"/>
                  <a:gd name="T13" fmla="*/ 36 h 231"/>
                  <a:gd name="T14" fmla="*/ 92 w 297"/>
                  <a:gd name="T15" fmla="*/ 0 h 231"/>
                  <a:gd name="T16" fmla="*/ 56 w 297"/>
                  <a:gd name="T17" fmla="*/ 44 h 231"/>
                  <a:gd name="T18" fmla="*/ 7 w 297"/>
                  <a:gd name="T19" fmla="*/ 140 h 231"/>
                  <a:gd name="T20" fmla="*/ 62 w 297"/>
                  <a:gd name="T21" fmla="*/ 231 h 231"/>
                  <a:gd name="T22" fmla="*/ 130 w 297"/>
                  <a:gd name="T23" fmla="*/ 113 h 231"/>
                  <a:gd name="T24" fmla="*/ 167 w 297"/>
                  <a:gd name="T25" fmla="*/ 115 h 231"/>
                  <a:gd name="T26" fmla="*/ 172 w 297"/>
                  <a:gd name="T27" fmla="*/ 170 h 231"/>
                  <a:gd name="T28" fmla="*/ 235 w 297"/>
                  <a:gd name="T29" fmla="*/ 231 h 231"/>
                  <a:gd name="T30" fmla="*/ 290 w 297"/>
                  <a:gd name="T31" fmla="*/ 140 h 231"/>
                  <a:gd name="T32" fmla="*/ 123 w 297"/>
                  <a:gd name="T33" fmla="*/ 99 h 231"/>
                  <a:gd name="T34" fmla="*/ 123 w 297"/>
                  <a:gd name="T35" fmla="*/ 100 h 231"/>
                  <a:gd name="T36" fmla="*/ 119 w 297"/>
                  <a:gd name="T37" fmla="*/ 143 h 231"/>
                  <a:gd name="T38" fmla="*/ 104 w 297"/>
                  <a:gd name="T39" fmla="*/ 123 h 231"/>
                  <a:gd name="T40" fmla="*/ 22 w 297"/>
                  <a:gd name="T41" fmla="*/ 121 h 231"/>
                  <a:gd name="T42" fmla="*/ 37 w 297"/>
                  <a:gd name="T43" fmla="*/ 79 h 231"/>
                  <a:gd name="T44" fmla="*/ 52 w 297"/>
                  <a:gd name="T45" fmla="*/ 56 h 231"/>
                  <a:gd name="T46" fmla="*/ 85 w 297"/>
                  <a:gd name="T47" fmla="*/ 46 h 231"/>
                  <a:gd name="T48" fmla="*/ 86 w 297"/>
                  <a:gd name="T49" fmla="*/ 47 h 231"/>
                  <a:gd name="T50" fmla="*/ 90 w 297"/>
                  <a:gd name="T51" fmla="*/ 47 h 231"/>
                  <a:gd name="T52" fmla="*/ 94 w 297"/>
                  <a:gd name="T53" fmla="*/ 48 h 231"/>
                  <a:gd name="T54" fmla="*/ 95 w 297"/>
                  <a:gd name="T55" fmla="*/ 49 h 231"/>
                  <a:gd name="T56" fmla="*/ 98 w 297"/>
                  <a:gd name="T57" fmla="*/ 50 h 231"/>
                  <a:gd name="T58" fmla="*/ 118 w 297"/>
                  <a:gd name="T59" fmla="*/ 68 h 231"/>
                  <a:gd name="T60" fmla="*/ 62 w 297"/>
                  <a:gd name="T61" fmla="*/ 211 h 231"/>
                  <a:gd name="T62" fmla="*/ 20 w 297"/>
                  <a:gd name="T63" fmla="*/ 164 h 231"/>
                  <a:gd name="T64" fmla="*/ 21 w 297"/>
                  <a:gd name="T65" fmla="*/ 156 h 231"/>
                  <a:gd name="T66" fmla="*/ 105 w 297"/>
                  <a:gd name="T67" fmla="*/ 167 h 231"/>
                  <a:gd name="T68" fmla="*/ 105 w 297"/>
                  <a:gd name="T69" fmla="*/ 171 h 231"/>
                  <a:gd name="T70" fmla="*/ 62 w 297"/>
                  <a:gd name="T71" fmla="*/ 211 h 231"/>
                  <a:gd name="T72" fmla="*/ 187 w 297"/>
                  <a:gd name="T73" fmla="*/ 129 h 231"/>
                  <a:gd name="T74" fmla="*/ 176 w 297"/>
                  <a:gd name="T75" fmla="*/ 120 h 231"/>
                  <a:gd name="T76" fmla="*/ 174 w 297"/>
                  <a:gd name="T77" fmla="*/ 100 h 231"/>
                  <a:gd name="T78" fmla="*/ 173 w 297"/>
                  <a:gd name="T79" fmla="*/ 90 h 231"/>
                  <a:gd name="T80" fmla="*/ 179 w 297"/>
                  <a:gd name="T81" fmla="*/ 68 h 231"/>
                  <a:gd name="T82" fmla="*/ 217 w 297"/>
                  <a:gd name="T83" fmla="*/ 46 h 231"/>
                  <a:gd name="T84" fmla="*/ 222 w 297"/>
                  <a:gd name="T85" fmla="*/ 46 h 231"/>
                  <a:gd name="T86" fmla="*/ 245 w 297"/>
                  <a:gd name="T87" fmla="*/ 56 h 231"/>
                  <a:gd name="T88" fmla="*/ 259 w 297"/>
                  <a:gd name="T89" fmla="*/ 79 h 231"/>
                  <a:gd name="T90" fmla="*/ 275 w 297"/>
                  <a:gd name="T91" fmla="*/ 121 h 231"/>
                  <a:gd name="T92" fmla="*/ 195 w 297"/>
                  <a:gd name="T93" fmla="*/ 121 h 231"/>
                  <a:gd name="T94" fmla="*/ 192 w 297"/>
                  <a:gd name="T95" fmla="*/ 175 h 231"/>
                  <a:gd name="T96" fmla="*/ 192 w 297"/>
                  <a:gd name="T97" fmla="*/ 169 h 231"/>
                  <a:gd name="T98" fmla="*/ 235 w 297"/>
                  <a:gd name="T99" fmla="*/ 126 h 231"/>
                  <a:gd name="T100" fmla="*/ 276 w 297"/>
                  <a:gd name="T101" fmla="*/ 160 h 231"/>
                  <a:gd name="T102" fmla="*/ 277 w 297"/>
                  <a:gd name="T103" fmla="*/ 16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7" h="231">
                    <a:moveTo>
                      <a:pt x="290" y="140"/>
                    </a:moveTo>
                    <a:cubicBezTo>
                      <a:pt x="290" y="140"/>
                      <a:pt x="290" y="140"/>
                      <a:pt x="290" y="140"/>
                    </a:cubicBezTo>
                    <a:cubicBezTo>
                      <a:pt x="267" y="76"/>
                      <a:pt x="267" y="76"/>
                      <a:pt x="267" y="76"/>
                    </a:cubicBezTo>
                    <a:cubicBezTo>
                      <a:pt x="263" y="62"/>
                      <a:pt x="253" y="50"/>
                      <a:pt x="241" y="44"/>
                    </a:cubicBezTo>
                    <a:cubicBezTo>
                      <a:pt x="233" y="22"/>
                      <a:pt x="233" y="22"/>
                      <a:pt x="233" y="22"/>
                    </a:cubicBezTo>
                    <a:cubicBezTo>
                      <a:pt x="229" y="9"/>
                      <a:pt x="218" y="0"/>
                      <a:pt x="205" y="0"/>
                    </a:cubicBezTo>
                    <a:cubicBezTo>
                      <a:pt x="188" y="0"/>
                      <a:pt x="175" y="14"/>
                      <a:pt x="175" y="30"/>
                    </a:cubicBezTo>
                    <a:cubicBezTo>
                      <a:pt x="175" y="32"/>
                      <a:pt x="175" y="34"/>
                      <a:pt x="176" y="36"/>
                    </a:cubicBezTo>
                    <a:cubicBezTo>
                      <a:pt x="178" y="56"/>
                      <a:pt x="178" y="56"/>
                      <a:pt x="178" y="56"/>
                    </a:cubicBezTo>
                    <a:cubicBezTo>
                      <a:pt x="171" y="63"/>
                      <a:pt x="167" y="73"/>
                      <a:pt x="165" y="83"/>
                    </a:cubicBezTo>
                    <a:cubicBezTo>
                      <a:pt x="161" y="81"/>
                      <a:pt x="156" y="81"/>
                      <a:pt x="151" y="81"/>
                    </a:cubicBezTo>
                    <a:cubicBezTo>
                      <a:pt x="144" y="81"/>
                      <a:pt x="137" y="82"/>
                      <a:pt x="132" y="85"/>
                    </a:cubicBezTo>
                    <a:cubicBezTo>
                      <a:pt x="130" y="74"/>
                      <a:pt x="126" y="64"/>
                      <a:pt x="119" y="56"/>
                    </a:cubicBezTo>
                    <a:cubicBezTo>
                      <a:pt x="121" y="36"/>
                      <a:pt x="121" y="36"/>
                      <a:pt x="121" y="36"/>
                    </a:cubicBezTo>
                    <a:cubicBezTo>
                      <a:pt x="121" y="34"/>
                      <a:pt x="121" y="32"/>
                      <a:pt x="121" y="30"/>
                    </a:cubicBezTo>
                    <a:cubicBezTo>
                      <a:pt x="121" y="14"/>
                      <a:pt x="108" y="0"/>
                      <a:pt x="92" y="0"/>
                    </a:cubicBezTo>
                    <a:cubicBezTo>
                      <a:pt x="79" y="0"/>
                      <a:pt x="67" y="9"/>
                      <a:pt x="64" y="22"/>
                    </a:cubicBezTo>
                    <a:cubicBezTo>
                      <a:pt x="56" y="44"/>
                      <a:pt x="56" y="44"/>
                      <a:pt x="56" y="44"/>
                    </a:cubicBezTo>
                    <a:cubicBezTo>
                      <a:pt x="43" y="50"/>
                      <a:pt x="34" y="62"/>
                      <a:pt x="30" y="76"/>
                    </a:cubicBezTo>
                    <a:cubicBezTo>
                      <a:pt x="7" y="140"/>
                      <a:pt x="7" y="140"/>
                      <a:pt x="7" y="140"/>
                    </a:cubicBezTo>
                    <a:cubicBezTo>
                      <a:pt x="2" y="149"/>
                      <a:pt x="0" y="158"/>
                      <a:pt x="0" y="169"/>
                    </a:cubicBezTo>
                    <a:cubicBezTo>
                      <a:pt x="0" y="203"/>
                      <a:pt x="28" y="231"/>
                      <a:pt x="62" y="231"/>
                    </a:cubicBezTo>
                    <a:cubicBezTo>
                      <a:pt x="96" y="231"/>
                      <a:pt x="123" y="204"/>
                      <a:pt x="124" y="170"/>
                    </a:cubicBezTo>
                    <a:cubicBezTo>
                      <a:pt x="130" y="113"/>
                      <a:pt x="130" y="113"/>
                      <a:pt x="130" y="113"/>
                    </a:cubicBezTo>
                    <a:cubicBezTo>
                      <a:pt x="135" y="112"/>
                      <a:pt x="140" y="111"/>
                      <a:pt x="145" y="111"/>
                    </a:cubicBezTo>
                    <a:cubicBezTo>
                      <a:pt x="153" y="111"/>
                      <a:pt x="161" y="113"/>
                      <a:pt x="167" y="115"/>
                    </a:cubicBezTo>
                    <a:cubicBezTo>
                      <a:pt x="172" y="160"/>
                      <a:pt x="172" y="160"/>
                      <a:pt x="172" y="160"/>
                    </a:cubicBezTo>
                    <a:cubicBezTo>
                      <a:pt x="172" y="170"/>
                      <a:pt x="172" y="170"/>
                      <a:pt x="172" y="170"/>
                    </a:cubicBezTo>
                    <a:cubicBezTo>
                      <a:pt x="172" y="170"/>
                      <a:pt x="172" y="170"/>
                      <a:pt x="172" y="170"/>
                    </a:cubicBezTo>
                    <a:cubicBezTo>
                      <a:pt x="173" y="204"/>
                      <a:pt x="201" y="231"/>
                      <a:pt x="235" y="231"/>
                    </a:cubicBezTo>
                    <a:cubicBezTo>
                      <a:pt x="269" y="231"/>
                      <a:pt x="297" y="203"/>
                      <a:pt x="297" y="169"/>
                    </a:cubicBezTo>
                    <a:cubicBezTo>
                      <a:pt x="297" y="158"/>
                      <a:pt x="294" y="149"/>
                      <a:pt x="290" y="140"/>
                    </a:cubicBezTo>
                    <a:close/>
                    <a:moveTo>
                      <a:pt x="124" y="90"/>
                    </a:moveTo>
                    <a:cubicBezTo>
                      <a:pt x="124" y="93"/>
                      <a:pt x="123" y="96"/>
                      <a:pt x="123" y="99"/>
                    </a:cubicBezTo>
                    <a:cubicBezTo>
                      <a:pt x="123" y="100"/>
                      <a:pt x="123" y="100"/>
                      <a:pt x="123" y="100"/>
                    </a:cubicBezTo>
                    <a:cubicBezTo>
                      <a:pt x="123" y="100"/>
                      <a:pt x="123" y="100"/>
                      <a:pt x="123" y="100"/>
                    </a:cubicBezTo>
                    <a:cubicBezTo>
                      <a:pt x="121" y="116"/>
                      <a:pt x="121" y="116"/>
                      <a:pt x="121" y="116"/>
                    </a:cubicBezTo>
                    <a:cubicBezTo>
                      <a:pt x="119" y="143"/>
                      <a:pt x="119" y="143"/>
                      <a:pt x="119" y="143"/>
                    </a:cubicBezTo>
                    <a:cubicBezTo>
                      <a:pt x="116" y="137"/>
                      <a:pt x="112" y="131"/>
                      <a:pt x="107" y="126"/>
                    </a:cubicBezTo>
                    <a:cubicBezTo>
                      <a:pt x="106" y="125"/>
                      <a:pt x="105" y="124"/>
                      <a:pt x="104" y="123"/>
                    </a:cubicBezTo>
                    <a:cubicBezTo>
                      <a:pt x="93" y="113"/>
                      <a:pt x="78" y="107"/>
                      <a:pt x="62" y="107"/>
                    </a:cubicBezTo>
                    <a:cubicBezTo>
                      <a:pt x="47" y="107"/>
                      <a:pt x="33" y="112"/>
                      <a:pt x="22" y="121"/>
                    </a:cubicBezTo>
                    <a:cubicBezTo>
                      <a:pt x="37" y="79"/>
                      <a:pt x="37" y="79"/>
                      <a:pt x="37" y="79"/>
                    </a:cubicBezTo>
                    <a:cubicBezTo>
                      <a:pt x="37" y="79"/>
                      <a:pt x="37" y="79"/>
                      <a:pt x="37" y="79"/>
                    </a:cubicBezTo>
                    <a:cubicBezTo>
                      <a:pt x="37" y="78"/>
                      <a:pt x="37" y="78"/>
                      <a:pt x="37" y="78"/>
                    </a:cubicBezTo>
                    <a:cubicBezTo>
                      <a:pt x="40" y="70"/>
                      <a:pt x="45" y="62"/>
                      <a:pt x="52" y="56"/>
                    </a:cubicBezTo>
                    <a:cubicBezTo>
                      <a:pt x="59" y="50"/>
                      <a:pt x="69" y="46"/>
                      <a:pt x="80" y="46"/>
                    </a:cubicBezTo>
                    <a:cubicBezTo>
                      <a:pt x="81" y="46"/>
                      <a:pt x="83" y="46"/>
                      <a:pt x="85" y="46"/>
                    </a:cubicBezTo>
                    <a:cubicBezTo>
                      <a:pt x="85" y="46"/>
                      <a:pt x="85" y="46"/>
                      <a:pt x="85" y="46"/>
                    </a:cubicBezTo>
                    <a:cubicBezTo>
                      <a:pt x="85" y="47"/>
                      <a:pt x="86" y="47"/>
                      <a:pt x="86" y="47"/>
                    </a:cubicBezTo>
                    <a:cubicBezTo>
                      <a:pt x="87" y="47"/>
                      <a:pt x="88" y="47"/>
                      <a:pt x="89" y="47"/>
                    </a:cubicBezTo>
                    <a:cubicBezTo>
                      <a:pt x="89" y="47"/>
                      <a:pt x="90" y="47"/>
                      <a:pt x="90" y="47"/>
                    </a:cubicBezTo>
                    <a:cubicBezTo>
                      <a:pt x="91" y="48"/>
                      <a:pt x="91" y="48"/>
                      <a:pt x="91" y="48"/>
                    </a:cubicBezTo>
                    <a:cubicBezTo>
                      <a:pt x="92" y="48"/>
                      <a:pt x="93" y="48"/>
                      <a:pt x="94" y="48"/>
                    </a:cubicBezTo>
                    <a:cubicBezTo>
                      <a:pt x="94" y="48"/>
                      <a:pt x="94" y="49"/>
                      <a:pt x="95" y="49"/>
                    </a:cubicBezTo>
                    <a:cubicBezTo>
                      <a:pt x="95" y="49"/>
                      <a:pt x="95" y="49"/>
                      <a:pt x="95" y="49"/>
                    </a:cubicBezTo>
                    <a:cubicBezTo>
                      <a:pt x="96" y="49"/>
                      <a:pt x="97" y="50"/>
                      <a:pt x="98" y="50"/>
                    </a:cubicBezTo>
                    <a:cubicBezTo>
                      <a:pt x="98" y="50"/>
                      <a:pt x="98" y="50"/>
                      <a:pt x="98" y="50"/>
                    </a:cubicBezTo>
                    <a:cubicBezTo>
                      <a:pt x="98" y="50"/>
                      <a:pt x="98" y="50"/>
                      <a:pt x="98" y="50"/>
                    </a:cubicBezTo>
                    <a:cubicBezTo>
                      <a:pt x="107" y="54"/>
                      <a:pt x="113" y="60"/>
                      <a:pt x="118" y="68"/>
                    </a:cubicBezTo>
                    <a:cubicBezTo>
                      <a:pt x="122" y="75"/>
                      <a:pt x="124" y="82"/>
                      <a:pt x="124" y="90"/>
                    </a:cubicBezTo>
                    <a:close/>
                    <a:moveTo>
                      <a:pt x="62" y="211"/>
                    </a:moveTo>
                    <a:cubicBezTo>
                      <a:pt x="39" y="211"/>
                      <a:pt x="20" y="192"/>
                      <a:pt x="20" y="169"/>
                    </a:cubicBezTo>
                    <a:cubicBezTo>
                      <a:pt x="20" y="167"/>
                      <a:pt x="20" y="165"/>
                      <a:pt x="20" y="164"/>
                    </a:cubicBezTo>
                    <a:cubicBezTo>
                      <a:pt x="20" y="162"/>
                      <a:pt x="20" y="161"/>
                      <a:pt x="20" y="160"/>
                    </a:cubicBezTo>
                    <a:cubicBezTo>
                      <a:pt x="21" y="158"/>
                      <a:pt x="21" y="157"/>
                      <a:pt x="21" y="156"/>
                    </a:cubicBezTo>
                    <a:cubicBezTo>
                      <a:pt x="27" y="139"/>
                      <a:pt x="43" y="126"/>
                      <a:pt x="62" y="126"/>
                    </a:cubicBezTo>
                    <a:cubicBezTo>
                      <a:pt x="85" y="126"/>
                      <a:pt x="104" y="144"/>
                      <a:pt x="105" y="167"/>
                    </a:cubicBezTo>
                    <a:cubicBezTo>
                      <a:pt x="105" y="167"/>
                      <a:pt x="105" y="168"/>
                      <a:pt x="105" y="169"/>
                    </a:cubicBezTo>
                    <a:cubicBezTo>
                      <a:pt x="105" y="169"/>
                      <a:pt x="105" y="170"/>
                      <a:pt x="105" y="171"/>
                    </a:cubicBezTo>
                    <a:cubicBezTo>
                      <a:pt x="105" y="172"/>
                      <a:pt x="104" y="174"/>
                      <a:pt x="104" y="175"/>
                    </a:cubicBezTo>
                    <a:cubicBezTo>
                      <a:pt x="101" y="195"/>
                      <a:pt x="83" y="211"/>
                      <a:pt x="62" y="211"/>
                    </a:cubicBezTo>
                    <a:close/>
                    <a:moveTo>
                      <a:pt x="195" y="121"/>
                    </a:moveTo>
                    <a:cubicBezTo>
                      <a:pt x="192" y="124"/>
                      <a:pt x="189" y="126"/>
                      <a:pt x="187" y="129"/>
                    </a:cubicBezTo>
                    <a:cubicBezTo>
                      <a:pt x="183" y="133"/>
                      <a:pt x="180" y="138"/>
                      <a:pt x="178" y="143"/>
                    </a:cubicBezTo>
                    <a:cubicBezTo>
                      <a:pt x="176" y="120"/>
                      <a:pt x="176" y="120"/>
                      <a:pt x="176" y="120"/>
                    </a:cubicBezTo>
                    <a:cubicBezTo>
                      <a:pt x="174" y="100"/>
                      <a:pt x="174" y="100"/>
                      <a:pt x="174" y="100"/>
                    </a:cubicBezTo>
                    <a:cubicBezTo>
                      <a:pt x="174" y="100"/>
                      <a:pt x="174" y="100"/>
                      <a:pt x="174" y="100"/>
                    </a:cubicBezTo>
                    <a:cubicBezTo>
                      <a:pt x="174" y="99"/>
                      <a:pt x="174" y="99"/>
                      <a:pt x="174" y="99"/>
                    </a:cubicBezTo>
                    <a:cubicBezTo>
                      <a:pt x="173" y="96"/>
                      <a:pt x="173" y="93"/>
                      <a:pt x="173" y="90"/>
                    </a:cubicBezTo>
                    <a:cubicBezTo>
                      <a:pt x="173" y="89"/>
                      <a:pt x="173" y="88"/>
                      <a:pt x="173" y="87"/>
                    </a:cubicBezTo>
                    <a:cubicBezTo>
                      <a:pt x="174" y="80"/>
                      <a:pt x="176" y="74"/>
                      <a:pt x="179" y="68"/>
                    </a:cubicBezTo>
                    <a:cubicBezTo>
                      <a:pt x="179" y="68"/>
                      <a:pt x="179" y="68"/>
                      <a:pt x="179" y="68"/>
                    </a:cubicBezTo>
                    <a:cubicBezTo>
                      <a:pt x="187" y="55"/>
                      <a:pt x="201" y="46"/>
                      <a:pt x="217" y="46"/>
                    </a:cubicBezTo>
                    <a:cubicBezTo>
                      <a:pt x="218" y="46"/>
                      <a:pt x="220" y="46"/>
                      <a:pt x="221" y="46"/>
                    </a:cubicBezTo>
                    <a:cubicBezTo>
                      <a:pt x="222" y="46"/>
                      <a:pt x="222" y="46"/>
                      <a:pt x="222" y="46"/>
                    </a:cubicBezTo>
                    <a:cubicBezTo>
                      <a:pt x="231" y="48"/>
                      <a:pt x="239" y="51"/>
                      <a:pt x="245" y="56"/>
                    </a:cubicBezTo>
                    <a:cubicBezTo>
                      <a:pt x="245" y="56"/>
                      <a:pt x="245" y="56"/>
                      <a:pt x="245" y="56"/>
                    </a:cubicBezTo>
                    <a:cubicBezTo>
                      <a:pt x="252" y="62"/>
                      <a:pt x="257" y="70"/>
                      <a:pt x="259" y="78"/>
                    </a:cubicBezTo>
                    <a:cubicBezTo>
                      <a:pt x="259" y="79"/>
                      <a:pt x="259" y="79"/>
                      <a:pt x="259" y="79"/>
                    </a:cubicBezTo>
                    <a:cubicBezTo>
                      <a:pt x="260" y="79"/>
                      <a:pt x="260" y="79"/>
                      <a:pt x="260" y="79"/>
                    </a:cubicBezTo>
                    <a:cubicBezTo>
                      <a:pt x="275" y="121"/>
                      <a:pt x="275" y="121"/>
                      <a:pt x="275" y="121"/>
                    </a:cubicBezTo>
                    <a:cubicBezTo>
                      <a:pt x="264" y="112"/>
                      <a:pt x="250" y="107"/>
                      <a:pt x="235" y="107"/>
                    </a:cubicBezTo>
                    <a:cubicBezTo>
                      <a:pt x="219" y="107"/>
                      <a:pt x="205" y="112"/>
                      <a:pt x="195" y="121"/>
                    </a:cubicBezTo>
                    <a:close/>
                    <a:moveTo>
                      <a:pt x="235" y="211"/>
                    </a:moveTo>
                    <a:cubicBezTo>
                      <a:pt x="213" y="211"/>
                      <a:pt x="195" y="195"/>
                      <a:pt x="192" y="175"/>
                    </a:cubicBezTo>
                    <a:cubicBezTo>
                      <a:pt x="192" y="174"/>
                      <a:pt x="192" y="172"/>
                      <a:pt x="192" y="171"/>
                    </a:cubicBezTo>
                    <a:cubicBezTo>
                      <a:pt x="192" y="170"/>
                      <a:pt x="192" y="169"/>
                      <a:pt x="192" y="169"/>
                    </a:cubicBezTo>
                    <a:cubicBezTo>
                      <a:pt x="192" y="168"/>
                      <a:pt x="192" y="167"/>
                      <a:pt x="192" y="167"/>
                    </a:cubicBezTo>
                    <a:cubicBezTo>
                      <a:pt x="193" y="144"/>
                      <a:pt x="212" y="126"/>
                      <a:pt x="235" y="126"/>
                    </a:cubicBezTo>
                    <a:cubicBezTo>
                      <a:pt x="254" y="126"/>
                      <a:pt x="270" y="139"/>
                      <a:pt x="275" y="156"/>
                    </a:cubicBezTo>
                    <a:cubicBezTo>
                      <a:pt x="276" y="157"/>
                      <a:pt x="276" y="158"/>
                      <a:pt x="276" y="160"/>
                    </a:cubicBezTo>
                    <a:cubicBezTo>
                      <a:pt x="277" y="161"/>
                      <a:pt x="277" y="162"/>
                      <a:pt x="277" y="164"/>
                    </a:cubicBezTo>
                    <a:cubicBezTo>
                      <a:pt x="277" y="165"/>
                      <a:pt x="277" y="167"/>
                      <a:pt x="277" y="169"/>
                    </a:cubicBezTo>
                    <a:cubicBezTo>
                      <a:pt x="277" y="192"/>
                      <a:pt x="258" y="211"/>
                      <a:pt x="235" y="211"/>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sp>
            <p:nvSpPr>
              <p:cNvPr id="15" name="Freeform 106">
                <a:extLst>
                  <a:ext uri="{FF2B5EF4-FFF2-40B4-BE49-F238E27FC236}">
                    <a16:creationId xmlns:a16="http://schemas.microsoft.com/office/drawing/2014/main" id="{C8C2BC6E-4574-BE23-A591-42025C6E3199}"/>
                  </a:ext>
                </a:extLst>
              </p:cNvPr>
              <p:cNvSpPr>
                <a:spLocks/>
              </p:cNvSpPr>
              <p:nvPr/>
            </p:nvSpPr>
            <p:spPr bwMode="auto">
              <a:xfrm>
                <a:off x="7250838" y="4965488"/>
                <a:ext cx="126171" cy="90514"/>
              </a:xfrm>
              <a:custGeom>
                <a:avLst/>
                <a:gdLst>
                  <a:gd name="T0" fmla="*/ 64 w 65"/>
                  <a:gd name="T1" fmla="*/ 26 h 47"/>
                  <a:gd name="T2" fmla="*/ 31 w 65"/>
                  <a:gd name="T3" fmla="*/ 0 h 47"/>
                  <a:gd name="T4" fmla="*/ 0 w 65"/>
                  <a:gd name="T5" fmla="*/ 19 h 47"/>
                  <a:gd name="T6" fmla="*/ 24 w 65"/>
                  <a:gd name="T7" fmla="*/ 11 h 47"/>
                  <a:gd name="T8" fmla="*/ 56 w 65"/>
                  <a:gd name="T9" fmla="*/ 27 h 47"/>
                  <a:gd name="T10" fmla="*/ 58 w 65"/>
                  <a:gd name="T11" fmla="*/ 31 h 47"/>
                  <a:gd name="T12" fmla="*/ 60 w 65"/>
                  <a:gd name="T13" fmla="*/ 35 h 47"/>
                  <a:gd name="T14" fmla="*/ 63 w 65"/>
                  <a:gd name="T15" fmla="*/ 47 h 47"/>
                  <a:gd name="T16" fmla="*/ 65 w 65"/>
                  <a:gd name="T17" fmla="*/ 34 h 47"/>
                  <a:gd name="T18" fmla="*/ 65 w 65"/>
                  <a:gd name="T19" fmla="*/ 34 h 47"/>
                  <a:gd name="T20" fmla="*/ 65 w 65"/>
                  <a:gd name="T21" fmla="*/ 30 h 47"/>
                  <a:gd name="T22" fmla="*/ 64 w 65"/>
                  <a:gd name="T23"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47">
                    <a:moveTo>
                      <a:pt x="64" y="26"/>
                    </a:moveTo>
                    <a:cubicBezTo>
                      <a:pt x="60" y="11"/>
                      <a:pt x="47" y="0"/>
                      <a:pt x="31" y="0"/>
                    </a:cubicBezTo>
                    <a:cubicBezTo>
                      <a:pt x="17" y="0"/>
                      <a:pt x="5" y="8"/>
                      <a:pt x="0" y="19"/>
                    </a:cubicBezTo>
                    <a:cubicBezTo>
                      <a:pt x="6" y="14"/>
                      <a:pt x="15" y="11"/>
                      <a:pt x="24" y="11"/>
                    </a:cubicBezTo>
                    <a:cubicBezTo>
                      <a:pt x="37" y="11"/>
                      <a:pt x="48" y="17"/>
                      <a:pt x="56" y="27"/>
                    </a:cubicBezTo>
                    <a:cubicBezTo>
                      <a:pt x="56" y="28"/>
                      <a:pt x="57" y="30"/>
                      <a:pt x="58" y="31"/>
                    </a:cubicBezTo>
                    <a:cubicBezTo>
                      <a:pt x="59" y="32"/>
                      <a:pt x="59" y="33"/>
                      <a:pt x="60" y="35"/>
                    </a:cubicBezTo>
                    <a:cubicBezTo>
                      <a:pt x="61" y="38"/>
                      <a:pt x="62" y="42"/>
                      <a:pt x="63" y="47"/>
                    </a:cubicBezTo>
                    <a:cubicBezTo>
                      <a:pt x="64" y="43"/>
                      <a:pt x="65" y="39"/>
                      <a:pt x="65" y="34"/>
                    </a:cubicBezTo>
                    <a:cubicBezTo>
                      <a:pt x="65" y="34"/>
                      <a:pt x="65" y="34"/>
                      <a:pt x="65" y="34"/>
                    </a:cubicBezTo>
                    <a:cubicBezTo>
                      <a:pt x="65" y="33"/>
                      <a:pt x="65" y="31"/>
                      <a:pt x="65" y="30"/>
                    </a:cubicBezTo>
                    <a:cubicBezTo>
                      <a:pt x="65" y="29"/>
                      <a:pt x="64" y="27"/>
                      <a:pt x="64" y="26"/>
                    </a:cubicBez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Poppins" panose="00000500000000000000" pitchFamily="2" charset="0"/>
                </a:endParaRPr>
              </a:p>
            </p:txBody>
          </p:sp>
        </p:grpSp>
        <p:sp>
          <p:nvSpPr>
            <p:cNvPr id="10" name="TextBox 9">
              <a:extLst>
                <a:ext uri="{FF2B5EF4-FFF2-40B4-BE49-F238E27FC236}">
                  <a16:creationId xmlns:a16="http://schemas.microsoft.com/office/drawing/2014/main" id="{FD1EC872-5CE7-08AE-2205-00BA88E29F8C}"/>
                </a:ext>
              </a:extLst>
            </p:cNvPr>
            <p:cNvSpPr txBox="1"/>
            <p:nvPr/>
          </p:nvSpPr>
          <p:spPr>
            <a:xfrm>
              <a:off x="1637173" y="5776675"/>
              <a:ext cx="4432084" cy="542328"/>
            </a:xfrm>
            <a:prstGeom prst="rect">
              <a:avLst/>
            </a:prstGeom>
            <a:noFill/>
          </p:spPr>
          <p:txBody>
            <a:bodyPr wrap="square" rtlCol="0">
              <a:spAutoFit/>
            </a:bodyPr>
            <a:lstStyle/>
            <a:p>
              <a:pPr indent="-228600">
                <a:lnSpc>
                  <a:spcPct val="106000"/>
                </a:lnSpc>
                <a:spcBef>
                  <a:spcPts val="600"/>
                </a:spcBef>
                <a:spcAft>
                  <a:spcPts val="600"/>
                </a:spcAft>
              </a:pPr>
              <a:r>
                <a:rPr lang="en-GB" sz="1400" b="1" dirty="0">
                  <a:solidFill>
                    <a:schemeClr val="accent2">
                      <a:lumMod val="50000"/>
                    </a:schemeClr>
                  </a:solidFill>
                  <a:latin typeface="Poppins"/>
                  <a:cs typeface="Poppins"/>
                </a:rPr>
                <a:t>Please consider this information and then answer the questions on page 2</a:t>
              </a:r>
              <a:endParaRPr lang="en-GB" sz="1050" dirty="0">
                <a:solidFill>
                  <a:schemeClr val="accent2">
                    <a:lumMod val="50000"/>
                  </a:schemeClr>
                </a:solidFill>
                <a:latin typeface="Poppins"/>
                <a:cs typeface="Poppins"/>
              </a:endParaRPr>
            </a:p>
          </p:txBody>
        </p:sp>
      </p:grpSp>
      <p:sp>
        <p:nvSpPr>
          <p:cNvPr id="16" name="Rectangle 15">
            <a:extLst>
              <a:ext uri="{FF2B5EF4-FFF2-40B4-BE49-F238E27FC236}">
                <a16:creationId xmlns:a16="http://schemas.microsoft.com/office/drawing/2014/main" id="{9574C881-3011-E515-BDCA-8971D7EEF94B}"/>
              </a:ext>
            </a:extLst>
          </p:cNvPr>
          <p:cNvSpPr/>
          <p:nvPr/>
        </p:nvSpPr>
        <p:spPr>
          <a:xfrm>
            <a:off x="6274519" y="5161103"/>
            <a:ext cx="5112136" cy="9761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Tree>
    <p:extLst>
      <p:ext uri="{BB962C8B-B14F-4D97-AF65-F5344CB8AC3E}">
        <p14:creationId xmlns:p14="http://schemas.microsoft.com/office/powerpoint/2010/main" val="2817540464"/>
      </p:ext>
    </p:extLst>
  </p:cSld>
  <p:clrMapOvr>
    <a:masterClrMapping/>
  </p:clrMapOvr>
</p:sld>
</file>

<file path=ppt/theme/theme1.xml><?xml version="1.0" encoding="utf-8"?>
<a:theme xmlns:a="http://schemas.openxmlformats.org/drawingml/2006/main" name="Office Theme">
  <a:themeElements>
    <a:clrScheme name="Yorkshire Water">
      <a:dk1>
        <a:srgbClr val="000000"/>
      </a:dk1>
      <a:lt1>
        <a:srgbClr val="FFFFFF"/>
      </a:lt1>
      <a:dk2>
        <a:srgbClr val="000000"/>
      </a:dk2>
      <a:lt2>
        <a:srgbClr val="FFFFFF"/>
      </a:lt2>
      <a:accent1>
        <a:srgbClr val="131D3F"/>
      </a:accent1>
      <a:accent2>
        <a:srgbClr val="1F348C"/>
      </a:accent2>
      <a:accent3>
        <a:srgbClr val="6FB4CF"/>
      </a:accent3>
      <a:accent4>
        <a:srgbClr val="69AA99"/>
      </a:accent4>
      <a:accent5>
        <a:srgbClr val="DE6E68"/>
      </a:accent5>
      <a:accent6>
        <a:srgbClr val="E7B75A"/>
      </a:accent6>
      <a:hlink>
        <a:srgbClr val="1F348C"/>
      </a:hlink>
      <a:folHlink>
        <a:srgbClr val="1F348C"/>
      </a:folHlink>
    </a:clrScheme>
    <a:fontScheme name="Yorkshire Water">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Yorkshire Water">
      <a:dk1>
        <a:srgbClr val="000000"/>
      </a:dk1>
      <a:lt1>
        <a:srgbClr val="FFFFFF"/>
      </a:lt1>
      <a:dk2>
        <a:srgbClr val="000000"/>
      </a:dk2>
      <a:lt2>
        <a:srgbClr val="FFFFFF"/>
      </a:lt2>
      <a:accent1>
        <a:srgbClr val="131D3F"/>
      </a:accent1>
      <a:accent2>
        <a:srgbClr val="1F348C"/>
      </a:accent2>
      <a:accent3>
        <a:srgbClr val="6FB4CF"/>
      </a:accent3>
      <a:accent4>
        <a:srgbClr val="69AA99"/>
      </a:accent4>
      <a:accent5>
        <a:srgbClr val="DE6E68"/>
      </a:accent5>
      <a:accent6>
        <a:srgbClr val="E7B75A"/>
      </a:accent6>
      <a:hlink>
        <a:srgbClr val="1F348C"/>
      </a:hlink>
      <a:folHlink>
        <a:srgbClr val="1F34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Yorkshire Water">
      <a:dk1>
        <a:srgbClr val="000000"/>
      </a:dk1>
      <a:lt1>
        <a:srgbClr val="FFFFFF"/>
      </a:lt1>
      <a:dk2>
        <a:srgbClr val="000000"/>
      </a:dk2>
      <a:lt2>
        <a:srgbClr val="FFFFFF"/>
      </a:lt2>
      <a:accent1>
        <a:srgbClr val="131D3F"/>
      </a:accent1>
      <a:accent2>
        <a:srgbClr val="1F348C"/>
      </a:accent2>
      <a:accent3>
        <a:srgbClr val="6FB4CF"/>
      </a:accent3>
      <a:accent4>
        <a:srgbClr val="69AA99"/>
      </a:accent4>
      <a:accent5>
        <a:srgbClr val="DE6E68"/>
      </a:accent5>
      <a:accent6>
        <a:srgbClr val="E7B75A"/>
      </a:accent6>
      <a:hlink>
        <a:srgbClr val="1F348C"/>
      </a:hlink>
      <a:folHlink>
        <a:srgbClr val="1F34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Yorkshire Water">
      <a:dk1>
        <a:srgbClr val="000000"/>
      </a:dk1>
      <a:lt1>
        <a:srgbClr val="FFFFFF"/>
      </a:lt1>
      <a:dk2>
        <a:srgbClr val="000000"/>
      </a:dk2>
      <a:lt2>
        <a:srgbClr val="FFFFFF"/>
      </a:lt2>
      <a:accent1>
        <a:srgbClr val="131D3F"/>
      </a:accent1>
      <a:accent2>
        <a:srgbClr val="1F348C"/>
      </a:accent2>
      <a:accent3>
        <a:srgbClr val="6FB4CF"/>
      </a:accent3>
      <a:accent4>
        <a:srgbClr val="69AA99"/>
      </a:accent4>
      <a:accent5>
        <a:srgbClr val="DE6E68"/>
      </a:accent5>
      <a:accent6>
        <a:srgbClr val="E7B75A"/>
      </a:accent6>
      <a:hlink>
        <a:srgbClr val="1F348C"/>
      </a:hlink>
      <a:folHlink>
        <a:srgbClr val="1F34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E7334913E574FB2BD7B5E1760FF07" ma:contentTypeVersion="14" ma:contentTypeDescription="Create a new document." ma:contentTypeScope="" ma:versionID="25fbe7a5f510624cb40448f5b8b4011b">
  <xsd:schema xmlns:xsd="http://www.w3.org/2001/XMLSchema" xmlns:xs="http://www.w3.org/2001/XMLSchema" xmlns:p="http://schemas.microsoft.com/office/2006/metadata/properties" xmlns:ns2="aec2934e-84d2-480f-b12a-f02a1795ba8e" xmlns:ns3="a5eebde4-f3ec-4afe-9fd4-0e6a161c30a1" targetNamespace="http://schemas.microsoft.com/office/2006/metadata/properties" ma:root="true" ma:fieldsID="5c9af4bb2ee27957cf747eece48b0377" ns2:_="" ns3:_="">
    <xsd:import namespace="aec2934e-84d2-480f-b12a-f02a1795ba8e"/>
    <xsd:import namespace="a5eebde4-f3ec-4afe-9fd4-0e6a161c30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2934e-84d2-480f-b12a-f02a1795b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0a85b-6d2a-4a39-8c39-bf0764a9fc85}" ma:internalName="TaxCatchAll" ma:showField="CatchAllData" ma:web="aec2934e-84d2-480f-b12a-f02a1795ba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ebde4-f3ec-4afe-9fd4-0e6a161c30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f278e36-c164-4658-892f-8adefa22e7b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ec2934e-84d2-480f-b12a-f02a1795ba8e" xsi:nil="true"/>
    <lcf76f155ced4ddcb4097134ff3c332f xmlns="a5eebde4-f3ec-4afe-9fd4-0e6a161c30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7BA48F-3E46-4422-9465-54ACE94E28B6}"/>
</file>

<file path=customXml/itemProps2.xml><?xml version="1.0" encoding="utf-8"?>
<ds:datastoreItem xmlns:ds="http://schemas.openxmlformats.org/officeDocument/2006/customXml" ds:itemID="{37B806AA-AC17-4CAC-AB40-2F5B5802106E}"/>
</file>

<file path=customXml/itemProps3.xml><?xml version="1.0" encoding="utf-8"?>
<ds:datastoreItem xmlns:ds="http://schemas.openxmlformats.org/officeDocument/2006/customXml" ds:itemID="{A02715D0-7D6C-460B-A51B-B15F73A7B5F7}"/>
</file>

<file path=docProps/app.xml><?xml version="1.0" encoding="utf-8"?>
<Properties xmlns="http://schemas.openxmlformats.org/officeDocument/2006/extended-properties" xmlns:vt="http://schemas.openxmlformats.org/officeDocument/2006/docPropsVTypes">
  <TotalTime>8981</TotalTime>
  <Words>1104</Words>
  <Application>Microsoft Office PowerPoint</Application>
  <PresentationFormat>Widescreen</PresentationFormat>
  <Paragraphs>51</Paragraphs>
  <Slides>5</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5</vt:i4>
      </vt:variant>
    </vt:vector>
  </HeadingPairs>
  <TitlesOfParts>
    <vt:vector size="11" baseType="lpstr">
      <vt:lpstr>Arial</vt:lpstr>
      <vt:lpstr>Poppins</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vector>
  </TitlesOfParts>
  <Company>Join the Dots (Research)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Towns</dc:creator>
  <cp:lastModifiedBy>Naveed Majid</cp:lastModifiedBy>
  <cp:revision>356</cp:revision>
  <dcterms:created xsi:type="dcterms:W3CDTF">2018-05-17T15:08:28Z</dcterms:created>
  <dcterms:modified xsi:type="dcterms:W3CDTF">2023-08-21T14:55:53Z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dfc70-0289-4bbf-a1df-2e48919102f8_Enabled">
    <vt:lpwstr>true</vt:lpwstr>
  </property>
  <property fmtid="{D5CDD505-2E9C-101B-9397-08002B2CF9AE}" pid="3" name="MSIP_Label_d04dfc70-0289-4bbf-a1df-2e48919102f8_SetDate">
    <vt:lpwstr>2023-08-21T14:53:26Z</vt:lpwstr>
  </property>
  <property fmtid="{D5CDD505-2E9C-101B-9397-08002B2CF9AE}" pid="4" name="MSIP_Label_d04dfc70-0289-4bbf-a1df-2e48919102f8_Method">
    <vt:lpwstr>Standard</vt:lpwstr>
  </property>
  <property fmtid="{D5CDD505-2E9C-101B-9397-08002B2CF9AE}" pid="5" name="MSIP_Label_d04dfc70-0289-4bbf-a1df-2e48919102f8_Name">
    <vt:lpwstr>Private2</vt:lpwstr>
  </property>
  <property fmtid="{D5CDD505-2E9C-101B-9397-08002B2CF9AE}" pid="6" name="MSIP_Label_d04dfc70-0289-4bbf-a1df-2e48919102f8_SiteId">
    <vt:lpwstr>92ebd22d-0a9c-4516-a68f-ba966853a8f3</vt:lpwstr>
  </property>
  <property fmtid="{D5CDD505-2E9C-101B-9397-08002B2CF9AE}" pid="7" name="MSIP_Label_d04dfc70-0289-4bbf-a1df-2e48919102f8_ActionId">
    <vt:lpwstr>47c547db-3686-45df-a5c2-daa5822e059e</vt:lpwstr>
  </property>
  <property fmtid="{D5CDD505-2E9C-101B-9397-08002B2CF9AE}" pid="8" name="MSIP_Label_d04dfc70-0289-4bbf-a1df-2e48919102f8_ContentBits">
    <vt:lpwstr>0</vt:lpwstr>
  </property>
  <property fmtid="{D5CDD505-2E9C-101B-9397-08002B2CF9AE}" pid="9" name="ContentTypeId">
    <vt:lpwstr>0x010100669E7334913E574FB2BD7B5E1760FF07</vt:lpwstr>
  </property>
</Properties>
</file>