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1.xml" ContentType="application/vnd.openxmlformats-officedocument.presentationml.notesSlide+xml"/>
  <Override PartName="/ppt/notesSlides/notesSlide7.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ustom.xml" ContentType="application/vnd.openxmlformats-officedocument.custom-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3" r:id="rId2"/>
    <p:sldId id="256" r:id="rId3"/>
    <p:sldId id="257" r:id="rId4"/>
    <p:sldId id="259" r:id="rId5"/>
    <p:sldId id="258" r:id="rId6"/>
    <p:sldId id="260" r:id="rId7"/>
    <p:sldId id="261"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5152" autoAdjust="0"/>
  </p:normalViewPr>
  <p:slideViewPr>
    <p:cSldViewPr snapToGrid="0">
      <p:cViewPr varScale="1">
        <p:scale>
          <a:sx n="65" d="100"/>
          <a:sy n="65" d="100"/>
        </p:scale>
        <p:origin x="1536" y="78"/>
      </p:cViewPr>
      <p:guideLst/>
    </p:cSldViewPr>
  </p:slideViewPr>
  <p:notesTextViewPr>
    <p:cViewPr>
      <p:scale>
        <a:sx n="1" d="1"/>
        <a:sy n="1" d="1"/>
      </p:scale>
      <p:origin x="0" y="0"/>
    </p:cViewPr>
  </p:notesTextViewPr>
  <p:notesViewPr>
    <p:cSldViewPr snapToGrid="0">
      <p:cViewPr varScale="1">
        <p:scale>
          <a:sx n="67" d="100"/>
          <a:sy n="67" d="100"/>
        </p:scale>
        <p:origin x="3312"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DF07C2-79CC-4AD9-8F67-A6F5ED7D3CEC}" type="datetimeFigureOut">
              <a:rPr lang="en-GB" smtClean="0"/>
              <a:t>14/02/2022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555714-3883-4B17-BC45-DA4F1126C45B}" type="slidenum">
              <a:rPr lang="en-GB" smtClean="0"/>
              <a:t>‹#›</a:t>
            </a:fld>
            <a:endParaRPr lang="en-GB"/>
          </a:p>
        </p:txBody>
      </p:sp>
    </p:spTree>
    <p:extLst>
      <p:ext uri="{BB962C8B-B14F-4D97-AF65-F5344CB8AC3E}">
        <p14:creationId xmlns:p14="http://schemas.microsoft.com/office/powerpoint/2010/main" val="16302343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t>Water is taken from the water environment – this is called abstraction.  Most water is abstracted from rivers – rivers are used to fill reservoirs (mostly when its wet in winter), and water is then taken from the reservoir through the year.   Some water is also taken from underground “the water table”.  This is around 10% of water only.   In times of hot dry weather rivers and reservoirs can become low – which can harm wildlife.  </a:t>
            </a:r>
          </a:p>
          <a:p>
            <a:endParaRPr lang="en-GB" sz="1200" dirty="0"/>
          </a:p>
          <a:p>
            <a:r>
              <a:rPr lang="en-GB" sz="1200" dirty="0"/>
              <a:t>How drinking water looks and tastes can be affected by the quality of water in the environment.   Some deposits found in rivers can make water discoloured or have an earthy or musty taste.  Hard water is water that comes from ground sources (as it passes through rocks it absorbs minerals from the rocks).  </a:t>
            </a:r>
          </a:p>
          <a:p>
            <a:endParaRPr lang="en-GB" sz="1200" dirty="0"/>
          </a:p>
          <a:p>
            <a:r>
              <a:rPr lang="en-GB" sz="1200" dirty="0"/>
              <a:t>Water companies work with farmers to maintain untreated water quality – if fertilisers and slurry gets into water it can make it unpleasant to drink – and in extreme cases not able to be used anymore for drinking.  </a:t>
            </a:r>
          </a:p>
          <a:p>
            <a:endParaRPr lang="en-GB" dirty="0"/>
          </a:p>
        </p:txBody>
      </p:sp>
      <p:sp>
        <p:nvSpPr>
          <p:cNvPr id="4" name="Slide Number Placeholder 3"/>
          <p:cNvSpPr>
            <a:spLocks noGrp="1"/>
          </p:cNvSpPr>
          <p:nvPr>
            <p:ph type="sldNum" sz="quarter" idx="5"/>
          </p:nvPr>
        </p:nvSpPr>
        <p:spPr/>
        <p:txBody>
          <a:bodyPr/>
          <a:lstStyle/>
          <a:p>
            <a:fld id="{65555714-3883-4B17-BC45-DA4F1126C45B}" type="slidenum">
              <a:rPr lang="en-GB" smtClean="0"/>
              <a:t>2</a:t>
            </a:fld>
            <a:endParaRPr lang="en-GB"/>
          </a:p>
        </p:txBody>
      </p:sp>
    </p:spTree>
    <p:extLst>
      <p:ext uri="{BB962C8B-B14F-4D97-AF65-F5344CB8AC3E}">
        <p14:creationId xmlns:p14="http://schemas.microsoft.com/office/powerpoint/2010/main" val="1750685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t>Water is treated in water treatment works.  The standards in the UK are very high – amongst the highest in the world.  </a:t>
            </a:r>
          </a:p>
          <a:p>
            <a:r>
              <a:rPr lang="en-GB" sz="1200" dirty="0"/>
              <a:t>The quality of water is tested as it leaves works, and through the system and at customers taps.  Hundreds of thousands of samples are taken each year.   These are tested in laboratories.   </a:t>
            </a:r>
          </a:p>
          <a:p>
            <a:endParaRPr lang="en-GB" sz="1200" dirty="0"/>
          </a:p>
          <a:p>
            <a:r>
              <a:rPr lang="en-GB" sz="1200" dirty="0"/>
              <a:t>If there is any doubt about whether water is okay to drink – customers will be asked to boil water before drinking it (they are told about this on the doorstep, through social media, adverts and phone calls).  This is precautionary only.    </a:t>
            </a:r>
          </a:p>
          <a:p>
            <a:endParaRPr lang="en-GB" dirty="0"/>
          </a:p>
        </p:txBody>
      </p:sp>
      <p:sp>
        <p:nvSpPr>
          <p:cNvPr id="4" name="Slide Number Placeholder 3"/>
          <p:cNvSpPr>
            <a:spLocks noGrp="1"/>
          </p:cNvSpPr>
          <p:nvPr>
            <p:ph type="sldNum" sz="quarter" idx="5"/>
          </p:nvPr>
        </p:nvSpPr>
        <p:spPr/>
        <p:txBody>
          <a:bodyPr/>
          <a:lstStyle/>
          <a:p>
            <a:fld id="{65555714-3883-4B17-BC45-DA4F1126C45B}" type="slidenum">
              <a:rPr lang="en-GB" smtClean="0"/>
              <a:t>3</a:t>
            </a:fld>
            <a:endParaRPr lang="en-GB"/>
          </a:p>
        </p:txBody>
      </p:sp>
    </p:spTree>
    <p:extLst>
      <p:ext uri="{BB962C8B-B14F-4D97-AF65-F5344CB8AC3E}">
        <p14:creationId xmlns:p14="http://schemas.microsoft.com/office/powerpoint/2010/main" val="32862625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t>The network of water pipes is huge.  </a:t>
            </a:r>
          </a:p>
          <a:p>
            <a:r>
              <a:rPr lang="en-GB" sz="1200" dirty="0"/>
              <a:t>Pipes can start to leak or burst.  The water is heavily pressurised in the pipe – this is in order to ensure water is kept clean (the pressure stops dirt and germs from getting into pipes that have cracks).</a:t>
            </a:r>
          </a:p>
          <a:p>
            <a:endParaRPr lang="en-GB" sz="1200" dirty="0"/>
          </a:p>
          <a:p>
            <a:r>
              <a:rPr lang="en-GB" sz="1200" dirty="0"/>
              <a:t>Bursts result in supply interruptions and leakage.  Water companies will provide alternative water when there are interruptions – with vulnerable customers given first priority. </a:t>
            </a:r>
          </a:p>
          <a:p>
            <a:endParaRPr lang="en-GB" sz="1200" dirty="0"/>
          </a:p>
          <a:p>
            <a:r>
              <a:rPr lang="en-GB" sz="1200" dirty="0"/>
              <a:t>Once a burst is fixed there are often issues with deposits in the mains being stirred up – this can cause brown water, which needs to be run off.  </a:t>
            </a:r>
          </a:p>
          <a:p>
            <a:endParaRPr lang="en-GB" sz="1200" dirty="0"/>
          </a:p>
          <a:p>
            <a:r>
              <a:rPr lang="en-GB" sz="1200" dirty="0"/>
              <a:t>Most of the time customers phone water companies to say their water is off or to report leaks – telemetry to auto-detect this is in its infancy.  </a:t>
            </a:r>
          </a:p>
          <a:p>
            <a:endParaRPr lang="en-GB" dirty="0"/>
          </a:p>
        </p:txBody>
      </p:sp>
      <p:sp>
        <p:nvSpPr>
          <p:cNvPr id="4" name="Slide Number Placeholder 3"/>
          <p:cNvSpPr>
            <a:spLocks noGrp="1"/>
          </p:cNvSpPr>
          <p:nvPr>
            <p:ph type="sldNum" sz="quarter" idx="5"/>
          </p:nvPr>
        </p:nvSpPr>
        <p:spPr/>
        <p:txBody>
          <a:bodyPr/>
          <a:lstStyle/>
          <a:p>
            <a:fld id="{65555714-3883-4B17-BC45-DA4F1126C45B}" type="slidenum">
              <a:rPr lang="en-GB" smtClean="0"/>
              <a:t>4</a:t>
            </a:fld>
            <a:endParaRPr lang="en-GB"/>
          </a:p>
        </p:txBody>
      </p:sp>
    </p:spTree>
    <p:extLst>
      <p:ext uri="{BB962C8B-B14F-4D97-AF65-F5344CB8AC3E}">
        <p14:creationId xmlns:p14="http://schemas.microsoft.com/office/powerpoint/2010/main" val="19269059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t>Increasingly houses are metered.  This means you pay for the water you use.   The price you pay (whether metered or not) is regulated by Ofwat.  </a:t>
            </a:r>
          </a:p>
          <a:p>
            <a:endParaRPr lang="en-GB" sz="1200" dirty="0"/>
          </a:p>
          <a:p>
            <a:r>
              <a:rPr lang="en-GB" sz="1200" dirty="0"/>
              <a:t>At the moment meters are read by a meter reader – who comes to the house to read the meter.  Smart meters are in their infancy – but allow meters to be read automatically, and for people to review their bills and consumption online to help manage water use.   Water companies offer devices in the home to reduce water use – such as shower heads, water butts.   </a:t>
            </a:r>
          </a:p>
          <a:p>
            <a:endParaRPr lang="en-GB" sz="1200" dirty="0"/>
          </a:p>
          <a:p>
            <a:r>
              <a:rPr lang="en-GB" sz="1200" dirty="0"/>
              <a:t>Homes may ring water companies to report issues – such as report a leak or a blockage.  Call centres are based in the UK.</a:t>
            </a:r>
          </a:p>
          <a:p>
            <a:endParaRPr lang="en-GB" dirty="0"/>
          </a:p>
        </p:txBody>
      </p:sp>
      <p:sp>
        <p:nvSpPr>
          <p:cNvPr id="4" name="Slide Number Placeholder 3"/>
          <p:cNvSpPr>
            <a:spLocks noGrp="1"/>
          </p:cNvSpPr>
          <p:nvPr>
            <p:ph type="sldNum" sz="quarter" idx="5"/>
          </p:nvPr>
        </p:nvSpPr>
        <p:spPr/>
        <p:txBody>
          <a:bodyPr/>
          <a:lstStyle/>
          <a:p>
            <a:fld id="{65555714-3883-4B17-BC45-DA4F1126C45B}" type="slidenum">
              <a:rPr lang="en-GB" smtClean="0"/>
              <a:t>5</a:t>
            </a:fld>
            <a:endParaRPr lang="en-GB"/>
          </a:p>
        </p:txBody>
      </p:sp>
    </p:spTree>
    <p:extLst>
      <p:ext uri="{BB962C8B-B14F-4D97-AF65-F5344CB8AC3E}">
        <p14:creationId xmlns:p14="http://schemas.microsoft.com/office/powerpoint/2010/main" val="30288737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t>Waste water is taken through sewers.  Rain is also taken through sewers.  Sometimes this means there is too much for the sewers to cope with.  Overflow pipes take the excess and put into a local river or the sea.   It’s heavily diluted, </a:t>
            </a:r>
            <a:r>
              <a:rPr lang="en-GB" sz="1200" dirty="0">
                <a:highlight>
                  <a:srgbClr val="FFFF00"/>
                </a:highlight>
              </a:rPr>
              <a:t>but can </a:t>
            </a:r>
            <a:r>
              <a:rPr lang="en-GB" sz="1200" strike="noStrike" dirty="0">
                <a:highlight>
                  <a:srgbClr val="FFFF00"/>
                </a:highlight>
              </a:rPr>
              <a:t>contain </a:t>
            </a:r>
            <a:r>
              <a:rPr lang="en-GB" sz="1200" dirty="0"/>
              <a:t>toilet paper, sanitary products, etc – which is unpleasant.   </a:t>
            </a:r>
          </a:p>
          <a:p>
            <a:endParaRPr lang="en-GB" sz="1200" dirty="0"/>
          </a:p>
          <a:p>
            <a:r>
              <a:rPr lang="en-GB" sz="1200" dirty="0"/>
              <a:t>These overflow pipes are legal – </a:t>
            </a:r>
            <a:r>
              <a:rPr lang="en-GB" sz="1200" dirty="0">
                <a:solidFill>
                  <a:srgbClr val="FF0000"/>
                </a:solidFill>
              </a:rPr>
              <a:t>but should only be used due to increased flows associated with rainfall events</a:t>
            </a:r>
            <a:r>
              <a:rPr lang="en-GB" sz="1200" dirty="0"/>
              <a:t>.  The only way to get rid of these is to build storage or make sewers larger.  Or to stop rainwater going into sewers in the first place; for example by diverting water away from the sewers. </a:t>
            </a:r>
          </a:p>
          <a:p>
            <a:endParaRPr lang="en-GB" dirty="0"/>
          </a:p>
        </p:txBody>
      </p:sp>
      <p:sp>
        <p:nvSpPr>
          <p:cNvPr id="4" name="Slide Number Placeholder 3"/>
          <p:cNvSpPr>
            <a:spLocks noGrp="1"/>
          </p:cNvSpPr>
          <p:nvPr>
            <p:ph type="sldNum" sz="quarter" idx="5"/>
          </p:nvPr>
        </p:nvSpPr>
        <p:spPr/>
        <p:txBody>
          <a:bodyPr/>
          <a:lstStyle/>
          <a:p>
            <a:fld id="{65555714-3883-4B17-BC45-DA4F1126C45B}" type="slidenum">
              <a:rPr lang="en-GB" smtClean="0"/>
              <a:t>6</a:t>
            </a:fld>
            <a:endParaRPr lang="en-GB"/>
          </a:p>
        </p:txBody>
      </p:sp>
    </p:spTree>
    <p:extLst>
      <p:ext uri="{BB962C8B-B14F-4D97-AF65-F5344CB8AC3E}">
        <p14:creationId xmlns:p14="http://schemas.microsoft.com/office/powerpoint/2010/main" val="1242594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t>When there is heavy rain or when people put stuff down sewers that does not belong (e.g. nappies, wet wipes, fats and oils), sewers can spill and go into houses and gardens or rivers.  If it enters a river it is called pollution; if not it is called sewer flooding.  </a:t>
            </a:r>
          </a:p>
          <a:p>
            <a:endParaRPr lang="en-GB" sz="1200" dirty="0"/>
          </a:p>
          <a:p>
            <a:r>
              <a:rPr lang="en-GB" sz="1200" dirty="0"/>
              <a:t>Sewer flooding can cause a lot of damage – those with sewage inside the house may have to leave whilst the house dries and is repaired.  </a:t>
            </a:r>
          </a:p>
          <a:p>
            <a:endParaRPr lang="en-GB" sz="1200" dirty="0"/>
          </a:p>
          <a:p>
            <a:endParaRPr lang="en-GB" dirty="0"/>
          </a:p>
        </p:txBody>
      </p:sp>
      <p:sp>
        <p:nvSpPr>
          <p:cNvPr id="4" name="Slide Number Placeholder 3"/>
          <p:cNvSpPr>
            <a:spLocks noGrp="1"/>
          </p:cNvSpPr>
          <p:nvPr>
            <p:ph type="sldNum" sz="quarter" idx="5"/>
          </p:nvPr>
        </p:nvSpPr>
        <p:spPr/>
        <p:txBody>
          <a:bodyPr/>
          <a:lstStyle/>
          <a:p>
            <a:fld id="{65555714-3883-4B17-BC45-DA4F1126C45B}" type="slidenum">
              <a:rPr lang="en-GB" smtClean="0"/>
              <a:t>7</a:t>
            </a:fld>
            <a:endParaRPr lang="en-GB"/>
          </a:p>
        </p:txBody>
      </p:sp>
    </p:spTree>
    <p:extLst>
      <p:ext uri="{BB962C8B-B14F-4D97-AF65-F5344CB8AC3E}">
        <p14:creationId xmlns:p14="http://schemas.microsoft.com/office/powerpoint/2010/main" val="41914838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t>Waste water is taken to treatment works to be treated.</a:t>
            </a:r>
          </a:p>
          <a:p>
            <a:endParaRPr lang="en-GB" sz="1200" dirty="0"/>
          </a:p>
          <a:p>
            <a:r>
              <a:rPr lang="en-GB" sz="1200" dirty="0"/>
              <a:t>This involves taking the water out of the waste – to put back into the river or sea.  The water returned to the sea has to meet very strict standards.  Meeting even higher standards can improve the quality of rivers and coastal waters.</a:t>
            </a:r>
          </a:p>
          <a:p>
            <a:endParaRPr lang="en-GB" sz="1200" dirty="0"/>
          </a:p>
          <a:p>
            <a:r>
              <a:rPr lang="en-GB" sz="1200" dirty="0"/>
              <a:t>The waste that is left – </a:t>
            </a:r>
            <a:r>
              <a:rPr lang="en-GB" sz="1200"/>
              <a:t>called sludge </a:t>
            </a:r>
            <a:r>
              <a:rPr lang="en-GB" sz="1200" dirty="0"/>
              <a:t>– has to be disposed off.  This as much as possible should have a beneficial use, such as being used to produce renewable energy or for fertiliser.  Any that is left is send to landfill – water companies look to avoid that.  </a:t>
            </a:r>
          </a:p>
          <a:p>
            <a:endParaRPr lang="en-GB" dirty="0"/>
          </a:p>
        </p:txBody>
      </p:sp>
      <p:sp>
        <p:nvSpPr>
          <p:cNvPr id="4" name="Slide Number Placeholder 3"/>
          <p:cNvSpPr>
            <a:spLocks noGrp="1"/>
          </p:cNvSpPr>
          <p:nvPr>
            <p:ph type="sldNum" sz="quarter" idx="5"/>
          </p:nvPr>
        </p:nvSpPr>
        <p:spPr/>
        <p:txBody>
          <a:bodyPr/>
          <a:lstStyle/>
          <a:p>
            <a:fld id="{65555714-3883-4B17-BC45-DA4F1126C45B}" type="slidenum">
              <a:rPr lang="en-GB" smtClean="0"/>
              <a:t>8</a:t>
            </a:fld>
            <a:endParaRPr lang="en-GB"/>
          </a:p>
        </p:txBody>
      </p:sp>
    </p:spTree>
    <p:extLst>
      <p:ext uri="{BB962C8B-B14F-4D97-AF65-F5344CB8AC3E}">
        <p14:creationId xmlns:p14="http://schemas.microsoft.com/office/powerpoint/2010/main" val="7467951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F8774-3AF0-4B62-BECF-C86267A6CCA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75BB45D-87BB-47A7-9442-5CF6AD1A21E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A707830-C78C-49E7-9DF9-DEFB56CDD459}"/>
              </a:ext>
            </a:extLst>
          </p:cNvPr>
          <p:cNvSpPr>
            <a:spLocks noGrp="1"/>
          </p:cNvSpPr>
          <p:nvPr>
            <p:ph type="dt" sz="half" idx="10"/>
          </p:nvPr>
        </p:nvSpPr>
        <p:spPr/>
        <p:txBody>
          <a:bodyPr/>
          <a:lstStyle/>
          <a:p>
            <a:fld id="{D4F7BF11-4FB6-4F22-8366-79313F50F063}" type="datetimeFigureOut">
              <a:rPr lang="en-GB" smtClean="0"/>
              <a:t>14/02/2022</a:t>
            </a:fld>
            <a:endParaRPr lang="en-GB"/>
          </a:p>
        </p:txBody>
      </p:sp>
      <p:sp>
        <p:nvSpPr>
          <p:cNvPr id="5" name="Footer Placeholder 4">
            <a:extLst>
              <a:ext uri="{FF2B5EF4-FFF2-40B4-BE49-F238E27FC236}">
                <a16:creationId xmlns:a16="http://schemas.microsoft.com/office/drawing/2014/main" id="{44F9B02A-6CA8-4CC6-8279-A4518EE16AB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E68450F-7AF8-48D9-8D96-68CB5EE199D9}"/>
              </a:ext>
            </a:extLst>
          </p:cNvPr>
          <p:cNvSpPr>
            <a:spLocks noGrp="1"/>
          </p:cNvSpPr>
          <p:nvPr>
            <p:ph type="sldNum" sz="quarter" idx="12"/>
          </p:nvPr>
        </p:nvSpPr>
        <p:spPr/>
        <p:txBody>
          <a:bodyPr/>
          <a:lstStyle/>
          <a:p>
            <a:fld id="{CDD29F31-F267-44C2-8C03-3A89C0F6EA89}" type="slidenum">
              <a:rPr lang="en-GB" smtClean="0"/>
              <a:t>‹#›</a:t>
            </a:fld>
            <a:endParaRPr lang="en-GB"/>
          </a:p>
        </p:txBody>
      </p:sp>
    </p:spTree>
    <p:extLst>
      <p:ext uri="{BB962C8B-B14F-4D97-AF65-F5344CB8AC3E}">
        <p14:creationId xmlns:p14="http://schemas.microsoft.com/office/powerpoint/2010/main" val="876094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A5821-3686-477A-9D13-DD505F9F200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CB59B1A-3CF9-4C63-B572-C5A519D9B84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4ED340C-6D96-4ED8-BFE6-E6F6003DC554}"/>
              </a:ext>
            </a:extLst>
          </p:cNvPr>
          <p:cNvSpPr>
            <a:spLocks noGrp="1"/>
          </p:cNvSpPr>
          <p:nvPr>
            <p:ph type="dt" sz="half" idx="10"/>
          </p:nvPr>
        </p:nvSpPr>
        <p:spPr/>
        <p:txBody>
          <a:bodyPr/>
          <a:lstStyle/>
          <a:p>
            <a:fld id="{D4F7BF11-4FB6-4F22-8366-79313F50F063}" type="datetimeFigureOut">
              <a:rPr lang="en-GB" smtClean="0"/>
              <a:t>14/02/2022</a:t>
            </a:fld>
            <a:endParaRPr lang="en-GB"/>
          </a:p>
        </p:txBody>
      </p:sp>
      <p:sp>
        <p:nvSpPr>
          <p:cNvPr id="5" name="Footer Placeholder 4">
            <a:extLst>
              <a:ext uri="{FF2B5EF4-FFF2-40B4-BE49-F238E27FC236}">
                <a16:creationId xmlns:a16="http://schemas.microsoft.com/office/drawing/2014/main" id="{F906AA3B-3B84-4354-BB69-0ACA0A6AAC2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A65C1FD-E349-4BF6-9C3C-03030192733E}"/>
              </a:ext>
            </a:extLst>
          </p:cNvPr>
          <p:cNvSpPr>
            <a:spLocks noGrp="1"/>
          </p:cNvSpPr>
          <p:nvPr>
            <p:ph type="sldNum" sz="quarter" idx="12"/>
          </p:nvPr>
        </p:nvSpPr>
        <p:spPr/>
        <p:txBody>
          <a:bodyPr/>
          <a:lstStyle/>
          <a:p>
            <a:fld id="{CDD29F31-F267-44C2-8C03-3A89C0F6EA89}" type="slidenum">
              <a:rPr lang="en-GB" smtClean="0"/>
              <a:t>‹#›</a:t>
            </a:fld>
            <a:endParaRPr lang="en-GB"/>
          </a:p>
        </p:txBody>
      </p:sp>
    </p:spTree>
    <p:extLst>
      <p:ext uri="{BB962C8B-B14F-4D97-AF65-F5344CB8AC3E}">
        <p14:creationId xmlns:p14="http://schemas.microsoft.com/office/powerpoint/2010/main" val="1040959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CF826F-2182-40EC-A321-22ADAA6E415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56B5779-27BF-433D-802B-367FFE3C84E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A234F0C-FDCA-4821-B952-C7FB892D419B}"/>
              </a:ext>
            </a:extLst>
          </p:cNvPr>
          <p:cNvSpPr>
            <a:spLocks noGrp="1"/>
          </p:cNvSpPr>
          <p:nvPr>
            <p:ph type="dt" sz="half" idx="10"/>
          </p:nvPr>
        </p:nvSpPr>
        <p:spPr/>
        <p:txBody>
          <a:bodyPr/>
          <a:lstStyle/>
          <a:p>
            <a:fld id="{D4F7BF11-4FB6-4F22-8366-79313F50F063}" type="datetimeFigureOut">
              <a:rPr lang="en-GB" smtClean="0"/>
              <a:t>14/02/2022</a:t>
            </a:fld>
            <a:endParaRPr lang="en-GB"/>
          </a:p>
        </p:txBody>
      </p:sp>
      <p:sp>
        <p:nvSpPr>
          <p:cNvPr id="5" name="Footer Placeholder 4">
            <a:extLst>
              <a:ext uri="{FF2B5EF4-FFF2-40B4-BE49-F238E27FC236}">
                <a16:creationId xmlns:a16="http://schemas.microsoft.com/office/drawing/2014/main" id="{511117B7-9333-4F75-BD97-3271DD3484B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554690B-882A-4FEC-8C92-262F762B98D4}"/>
              </a:ext>
            </a:extLst>
          </p:cNvPr>
          <p:cNvSpPr>
            <a:spLocks noGrp="1"/>
          </p:cNvSpPr>
          <p:nvPr>
            <p:ph type="sldNum" sz="quarter" idx="12"/>
          </p:nvPr>
        </p:nvSpPr>
        <p:spPr/>
        <p:txBody>
          <a:bodyPr/>
          <a:lstStyle/>
          <a:p>
            <a:fld id="{CDD29F31-F267-44C2-8C03-3A89C0F6EA89}" type="slidenum">
              <a:rPr lang="en-GB" smtClean="0"/>
              <a:t>‹#›</a:t>
            </a:fld>
            <a:endParaRPr lang="en-GB"/>
          </a:p>
        </p:txBody>
      </p:sp>
    </p:spTree>
    <p:extLst>
      <p:ext uri="{BB962C8B-B14F-4D97-AF65-F5344CB8AC3E}">
        <p14:creationId xmlns:p14="http://schemas.microsoft.com/office/powerpoint/2010/main" val="3612643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746C5-195D-49B3-B708-7E9DC3E2B16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C9C46B1-7A25-4A20-9B6A-EA11EF0BF5C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EB59853-71A7-4992-B6AB-2BEAAF640675}"/>
              </a:ext>
            </a:extLst>
          </p:cNvPr>
          <p:cNvSpPr>
            <a:spLocks noGrp="1"/>
          </p:cNvSpPr>
          <p:nvPr>
            <p:ph type="dt" sz="half" idx="10"/>
          </p:nvPr>
        </p:nvSpPr>
        <p:spPr/>
        <p:txBody>
          <a:bodyPr/>
          <a:lstStyle/>
          <a:p>
            <a:fld id="{D4F7BF11-4FB6-4F22-8366-79313F50F063}" type="datetimeFigureOut">
              <a:rPr lang="en-GB" smtClean="0"/>
              <a:t>14/02/2022</a:t>
            </a:fld>
            <a:endParaRPr lang="en-GB"/>
          </a:p>
        </p:txBody>
      </p:sp>
      <p:sp>
        <p:nvSpPr>
          <p:cNvPr id="5" name="Footer Placeholder 4">
            <a:extLst>
              <a:ext uri="{FF2B5EF4-FFF2-40B4-BE49-F238E27FC236}">
                <a16:creationId xmlns:a16="http://schemas.microsoft.com/office/drawing/2014/main" id="{9BB32C86-A4C7-42B1-8181-4A7473499DC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B85BFC3-7288-4D02-993E-86CDB2D3CA46}"/>
              </a:ext>
            </a:extLst>
          </p:cNvPr>
          <p:cNvSpPr>
            <a:spLocks noGrp="1"/>
          </p:cNvSpPr>
          <p:nvPr>
            <p:ph type="sldNum" sz="quarter" idx="12"/>
          </p:nvPr>
        </p:nvSpPr>
        <p:spPr/>
        <p:txBody>
          <a:bodyPr/>
          <a:lstStyle/>
          <a:p>
            <a:fld id="{CDD29F31-F267-44C2-8C03-3A89C0F6EA89}" type="slidenum">
              <a:rPr lang="en-GB" smtClean="0"/>
              <a:t>‹#›</a:t>
            </a:fld>
            <a:endParaRPr lang="en-GB"/>
          </a:p>
        </p:txBody>
      </p:sp>
    </p:spTree>
    <p:extLst>
      <p:ext uri="{BB962C8B-B14F-4D97-AF65-F5344CB8AC3E}">
        <p14:creationId xmlns:p14="http://schemas.microsoft.com/office/powerpoint/2010/main" val="101984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B0E7D-F697-4E4F-AB8F-1D7316BCCBD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C7C6C97-FA54-4D12-8A44-65364777112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D763855-8593-4DF8-989F-55085010276B}"/>
              </a:ext>
            </a:extLst>
          </p:cNvPr>
          <p:cNvSpPr>
            <a:spLocks noGrp="1"/>
          </p:cNvSpPr>
          <p:nvPr>
            <p:ph type="dt" sz="half" idx="10"/>
          </p:nvPr>
        </p:nvSpPr>
        <p:spPr/>
        <p:txBody>
          <a:bodyPr/>
          <a:lstStyle/>
          <a:p>
            <a:fld id="{D4F7BF11-4FB6-4F22-8366-79313F50F063}" type="datetimeFigureOut">
              <a:rPr lang="en-GB" smtClean="0"/>
              <a:t>14/02/2022</a:t>
            </a:fld>
            <a:endParaRPr lang="en-GB"/>
          </a:p>
        </p:txBody>
      </p:sp>
      <p:sp>
        <p:nvSpPr>
          <p:cNvPr id="5" name="Footer Placeholder 4">
            <a:extLst>
              <a:ext uri="{FF2B5EF4-FFF2-40B4-BE49-F238E27FC236}">
                <a16:creationId xmlns:a16="http://schemas.microsoft.com/office/drawing/2014/main" id="{19A3DF04-133F-4D7D-BA9B-375442E4D26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8E0D45B-1084-4A60-BB93-AEB7EE647F26}"/>
              </a:ext>
            </a:extLst>
          </p:cNvPr>
          <p:cNvSpPr>
            <a:spLocks noGrp="1"/>
          </p:cNvSpPr>
          <p:nvPr>
            <p:ph type="sldNum" sz="quarter" idx="12"/>
          </p:nvPr>
        </p:nvSpPr>
        <p:spPr/>
        <p:txBody>
          <a:bodyPr/>
          <a:lstStyle/>
          <a:p>
            <a:fld id="{CDD29F31-F267-44C2-8C03-3A89C0F6EA89}" type="slidenum">
              <a:rPr lang="en-GB" smtClean="0"/>
              <a:t>‹#›</a:t>
            </a:fld>
            <a:endParaRPr lang="en-GB"/>
          </a:p>
        </p:txBody>
      </p:sp>
    </p:spTree>
    <p:extLst>
      <p:ext uri="{BB962C8B-B14F-4D97-AF65-F5344CB8AC3E}">
        <p14:creationId xmlns:p14="http://schemas.microsoft.com/office/powerpoint/2010/main" val="4058679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0234E-6EAF-499D-82AC-F8EADA3D7D7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9C4117F-6839-4A7B-BC2F-1683BEB02E9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AA0885B-3A12-4614-A866-CD3CD28791D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472B61F-605B-49A9-AAD6-65358D3239EB}"/>
              </a:ext>
            </a:extLst>
          </p:cNvPr>
          <p:cNvSpPr>
            <a:spLocks noGrp="1"/>
          </p:cNvSpPr>
          <p:nvPr>
            <p:ph type="dt" sz="half" idx="10"/>
          </p:nvPr>
        </p:nvSpPr>
        <p:spPr/>
        <p:txBody>
          <a:bodyPr/>
          <a:lstStyle/>
          <a:p>
            <a:fld id="{D4F7BF11-4FB6-4F22-8366-79313F50F063}" type="datetimeFigureOut">
              <a:rPr lang="en-GB" smtClean="0"/>
              <a:t>14/02/2022</a:t>
            </a:fld>
            <a:endParaRPr lang="en-GB"/>
          </a:p>
        </p:txBody>
      </p:sp>
      <p:sp>
        <p:nvSpPr>
          <p:cNvPr id="6" name="Footer Placeholder 5">
            <a:extLst>
              <a:ext uri="{FF2B5EF4-FFF2-40B4-BE49-F238E27FC236}">
                <a16:creationId xmlns:a16="http://schemas.microsoft.com/office/drawing/2014/main" id="{5ABD50DA-3EB2-4863-9A1E-7F9081C5B66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0BB076F-0F5A-4BC4-812E-0DB266C6EA69}"/>
              </a:ext>
            </a:extLst>
          </p:cNvPr>
          <p:cNvSpPr>
            <a:spLocks noGrp="1"/>
          </p:cNvSpPr>
          <p:nvPr>
            <p:ph type="sldNum" sz="quarter" idx="12"/>
          </p:nvPr>
        </p:nvSpPr>
        <p:spPr/>
        <p:txBody>
          <a:bodyPr/>
          <a:lstStyle/>
          <a:p>
            <a:fld id="{CDD29F31-F267-44C2-8C03-3A89C0F6EA89}" type="slidenum">
              <a:rPr lang="en-GB" smtClean="0"/>
              <a:t>‹#›</a:t>
            </a:fld>
            <a:endParaRPr lang="en-GB"/>
          </a:p>
        </p:txBody>
      </p:sp>
    </p:spTree>
    <p:extLst>
      <p:ext uri="{BB962C8B-B14F-4D97-AF65-F5344CB8AC3E}">
        <p14:creationId xmlns:p14="http://schemas.microsoft.com/office/powerpoint/2010/main" val="3633213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E7DEA-6B7B-4DA5-AA73-F2601829CC6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94C4B0C-1685-4CC8-9D0F-88C953FA0E9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EB8AE4E-62EF-447B-B0B5-7043636D45A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BE220B1-D333-4F71-A005-FBC907F1061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1616270-037A-4CA6-BA0E-1D8FD781DC3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F608386-E4F2-4C6A-B34B-49FF6AF8925D}"/>
              </a:ext>
            </a:extLst>
          </p:cNvPr>
          <p:cNvSpPr>
            <a:spLocks noGrp="1"/>
          </p:cNvSpPr>
          <p:nvPr>
            <p:ph type="dt" sz="half" idx="10"/>
          </p:nvPr>
        </p:nvSpPr>
        <p:spPr/>
        <p:txBody>
          <a:bodyPr/>
          <a:lstStyle/>
          <a:p>
            <a:fld id="{D4F7BF11-4FB6-4F22-8366-79313F50F063}" type="datetimeFigureOut">
              <a:rPr lang="en-GB" smtClean="0"/>
              <a:t>14/02/2022</a:t>
            </a:fld>
            <a:endParaRPr lang="en-GB"/>
          </a:p>
        </p:txBody>
      </p:sp>
      <p:sp>
        <p:nvSpPr>
          <p:cNvPr id="8" name="Footer Placeholder 7">
            <a:extLst>
              <a:ext uri="{FF2B5EF4-FFF2-40B4-BE49-F238E27FC236}">
                <a16:creationId xmlns:a16="http://schemas.microsoft.com/office/drawing/2014/main" id="{238C57A1-5619-44BC-B717-05407BDE0A7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9535973-FA7C-4199-B23F-5D7E9D87E6E0}"/>
              </a:ext>
            </a:extLst>
          </p:cNvPr>
          <p:cNvSpPr>
            <a:spLocks noGrp="1"/>
          </p:cNvSpPr>
          <p:nvPr>
            <p:ph type="sldNum" sz="quarter" idx="12"/>
          </p:nvPr>
        </p:nvSpPr>
        <p:spPr/>
        <p:txBody>
          <a:bodyPr/>
          <a:lstStyle/>
          <a:p>
            <a:fld id="{CDD29F31-F267-44C2-8C03-3A89C0F6EA89}" type="slidenum">
              <a:rPr lang="en-GB" smtClean="0"/>
              <a:t>‹#›</a:t>
            </a:fld>
            <a:endParaRPr lang="en-GB"/>
          </a:p>
        </p:txBody>
      </p:sp>
    </p:spTree>
    <p:extLst>
      <p:ext uri="{BB962C8B-B14F-4D97-AF65-F5344CB8AC3E}">
        <p14:creationId xmlns:p14="http://schemas.microsoft.com/office/powerpoint/2010/main" val="2216407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57AF8-DB81-43F2-AD47-6A09654A8CB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2A1407D-68DE-4BE5-AC48-F3EDA59448AA}"/>
              </a:ext>
            </a:extLst>
          </p:cNvPr>
          <p:cNvSpPr>
            <a:spLocks noGrp="1"/>
          </p:cNvSpPr>
          <p:nvPr>
            <p:ph type="dt" sz="half" idx="10"/>
          </p:nvPr>
        </p:nvSpPr>
        <p:spPr/>
        <p:txBody>
          <a:bodyPr/>
          <a:lstStyle/>
          <a:p>
            <a:fld id="{D4F7BF11-4FB6-4F22-8366-79313F50F063}" type="datetimeFigureOut">
              <a:rPr lang="en-GB" smtClean="0"/>
              <a:t>14/02/2022</a:t>
            </a:fld>
            <a:endParaRPr lang="en-GB"/>
          </a:p>
        </p:txBody>
      </p:sp>
      <p:sp>
        <p:nvSpPr>
          <p:cNvPr id="4" name="Footer Placeholder 3">
            <a:extLst>
              <a:ext uri="{FF2B5EF4-FFF2-40B4-BE49-F238E27FC236}">
                <a16:creationId xmlns:a16="http://schemas.microsoft.com/office/drawing/2014/main" id="{B4B3BD00-4FC2-48D6-9F40-BF0AC932B14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BAD74FA-56A4-492E-87A7-C7CB1DFA6F1E}"/>
              </a:ext>
            </a:extLst>
          </p:cNvPr>
          <p:cNvSpPr>
            <a:spLocks noGrp="1"/>
          </p:cNvSpPr>
          <p:nvPr>
            <p:ph type="sldNum" sz="quarter" idx="12"/>
          </p:nvPr>
        </p:nvSpPr>
        <p:spPr/>
        <p:txBody>
          <a:bodyPr/>
          <a:lstStyle/>
          <a:p>
            <a:fld id="{CDD29F31-F267-44C2-8C03-3A89C0F6EA89}" type="slidenum">
              <a:rPr lang="en-GB" smtClean="0"/>
              <a:t>‹#›</a:t>
            </a:fld>
            <a:endParaRPr lang="en-GB"/>
          </a:p>
        </p:txBody>
      </p:sp>
    </p:spTree>
    <p:extLst>
      <p:ext uri="{BB962C8B-B14F-4D97-AF65-F5344CB8AC3E}">
        <p14:creationId xmlns:p14="http://schemas.microsoft.com/office/powerpoint/2010/main" val="2102647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696CDB3-F92D-4031-99F8-6AC6E1C9CE76}"/>
              </a:ext>
            </a:extLst>
          </p:cNvPr>
          <p:cNvSpPr>
            <a:spLocks noGrp="1"/>
          </p:cNvSpPr>
          <p:nvPr>
            <p:ph type="dt" sz="half" idx="10"/>
          </p:nvPr>
        </p:nvSpPr>
        <p:spPr/>
        <p:txBody>
          <a:bodyPr/>
          <a:lstStyle/>
          <a:p>
            <a:fld id="{D4F7BF11-4FB6-4F22-8366-79313F50F063}" type="datetimeFigureOut">
              <a:rPr lang="en-GB" smtClean="0"/>
              <a:t>14/02/2022</a:t>
            </a:fld>
            <a:endParaRPr lang="en-GB"/>
          </a:p>
        </p:txBody>
      </p:sp>
      <p:sp>
        <p:nvSpPr>
          <p:cNvPr id="3" name="Footer Placeholder 2">
            <a:extLst>
              <a:ext uri="{FF2B5EF4-FFF2-40B4-BE49-F238E27FC236}">
                <a16:creationId xmlns:a16="http://schemas.microsoft.com/office/drawing/2014/main" id="{6A44FA48-8938-4C11-BDA3-8147B344D20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3721376-69BC-49AF-A6BD-59B3A64D9C14}"/>
              </a:ext>
            </a:extLst>
          </p:cNvPr>
          <p:cNvSpPr>
            <a:spLocks noGrp="1"/>
          </p:cNvSpPr>
          <p:nvPr>
            <p:ph type="sldNum" sz="quarter" idx="12"/>
          </p:nvPr>
        </p:nvSpPr>
        <p:spPr/>
        <p:txBody>
          <a:bodyPr/>
          <a:lstStyle/>
          <a:p>
            <a:fld id="{CDD29F31-F267-44C2-8C03-3A89C0F6EA89}" type="slidenum">
              <a:rPr lang="en-GB" smtClean="0"/>
              <a:t>‹#›</a:t>
            </a:fld>
            <a:endParaRPr lang="en-GB"/>
          </a:p>
        </p:txBody>
      </p:sp>
    </p:spTree>
    <p:extLst>
      <p:ext uri="{BB962C8B-B14F-4D97-AF65-F5344CB8AC3E}">
        <p14:creationId xmlns:p14="http://schemas.microsoft.com/office/powerpoint/2010/main" val="533733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5A16B-01C2-4220-8585-70AFA4DE76E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A265E0B-A5B1-4429-86C9-E6976B49674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70FE1CA-02B2-4260-96EA-FAF8D2FD25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2C1683D-2934-43C6-A880-492502A2FFF4}"/>
              </a:ext>
            </a:extLst>
          </p:cNvPr>
          <p:cNvSpPr>
            <a:spLocks noGrp="1"/>
          </p:cNvSpPr>
          <p:nvPr>
            <p:ph type="dt" sz="half" idx="10"/>
          </p:nvPr>
        </p:nvSpPr>
        <p:spPr/>
        <p:txBody>
          <a:bodyPr/>
          <a:lstStyle/>
          <a:p>
            <a:fld id="{D4F7BF11-4FB6-4F22-8366-79313F50F063}" type="datetimeFigureOut">
              <a:rPr lang="en-GB" smtClean="0"/>
              <a:t>14/02/2022</a:t>
            </a:fld>
            <a:endParaRPr lang="en-GB"/>
          </a:p>
        </p:txBody>
      </p:sp>
      <p:sp>
        <p:nvSpPr>
          <p:cNvPr id="6" name="Footer Placeholder 5">
            <a:extLst>
              <a:ext uri="{FF2B5EF4-FFF2-40B4-BE49-F238E27FC236}">
                <a16:creationId xmlns:a16="http://schemas.microsoft.com/office/drawing/2014/main" id="{174CC696-2341-43B2-B38E-3A7D74F36D4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AB61A4D-0171-4CEB-A93C-1EB595274E89}"/>
              </a:ext>
            </a:extLst>
          </p:cNvPr>
          <p:cNvSpPr>
            <a:spLocks noGrp="1"/>
          </p:cNvSpPr>
          <p:nvPr>
            <p:ph type="sldNum" sz="quarter" idx="12"/>
          </p:nvPr>
        </p:nvSpPr>
        <p:spPr/>
        <p:txBody>
          <a:bodyPr/>
          <a:lstStyle/>
          <a:p>
            <a:fld id="{CDD29F31-F267-44C2-8C03-3A89C0F6EA89}" type="slidenum">
              <a:rPr lang="en-GB" smtClean="0"/>
              <a:t>‹#›</a:t>
            </a:fld>
            <a:endParaRPr lang="en-GB"/>
          </a:p>
        </p:txBody>
      </p:sp>
    </p:spTree>
    <p:extLst>
      <p:ext uri="{BB962C8B-B14F-4D97-AF65-F5344CB8AC3E}">
        <p14:creationId xmlns:p14="http://schemas.microsoft.com/office/powerpoint/2010/main" val="4207081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DE2D4-0A71-49DE-B571-934F3A9A13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2C472B9-1EAC-40D1-BC5C-0AFE1655416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C9EBE59-03CB-4C66-A32A-5D24BAA1B3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1BFEBEE-AABA-4E66-8C32-0F28E06967BE}"/>
              </a:ext>
            </a:extLst>
          </p:cNvPr>
          <p:cNvSpPr>
            <a:spLocks noGrp="1"/>
          </p:cNvSpPr>
          <p:nvPr>
            <p:ph type="dt" sz="half" idx="10"/>
          </p:nvPr>
        </p:nvSpPr>
        <p:spPr/>
        <p:txBody>
          <a:bodyPr/>
          <a:lstStyle/>
          <a:p>
            <a:fld id="{D4F7BF11-4FB6-4F22-8366-79313F50F063}" type="datetimeFigureOut">
              <a:rPr lang="en-GB" smtClean="0"/>
              <a:t>14/02/2022</a:t>
            </a:fld>
            <a:endParaRPr lang="en-GB"/>
          </a:p>
        </p:txBody>
      </p:sp>
      <p:sp>
        <p:nvSpPr>
          <p:cNvPr id="6" name="Footer Placeholder 5">
            <a:extLst>
              <a:ext uri="{FF2B5EF4-FFF2-40B4-BE49-F238E27FC236}">
                <a16:creationId xmlns:a16="http://schemas.microsoft.com/office/drawing/2014/main" id="{8DA1D432-1C30-4961-BA4D-1927A2B58FF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0C994B3-1AF1-42C9-9423-E5C371C7CE04}"/>
              </a:ext>
            </a:extLst>
          </p:cNvPr>
          <p:cNvSpPr>
            <a:spLocks noGrp="1"/>
          </p:cNvSpPr>
          <p:nvPr>
            <p:ph type="sldNum" sz="quarter" idx="12"/>
          </p:nvPr>
        </p:nvSpPr>
        <p:spPr/>
        <p:txBody>
          <a:bodyPr/>
          <a:lstStyle/>
          <a:p>
            <a:fld id="{CDD29F31-F267-44C2-8C03-3A89C0F6EA89}" type="slidenum">
              <a:rPr lang="en-GB" smtClean="0"/>
              <a:t>‹#›</a:t>
            </a:fld>
            <a:endParaRPr lang="en-GB"/>
          </a:p>
        </p:txBody>
      </p:sp>
    </p:spTree>
    <p:extLst>
      <p:ext uri="{BB962C8B-B14F-4D97-AF65-F5344CB8AC3E}">
        <p14:creationId xmlns:p14="http://schemas.microsoft.com/office/powerpoint/2010/main" val="3642068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CC8004A-60A5-41F0-BDC2-E7A1FAFD94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F45CA3E-0AAC-47AF-831A-3BAC6C467B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21F0FCC-81A5-4455-BC23-D623EEF9EC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F7BF11-4FB6-4F22-8366-79313F50F063}" type="datetimeFigureOut">
              <a:rPr lang="en-GB" smtClean="0"/>
              <a:t>14/02/2022</a:t>
            </a:fld>
            <a:endParaRPr lang="en-GB"/>
          </a:p>
        </p:txBody>
      </p:sp>
      <p:sp>
        <p:nvSpPr>
          <p:cNvPr id="5" name="Footer Placeholder 4">
            <a:extLst>
              <a:ext uri="{FF2B5EF4-FFF2-40B4-BE49-F238E27FC236}">
                <a16:creationId xmlns:a16="http://schemas.microsoft.com/office/drawing/2014/main" id="{926121BC-D7A2-4CB6-81D7-04C8E004BDF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41FE86F-3E41-41AD-BB47-BE9C6234D70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D29F31-F267-44C2-8C03-3A89C0F6EA89}" type="slidenum">
              <a:rPr lang="en-GB" smtClean="0"/>
              <a:t>‹#›</a:t>
            </a:fld>
            <a:endParaRPr lang="en-GB"/>
          </a:p>
        </p:txBody>
      </p:sp>
    </p:spTree>
    <p:extLst>
      <p:ext uri="{BB962C8B-B14F-4D97-AF65-F5344CB8AC3E}">
        <p14:creationId xmlns:p14="http://schemas.microsoft.com/office/powerpoint/2010/main" val="7432506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B53E9-FB46-4C74-8104-6739DCE63D0D}"/>
              </a:ext>
            </a:extLst>
          </p:cNvPr>
          <p:cNvSpPr>
            <a:spLocks noGrp="1"/>
          </p:cNvSpPr>
          <p:nvPr>
            <p:ph type="ctrTitle"/>
          </p:nvPr>
        </p:nvSpPr>
        <p:spPr/>
        <p:txBody>
          <a:bodyPr>
            <a:normAutofit/>
          </a:bodyPr>
          <a:lstStyle/>
          <a:p>
            <a:r>
              <a:rPr lang="en-GB" sz="4400" dirty="0">
                <a:latin typeface="Century Gothic" panose="020B0502020202020204" pitchFamily="34" charset="0"/>
              </a:rPr>
              <a:t>SHOWCARD 1</a:t>
            </a:r>
          </a:p>
        </p:txBody>
      </p:sp>
    </p:spTree>
    <p:extLst>
      <p:ext uri="{BB962C8B-B14F-4D97-AF65-F5344CB8AC3E}">
        <p14:creationId xmlns:p14="http://schemas.microsoft.com/office/powerpoint/2010/main" val="2779019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59374EA1-8DF8-4725-B678-65CBE4F3BE4D}"/>
              </a:ext>
            </a:extLst>
          </p:cNvPr>
          <p:cNvGrpSpPr/>
          <p:nvPr/>
        </p:nvGrpSpPr>
        <p:grpSpPr>
          <a:xfrm>
            <a:off x="300110" y="181463"/>
            <a:ext cx="11591779" cy="6495073"/>
            <a:chOff x="1602509" y="130810"/>
            <a:chExt cx="8437418" cy="4407878"/>
          </a:xfrm>
        </p:grpSpPr>
        <p:pic>
          <p:nvPicPr>
            <p:cNvPr id="5" name="Picture 4" descr="A screen shot of a map&#10;&#10;Description generated with high confidence">
              <a:extLst>
                <a:ext uri="{FF2B5EF4-FFF2-40B4-BE49-F238E27FC236}">
                  <a16:creationId xmlns:a16="http://schemas.microsoft.com/office/drawing/2014/main" id="{81BE2E32-0ACB-42DC-B5BD-7E9EC52B92F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39222" y="130810"/>
              <a:ext cx="8200705" cy="4407878"/>
            </a:xfrm>
            <a:prstGeom prst="rect">
              <a:avLst/>
            </a:prstGeom>
          </p:spPr>
        </p:pic>
        <p:sp>
          <p:nvSpPr>
            <p:cNvPr id="7" name="Oval 6">
              <a:extLst>
                <a:ext uri="{FF2B5EF4-FFF2-40B4-BE49-F238E27FC236}">
                  <a16:creationId xmlns:a16="http://schemas.microsoft.com/office/drawing/2014/main" id="{D2B96F0F-4387-4A14-9969-58950144AF47}"/>
                </a:ext>
              </a:extLst>
            </p:cNvPr>
            <p:cNvSpPr/>
            <p:nvPr/>
          </p:nvSpPr>
          <p:spPr>
            <a:xfrm>
              <a:off x="1602509" y="2705265"/>
              <a:ext cx="473426" cy="473426"/>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1</a:t>
              </a:r>
            </a:p>
          </p:txBody>
        </p:sp>
      </p:grpSp>
      <p:sp>
        <p:nvSpPr>
          <p:cNvPr id="3" name="Rectangle 2">
            <a:extLst>
              <a:ext uri="{FF2B5EF4-FFF2-40B4-BE49-F238E27FC236}">
                <a16:creationId xmlns:a16="http://schemas.microsoft.com/office/drawing/2014/main" id="{BDC668DD-F280-4305-A03A-A7996D18BD8C}"/>
              </a:ext>
            </a:extLst>
          </p:cNvPr>
          <p:cNvSpPr/>
          <p:nvPr/>
        </p:nvSpPr>
        <p:spPr>
          <a:xfrm>
            <a:off x="5084064" y="5205984"/>
            <a:ext cx="426720" cy="18288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Yorkshire-Water-Logo - MTI">
            <a:extLst>
              <a:ext uri="{FF2B5EF4-FFF2-40B4-BE49-F238E27FC236}">
                <a16:creationId xmlns:a16="http://schemas.microsoft.com/office/drawing/2014/main" id="{1DC5CDA2-2F45-4EDE-A3B3-E522443B60A0}"/>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3225" t="20513" r="13370" b="20192"/>
          <a:stretch/>
        </p:blipFill>
        <p:spPr bwMode="auto">
          <a:xfrm>
            <a:off x="5019396" y="5200276"/>
            <a:ext cx="531341" cy="2146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2812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071955F-3ED7-475D-8020-74674A4E0CE1}"/>
              </a:ext>
            </a:extLst>
          </p:cNvPr>
          <p:cNvGrpSpPr/>
          <p:nvPr/>
        </p:nvGrpSpPr>
        <p:grpSpPr>
          <a:xfrm>
            <a:off x="405618" y="223666"/>
            <a:ext cx="11380763" cy="6410667"/>
            <a:chOff x="1839222" y="130810"/>
            <a:chExt cx="8200705" cy="4407878"/>
          </a:xfrm>
        </p:grpSpPr>
        <p:pic>
          <p:nvPicPr>
            <p:cNvPr id="5" name="Picture 4" descr="A screen shot of a map&#10;&#10;Description generated with high confidence">
              <a:extLst>
                <a:ext uri="{FF2B5EF4-FFF2-40B4-BE49-F238E27FC236}">
                  <a16:creationId xmlns:a16="http://schemas.microsoft.com/office/drawing/2014/main" id="{81BE2E32-0ACB-42DC-B5BD-7E9EC52B92F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39222" y="130810"/>
              <a:ext cx="8200705" cy="4407878"/>
            </a:xfrm>
            <a:prstGeom prst="rect">
              <a:avLst/>
            </a:prstGeom>
          </p:spPr>
        </p:pic>
        <p:sp>
          <p:nvSpPr>
            <p:cNvPr id="7" name="Oval 6">
              <a:extLst>
                <a:ext uri="{FF2B5EF4-FFF2-40B4-BE49-F238E27FC236}">
                  <a16:creationId xmlns:a16="http://schemas.microsoft.com/office/drawing/2014/main" id="{D2B96F0F-4387-4A14-9969-58950144AF47}"/>
                </a:ext>
              </a:extLst>
            </p:cNvPr>
            <p:cNvSpPr/>
            <p:nvPr/>
          </p:nvSpPr>
          <p:spPr>
            <a:xfrm>
              <a:off x="3366655" y="2409701"/>
              <a:ext cx="473426" cy="473426"/>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2</a:t>
              </a:r>
            </a:p>
          </p:txBody>
        </p:sp>
      </p:grpSp>
      <p:sp>
        <p:nvSpPr>
          <p:cNvPr id="6" name="Rectangle 5">
            <a:extLst>
              <a:ext uri="{FF2B5EF4-FFF2-40B4-BE49-F238E27FC236}">
                <a16:creationId xmlns:a16="http://schemas.microsoft.com/office/drawing/2014/main" id="{6007BF47-DA4C-4AB4-A898-123482C751D5}"/>
              </a:ext>
            </a:extLst>
          </p:cNvPr>
          <p:cNvSpPr/>
          <p:nvPr/>
        </p:nvSpPr>
        <p:spPr>
          <a:xfrm>
            <a:off x="4913376" y="5169408"/>
            <a:ext cx="426720" cy="18288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2" descr="Yorkshire-Water-Logo - MTI">
            <a:extLst>
              <a:ext uri="{FF2B5EF4-FFF2-40B4-BE49-F238E27FC236}">
                <a16:creationId xmlns:a16="http://schemas.microsoft.com/office/drawing/2014/main" id="{C5C2F16F-1CF7-4E6B-AFB9-3850B719BAC9}"/>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3225" t="20513" r="13370" b="20192"/>
          <a:stretch/>
        </p:blipFill>
        <p:spPr bwMode="auto">
          <a:xfrm>
            <a:off x="4861065" y="5169408"/>
            <a:ext cx="531341" cy="2146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1979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E22135BF-CF35-417B-9FB0-8241263309B3}"/>
              </a:ext>
            </a:extLst>
          </p:cNvPr>
          <p:cNvGrpSpPr/>
          <p:nvPr/>
        </p:nvGrpSpPr>
        <p:grpSpPr>
          <a:xfrm>
            <a:off x="433753" y="272903"/>
            <a:ext cx="11324493" cy="6312193"/>
            <a:chOff x="1839222" y="130810"/>
            <a:chExt cx="8200705" cy="4407878"/>
          </a:xfrm>
        </p:grpSpPr>
        <p:pic>
          <p:nvPicPr>
            <p:cNvPr id="5" name="Picture 4" descr="A screen shot of a map&#10;&#10;Description generated with high confidence">
              <a:extLst>
                <a:ext uri="{FF2B5EF4-FFF2-40B4-BE49-F238E27FC236}">
                  <a16:creationId xmlns:a16="http://schemas.microsoft.com/office/drawing/2014/main" id="{81BE2E32-0ACB-42DC-B5BD-7E9EC52B92F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39222" y="130810"/>
              <a:ext cx="8200705" cy="4407878"/>
            </a:xfrm>
            <a:prstGeom prst="rect">
              <a:avLst/>
            </a:prstGeom>
          </p:spPr>
        </p:pic>
        <p:sp>
          <p:nvSpPr>
            <p:cNvPr id="7" name="Oval 6">
              <a:extLst>
                <a:ext uri="{FF2B5EF4-FFF2-40B4-BE49-F238E27FC236}">
                  <a16:creationId xmlns:a16="http://schemas.microsoft.com/office/drawing/2014/main" id="{D2B96F0F-4387-4A14-9969-58950144AF47}"/>
                </a:ext>
              </a:extLst>
            </p:cNvPr>
            <p:cNvSpPr/>
            <p:nvPr/>
          </p:nvSpPr>
          <p:spPr>
            <a:xfrm>
              <a:off x="4050146" y="3065483"/>
              <a:ext cx="473426" cy="473426"/>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3</a:t>
              </a:r>
            </a:p>
          </p:txBody>
        </p:sp>
      </p:grpSp>
      <p:sp>
        <p:nvSpPr>
          <p:cNvPr id="6" name="Rectangle 5">
            <a:extLst>
              <a:ext uri="{FF2B5EF4-FFF2-40B4-BE49-F238E27FC236}">
                <a16:creationId xmlns:a16="http://schemas.microsoft.com/office/drawing/2014/main" id="{018F7CAB-2CB5-406D-A742-06E087D55419}"/>
              </a:ext>
            </a:extLst>
          </p:cNvPr>
          <p:cNvSpPr/>
          <p:nvPr/>
        </p:nvSpPr>
        <p:spPr>
          <a:xfrm>
            <a:off x="4913376" y="5153387"/>
            <a:ext cx="426720" cy="18288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2" descr="Yorkshire-Water-Logo - MTI">
            <a:extLst>
              <a:ext uri="{FF2B5EF4-FFF2-40B4-BE49-F238E27FC236}">
                <a16:creationId xmlns:a16="http://schemas.microsoft.com/office/drawing/2014/main" id="{D827DE34-3DEF-48E7-BD7E-A6D7E5618F83}"/>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3225" t="20513" r="13370" b="20192"/>
          <a:stretch/>
        </p:blipFill>
        <p:spPr bwMode="auto">
          <a:xfrm>
            <a:off x="4861065" y="5153387"/>
            <a:ext cx="531341" cy="2146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98185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70AA0D5F-B2CE-4D78-9DF5-60D0E11F443B}"/>
              </a:ext>
            </a:extLst>
          </p:cNvPr>
          <p:cNvGrpSpPr/>
          <p:nvPr/>
        </p:nvGrpSpPr>
        <p:grpSpPr>
          <a:xfrm>
            <a:off x="482990" y="188497"/>
            <a:ext cx="11226019" cy="6481005"/>
            <a:chOff x="1839222" y="130810"/>
            <a:chExt cx="8200705" cy="4407878"/>
          </a:xfrm>
        </p:grpSpPr>
        <p:pic>
          <p:nvPicPr>
            <p:cNvPr id="5" name="Picture 4" descr="A screen shot of a map&#10;&#10;Description generated with high confidence">
              <a:extLst>
                <a:ext uri="{FF2B5EF4-FFF2-40B4-BE49-F238E27FC236}">
                  <a16:creationId xmlns:a16="http://schemas.microsoft.com/office/drawing/2014/main" id="{81BE2E32-0ACB-42DC-B5BD-7E9EC52B92F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39222" y="130810"/>
              <a:ext cx="8200705" cy="4407878"/>
            </a:xfrm>
            <a:prstGeom prst="rect">
              <a:avLst/>
            </a:prstGeom>
          </p:spPr>
        </p:pic>
        <p:sp>
          <p:nvSpPr>
            <p:cNvPr id="7" name="Oval 6">
              <a:extLst>
                <a:ext uri="{FF2B5EF4-FFF2-40B4-BE49-F238E27FC236}">
                  <a16:creationId xmlns:a16="http://schemas.microsoft.com/office/drawing/2014/main" id="{D2B96F0F-4387-4A14-9969-58950144AF47}"/>
                </a:ext>
              </a:extLst>
            </p:cNvPr>
            <p:cNvSpPr/>
            <p:nvPr/>
          </p:nvSpPr>
          <p:spPr>
            <a:xfrm>
              <a:off x="4567383" y="1726211"/>
              <a:ext cx="473426" cy="473426"/>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4</a:t>
              </a:r>
            </a:p>
          </p:txBody>
        </p:sp>
      </p:grpSp>
      <p:sp>
        <p:nvSpPr>
          <p:cNvPr id="6" name="Rectangle 5">
            <a:extLst>
              <a:ext uri="{FF2B5EF4-FFF2-40B4-BE49-F238E27FC236}">
                <a16:creationId xmlns:a16="http://schemas.microsoft.com/office/drawing/2014/main" id="{A799B7F4-6432-426A-B644-0C19527402F4}"/>
              </a:ext>
            </a:extLst>
          </p:cNvPr>
          <p:cNvSpPr/>
          <p:nvPr/>
        </p:nvSpPr>
        <p:spPr>
          <a:xfrm>
            <a:off x="4865671" y="5181600"/>
            <a:ext cx="523193" cy="24384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2" descr="Yorkshire-Water-Logo - MTI">
            <a:extLst>
              <a:ext uri="{FF2B5EF4-FFF2-40B4-BE49-F238E27FC236}">
                <a16:creationId xmlns:a16="http://schemas.microsoft.com/office/drawing/2014/main" id="{10613D5C-FB7F-4E40-95C9-97C922490A70}"/>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3225" t="20513" r="13370" b="20192"/>
          <a:stretch/>
        </p:blipFill>
        <p:spPr bwMode="auto">
          <a:xfrm>
            <a:off x="4865671" y="5196216"/>
            <a:ext cx="531341" cy="2146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7288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9EC88274-D537-4A22-AEC8-341C7B5FD96A}"/>
              </a:ext>
            </a:extLst>
          </p:cNvPr>
          <p:cNvGrpSpPr/>
          <p:nvPr/>
        </p:nvGrpSpPr>
        <p:grpSpPr>
          <a:xfrm>
            <a:off x="300111" y="160361"/>
            <a:ext cx="11591778" cy="6537277"/>
            <a:chOff x="1839222" y="130810"/>
            <a:chExt cx="8200705" cy="4407878"/>
          </a:xfrm>
        </p:grpSpPr>
        <p:pic>
          <p:nvPicPr>
            <p:cNvPr id="5" name="Picture 4" descr="A screen shot of a map&#10;&#10;Description generated with high confidence">
              <a:extLst>
                <a:ext uri="{FF2B5EF4-FFF2-40B4-BE49-F238E27FC236}">
                  <a16:creationId xmlns:a16="http://schemas.microsoft.com/office/drawing/2014/main" id="{81BE2E32-0ACB-42DC-B5BD-7E9EC52B92F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39222" y="130810"/>
              <a:ext cx="8200705" cy="4407878"/>
            </a:xfrm>
            <a:prstGeom prst="rect">
              <a:avLst/>
            </a:prstGeom>
          </p:spPr>
        </p:pic>
        <p:sp>
          <p:nvSpPr>
            <p:cNvPr id="7" name="Oval 6">
              <a:extLst>
                <a:ext uri="{FF2B5EF4-FFF2-40B4-BE49-F238E27FC236}">
                  <a16:creationId xmlns:a16="http://schemas.microsoft.com/office/drawing/2014/main" id="{D2B96F0F-4387-4A14-9969-58950144AF47}"/>
                </a:ext>
              </a:extLst>
            </p:cNvPr>
            <p:cNvSpPr/>
            <p:nvPr/>
          </p:nvSpPr>
          <p:spPr>
            <a:xfrm>
              <a:off x="5859287" y="2955574"/>
              <a:ext cx="473426" cy="473426"/>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5</a:t>
              </a:r>
            </a:p>
          </p:txBody>
        </p:sp>
      </p:grpSp>
      <p:sp>
        <p:nvSpPr>
          <p:cNvPr id="6" name="Rectangle 5">
            <a:extLst>
              <a:ext uri="{FF2B5EF4-FFF2-40B4-BE49-F238E27FC236}">
                <a16:creationId xmlns:a16="http://schemas.microsoft.com/office/drawing/2014/main" id="{8B61D82F-064E-46C6-9213-A58830AB1070}"/>
              </a:ext>
            </a:extLst>
          </p:cNvPr>
          <p:cNvSpPr/>
          <p:nvPr/>
        </p:nvSpPr>
        <p:spPr>
          <a:xfrm>
            <a:off x="4841287" y="5193792"/>
            <a:ext cx="523193" cy="24384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2" descr="Yorkshire-Water-Logo - MTI">
            <a:extLst>
              <a:ext uri="{FF2B5EF4-FFF2-40B4-BE49-F238E27FC236}">
                <a16:creationId xmlns:a16="http://schemas.microsoft.com/office/drawing/2014/main" id="{76EC9917-A2CF-4B64-BB7C-17A80160630E}"/>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3225" t="20513" r="13370" b="20192"/>
          <a:stretch/>
        </p:blipFill>
        <p:spPr bwMode="auto">
          <a:xfrm>
            <a:off x="4847143" y="5208408"/>
            <a:ext cx="531341" cy="2146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5080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0A02D5DA-9BF9-4A88-B729-BE8135EDF210}"/>
              </a:ext>
            </a:extLst>
          </p:cNvPr>
          <p:cNvGrpSpPr/>
          <p:nvPr/>
        </p:nvGrpSpPr>
        <p:grpSpPr>
          <a:xfrm>
            <a:off x="321212" y="258836"/>
            <a:ext cx="11549575" cy="6340328"/>
            <a:chOff x="1839222" y="130810"/>
            <a:chExt cx="8200705" cy="4407878"/>
          </a:xfrm>
        </p:grpSpPr>
        <p:pic>
          <p:nvPicPr>
            <p:cNvPr id="5" name="Picture 4" descr="A screen shot of a map&#10;&#10;Description generated with high confidence">
              <a:extLst>
                <a:ext uri="{FF2B5EF4-FFF2-40B4-BE49-F238E27FC236}">
                  <a16:creationId xmlns:a16="http://schemas.microsoft.com/office/drawing/2014/main" id="{81BE2E32-0ACB-42DC-B5BD-7E9EC52B92F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39222" y="130810"/>
              <a:ext cx="8200705" cy="4407878"/>
            </a:xfrm>
            <a:prstGeom prst="rect">
              <a:avLst/>
            </a:prstGeom>
          </p:spPr>
        </p:pic>
        <p:sp>
          <p:nvSpPr>
            <p:cNvPr id="7" name="Oval 6">
              <a:extLst>
                <a:ext uri="{FF2B5EF4-FFF2-40B4-BE49-F238E27FC236}">
                  <a16:creationId xmlns:a16="http://schemas.microsoft.com/office/drawing/2014/main" id="{D2B96F0F-4387-4A14-9969-58950144AF47}"/>
                </a:ext>
              </a:extLst>
            </p:cNvPr>
            <p:cNvSpPr/>
            <p:nvPr/>
          </p:nvSpPr>
          <p:spPr>
            <a:xfrm>
              <a:off x="8076015" y="2419865"/>
              <a:ext cx="473426" cy="473426"/>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6</a:t>
              </a:r>
            </a:p>
          </p:txBody>
        </p:sp>
      </p:grpSp>
      <p:sp>
        <p:nvSpPr>
          <p:cNvPr id="6" name="Rectangle 5">
            <a:extLst>
              <a:ext uri="{FF2B5EF4-FFF2-40B4-BE49-F238E27FC236}">
                <a16:creationId xmlns:a16="http://schemas.microsoft.com/office/drawing/2014/main" id="{ADE675EC-AC80-41AE-AA1F-7D86FAC6FD8F}"/>
              </a:ext>
            </a:extLst>
          </p:cNvPr>
          <p:cNvSpPr/>
          <p:nvPr/>
        </p:nvSpPr>
        <p:spPr>
          <a:xfrm>
            <a:off x="4853479" y="5145024"/>
            <a:ext cx="523193" cy="24384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2" descr="Yorkshire-Water-Logo - MTI">
            <a:extLst>
              <a:ext uri="{FF2B5EF4-FFF2-40B4-BE49-F238E27FC236}">
                <a16:creationId xmlns:a16="http://schemas.microsoft.com/office/drawing/2014/main" id="{28FD1A43-A7DA-4467-88D3-EE31464FD646}"/>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3225" t="20513" r="13370" b="20192"/>
          <a:stretch/>
        </p:blipFill>
        <p:spPr bwMode="auto">
          <a:xfrm>
            <a:off x="4845331" y="5145024"/>
            <a:ext cx="531341" cy="2146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64085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D1F5593E-0ED6-4C9A-BEA2-F91ABB17046F}"/>
              </a:ext>
            </a:extLst>
          </p:cNvPr>
          <p:cNvGrpSpPr/>
          <p:nvPr/>
        </p:nvGrpSpPr>
        <p:grpSpPr>
          <a:xfrm>
            <a:off x="264942" y="286970"/>
            <a:ext cx="11662116" cy="6284059"/>
            <a:chOff x="1839222" y="130810"/>
            <a:chExt cx="8200705" cy="4407878"/>
          </a:xfrm>
        </p:grpSpPr>
        <p:pic>
          <p:nvPicPr>
            <p:cNvPr id="5" name="Picture 4" descr="A screen shot of a map&#10;&#10;Description generated with high confidence">
              <a:extLst>
                <a:ext uri="{FF2B5EF4-FFF2-40B4-BE49-F238E27FC236}">
                  <a16:creationId xmlns:a16="http://schemas.microsoft.com/office/drawing/2014/main" id="{81BE2E32-0ACB-42DC-B5BD-7E9EC52B92F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39222" y="130810"/>
              <a:ext cx="8200705" cy="4407878"/>
            </a:xfrm>
            <a:prstGeom prst="rect">
              <a:avLst/>
            </a:prstGeom>
          </p:spPr>
        </p:pic>
        <p:sp>
          <p:nvSpPr>
            <p:cNvPr id="7" name="Oval 6">
              <a:extLst>
                <a:ext uri="{FF2B5EF4-FFF2-40B4-BE49-F238E27FC236}">
                  <a16:creationId xmlns:a16="http://schemas.microsoft.com/office/drawing/2014/main" id="{D2B96F0F-4387-4A14-9969-58950144AF47}"/>
                </a:ext>
              </a:extLst>
            </p:cNvPr>
            <p:cNvSpPr/>
            <p:nvPr/>
          </p:nvSpPr>
          <p:spPr>
            <a:xfrm>
              <a:off x="9212087" y="2279269"/>
              <a:ext cx="473426" cy="473426"/>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7</a:t>
              </a:r>
            </a:p>
          </p:txBody>
        </p:sp>
      </p:grpSp>
      <p:sp>
        <p:nvSpPr>
          <p:cNvPr id="6" name="Rectangle 5">
            <a:extLst>
              <a:ext uri="{FF2B5EF4-FFF2-40B4-BE49-F238E27FC236}">
                <a16:creationId xmlns:a16="http://schemas.microsoft.com/office/drawing/2014/main" id="{3779A6A1-4581-47F5-BE04-E84617E4A5DC}"/>
              </a:ext>
            </a:extLst>
          </p:cNvPr>
          <p:cNvSpPr/>
          <p:nvPr/>
        </p:nvSpPr>
        <p:spPr>
          <a:xfrm>
            <a:off x="4829095" y="5145024"/>
            <a:ext cx="523193" cy="24384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2" descr="Yorkshire-Water-Logo - MTI">
            <a:extLst>
              <a:ext uri="{FF2B5EF4-FFF2-40B4-BE49-F238E27FC236}">
                <a16:creationId xmlns:a16="http://schemas.microsoft.com/office/drawing/2014/main" id="{6C866C61-CC07-40D8-A9AF-78B21F991BA9}"/>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3225" t="20513" r="13370" b="20192"/>
          <a:stretch/>
        </p:blipFill>
        <p:spPr bwMode="auto">
          <a:xfrm>
            <a:off x="4820947" y="5145024"/>
            <a:ext cx="531341" cy="2146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47155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69E7334913E574FB2BD7B5E1760FF07" ma:contentTypeVersion="14" ma:contentTypeDescription="Create a new document." ma:contentTypeScope="" ma:versionID="25fbe7a5f510624cb40448f5b8b4011b">
  <xsd:schema xmlns:xsd="http://www.w3.org/2001/XMLSchema" xmlns:xs="http://www.w3.org/2001/XMLSchema" xmlns:p="http://schemas.microsoft.com/office/2006/metadata/properties" xmlns:ns2="aec2934e-84d2-480f-b12a-f02a1795ba8e" xmlns:ns3="a5eebde4-f3ec-4afe-9fd4-0e6a161c30a1" targetNamespace="http://schemas.microsoft.com/office/2006/metadata/properties" ma:root="true" ma:fieldsID="5c9af4bb2ee27957cf747eece48b0377" ns2:_="" ns3:_="">
    <xsd:import namespace="aec2934e-84d2-480f-b12a-f02a1795ba8e"/>
    <xsd:import namespace="a5eebde4-f3ec-4afe-9fd4-0e6a161c30a1"/>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SearchProperties" minOccurs="0"/>
                <xsd:element ref="ns3:MediaServiceObjectDetectorVersions" minOccurs="0"/>
                <xsd:element ref="ns3:lcf76f155ced4ddcb4097134ff3c332f" minOccurs="0"/>
                <xsd:element ref="ns2:TaxCatchAll" minOccurs="0"/>
                <xsd:element ref="ns3:MediaServiceDateTaken" minOccurs="0"/>
                <xsd:element ref="ns3:MediaServiceGenerationTime" minOccurs="0"/>
                <xsd:element ref="ns3:MediaServiceEventHashCode" minOccurs="0"/>
                <xsd:element ref="ns3:MediaServiceOCR"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ec2934e-84d2-480f-b12a-f02a1795ba8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4c60a85b-6d2a-4a39-8c39-bf0764a9fc85}" ma:internalName="TaxCatchAll" ma:showField="CatchAllData" ma:web="aec2934e-84d2-480f-b12a-f02a1795ba8e">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5eebde4-f3ec-4afe-9fd4-0e6a161c30a1"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ef278e36-c164-4658-892f-8adefa22e7bb"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aec2934e-84d2-480f-b12a-f02a1795ba8e" xsi:nil="true"/>
    <lcf76f155ced4ddcb4097134ff3c332f xmlns="a5eebde4-f3ec-4afe-9fd4-0e6a161c30a1">
      <Terms xmlns="http://schemas.microsoft.com/office/infopath/2007/PartnerControls"/>
    </lcf76f155ced4ddcb4097134ff3c332f>
    <SharedWithUsers xmlns="aec2934e-84d2-480f-b12a-f02a1795ba8e">
      <UserInfo>
        <DisplayName/>
        <AccountId xsi:nil="true"/>
        <AccountType/>
      </UserInfo>
    </SharedWithUsers>
    <MediaLengthInSeconds xmlns="a5eebde4-f3ec-4afe-9fd4-0e6a161c30a1" xsi:nil="true"/>
  </documentManagement>
</p:properties>
</file>

<file path=customXml/itemProps1.xml><?xml version="1.0" encoding="utf-8"?>
<ds:datastoreItem xmlns:ds="http://schemas.openxmlformats.org/officeDocument/2006/customXml" ds:itemID="{A7323F9F-22E1-427C-86BD-AE20B0E3D764}"/>
</file>

<file path=customXml/itemProps2.xml><?xml version="1.0" encoding="utf-8"?>
<ds:datastoreItem xmlns:ds="http://schemas.openxmlformats.org/officeDocument/2006/customXml" ds:itemID="{3AE539F0-C182-4FB5-9EE1-D945044F7299}"/>
</file>

<file path=customXml/itemProps3.xml><?xml version="1.0" encoding="utf-8"?>
<ds:datastoreItem xmlns:ds="http://schemas.openxmlformats.org/officeDocument/2006/customXml" ds:itemID="{88611976-2565-409D-B21F-994288CEC42F}"/>
</file>

<file path=docProps/app.xml><?xml version="1.0" encoding="utf-8"?>
<Properties xmlns="http://schemas.openxmlformats.org/officeDocument/2006/extended-properties" xmlns:vt="http://schemas.openxmlformats.org/officeDocument/2006/docPropsVTypes">
  <TotalTime>4581</TotalTime>
  <Words>886</Words>
  <Application>Microsoft Office PowerPoint</Application>
  <PresentationFormat>Widescreen</PresentationFormat>
  <Paragraphs>48</Paragraphs>
  <Slides>8</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Century Gothic</vt:lpstr>
      <vt:lpstr>Office Theme</vt:lpstr>
      <vt:lpstr>SHOWCARD 1</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Lisa Ollerenshaw</cp:lastModifiedBy>
  <cp:revision>22</cp:revision>
  <dcterms:created xsi:type="dcterms:W3CDTF">2018-03-09T12:51:38Z</dcterms:created>
  <dcterms:modified xsi:type="dcterms:W3CDTF">2022-02-14T16:27:35Z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04dfc70-0289-4bbf-a1df-2e48919102f8_Enabled">
    <vt:lpwstr>True</vt:lpwstr>
  </property>
  <property fmtid="{D5CDD505-2E9C-101B-9397-08002B2CF9AE}" pid="3" name="MSIP_Label_d04dfc70-0289-4bbf-a1df-2e48919102f8_SiteId">
    <vt:lpwstr>92ebd22d-0a9c-4516-a68f-ba966853a8f3</vt:lpwstr>
  </property>
  <property fmtid="{D5CDD505-2E9C-101B-9397-08002B2CF9AE}" pid="4" name="MSIP_Label_d04dfc70-0289-4bbf-a1df-2e48919102f8_Owner">
    <vt:lpwstr>hildretd@yw.co.uk</vt:lpwstr>
  </property>
  <property fmtid="{D5CDD505-2E9C-101B-9397-08002B2CF9AE}" pid="5" name="MSIP_Label_d04dfc70-0289-4bbf-a1df-2e48919102f8_SetDate">
    <vt:lpwstr>2022-02-03T12:30:28.0395866Z</vt:lpwstr>
  </property>
  <property fmtid="{D5CDD505-2E9C-101B-9397-08002B2CF9AE}" pid="6" name="MSIP_Label_d04dfc70-0289-4bbf-a1df-2e48919102f8_Name">
    <vt:lpwstr>Private</vt:lpwstr>
  </property>
  <property fmtid="{D5CDD505-2E9C-101B-9397-08002B2CF9AE}" pid="7" name="MSIP_Label_d04dfc70-0289-4bbf-a1df-2e48919102f8_Application">
    <vt:lpwstr>Microsoft Azure Information Protection</vt:lpwstr>
  </property>
  <property fmtid="{D5CDD505-2E9C-101B-9397-08002B2CF9AE}" pid="8" name="MSIP_Label_d04dfc70-0289-4bbf-a1df-2e48919102f8_ActionId">
    <vt:lpwstr>a0653ebd-5824-47c4-9d9e-a59dd68d1696</vt:lpwstr>
  </property>
  <property fmtid="{D5CDD505-2E9C-101B-9397-08002B2CF9AE}" pid="9" name="MSIP_Label_d04dfc70-0289-4bbf-a1df-2e48919102f8_Extended_MSFT_Method">
    <vt:lpwstr>Manual</vt:lpwstr>
  </property>
  <property fmtid="{D5CDD505-2E9C-101B-9397-08002B2CF9AE}" pid="10" name="Sensitivity">
    <vt:lpwstr>Private</vt:lpwstr>
  </property>
  <property fmtid="{D5CDD505-2E9C-101B-9397-08002B2CF9AE}" pid="11" name="ContentTypeId">
    <vt:lpwstr>0x010100669E7334913E574FB2BD7B5E1760FF07</vt:lpwstr>
  </property>
  <property fmtid="{D5CDD505-2E9C-101B-9397-08002B2CF9AE}" pid="12" name="Order">
    <vt:r8>3705600</vt:r8>
  </property>
  <property fmtid="{D5CDD505-2E9C-101B-9397-08002B2CF9AE}" pid="13" name="xd_Signature">
    <vt:bool>false</vt:bool>
  </property>
  <property fmtid="{D5CDD505-2E9C-101B-9397-08002B2CF9AE}" pid="14" name="xd_ProgID">
    <vt:lpwstr/>
  </property>
  <property fmtid="{D5CDD505-2E9C-101B-9397-08002B2CF9AE}" pid="15" name="_SourceUrl">
    <vt:lpwstr/>
  </property>
  <property fmtid="{D5CDD505-2E9C-101B-9397-08002B2CF9AE}" pid="16" name="_SharedFileIndex">
    <vt:lpwstr/>
  </property>
  <property fmtid="{D5CDD505-2E9C-101B-9397-08002B2CF9AE}" pid="17" name="ComplianceAssetId">
    <vt:lpwstr/>
  </property>
  <property fmtid="{D5CDD505-2E9C-101B-9397-08002B2CF9AE}" pid="18" name="TemplateUrl">
    <vt:lpwstr/>
  </property>
  <property fmtid="{D5CDD505-2E9C-101B-9397-08002B2CF9AE}" pid="19" name="_ExtendedDescription">
    <vt:lpwstr/>
  </property>
  <property fmtid="{D5CDD505-2E9C-101B-9397-08002B2CF9AE}" pid="20" name="TriggerFlowInfo">
    <vt:lpwstr/>
  </property>
  <property fmtid="{D5CDD505-2E9C-101B-9397-08002B2CF9AE}" pid="21" name="MediaServiceImageTags">
    <vt:lpwstr/>
  </property>
</Properties>
</file>