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2" r:id="rId5"/>
  </p:sldMasterIdLst>
  <p:notesMasterIdLst>
    <p:notesMasterId r:id="rId16"/>
  </p:notesMasterIdLst>
  <p:sldIdLst>
    <p:sldId id="433" r:id="rId6"/>
    <p:sldId id="425" r:id="rId7"/>
    <p:sldId id="426" r:id="rId8"/>
    <p:sldId id="427" r:id="rId9"/>
    <p:sldId id="428" r:id="rId10"/>
    <p:sldId id="429" r:id="rId11"/>
    <p:sldId id="430" r:id="rId12"/>
    <p:sldId id="431" r:id="rId13"/>
    <p:sldId id="258" r:id="rId14"/>
    <p:sldId id="25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E895933-0800-DC7E-22E3-57ECF46077EF}" name="Paige Blake" initials="PB" userId="S::PaigeB@wearehuman8.com::21f60c2e-3ade-4c3f-8826-2ee8fd7ece80" providerId="AD"/>
  <p188:author id="{95F9C13E-6F10-2304-32CE-88B9D8702C67}" name="Donna Hildreth" initials="DH" userId="S::hildretd@yw.co.uk::b808cbb9-75da-4ac8-b983-fc8cf7f174bf" providerId="AD"/>
  <p188:author id="{714C54CB-3686-6BCB-F63C-0302F34A581C}" name="Lucille Hutty" initials="LH" userId="S::paltrigl@yw.co.uk::b717c3fb-9be8-42e1-9cff-9359bf957a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5F9"/>
    <a:srgbClr val="EFF6EA"/>
    <a:srgbClr val="FFFBEF"/>
    <a:srgbClr val="FDF0E7"/>
    <a:srgbClr val="FEECEC"/>
    <a:srgbClr val="FEDEDE"/>
    <a:srgbClr val="FDC7C7"/>
    <a:srgbClr val="CC3300"/>
    <a:srgbClr val="D0CECE"/>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Natural</c:v>
                </c:pt>
              </c:strCache>
            </c:strRef>
          </c:tx>
          <c:spPr>
            <a:ln w="28575" cap="rnd">
              <a:solidFill>
                <a:schemeClr val="accent4"/>
              </a:solidFill>
              <a:round/>
            </a:ln>
            <a:effectLst/>
          </c:spPr>
          <c:marker>
            <c:symbol val="none"/>
          </c:marker>
          <c:dLbls>
            <c:dLbl>
              <c:idx val="5"/>
              <c:layout>
                <c:manualLayout>
                  <c:x val="-1.8198513722368997E-2"/>
                  <c:y val="-2.910240839615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8D4-4576-82E8-C1231C2A10F0}"/>
                </c:ext>
              </c:extLst>
            </c:dLbl>
            <c:dLbl>
              <c:idx val="10"/>
              <c:layout>
                <c:manualLayout>
                  <c:x val="-3.1847399014145669E-2"/>
                  <c:y val="-3.1748081886719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8D4-4576-82E8-C1231C2A10F0}"/>
                </c:ext>
              </c:extLst>
            </c:dLbl>
            <c:dLbl>
              <c:idx val="15"/>
              <c:layout>
                <c:manualLayout>
                  <c:x val="-1.8198513722368956E-2"/>
                  <c:y val="-2.38110614150395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8D4-4576-82E8-C1231C2A10F0}"/>
                </c:ext>
              </c:extLst>
            </c:dLbl>
            <c:dLbl>
              <c:idx val="20"/>
              <c:layout>
                <c:manualLayout>
                  <c:x val="-2.0473327937665074E-2"/>
                  <c:y val="-3.70394288678392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8D4-4576-82E8-C1231C2A10F0}"/>
                </c:ext>
              </c:extLst>
            </c:dLbl>
            <c:spPr>
              <a:noFill/>
              <a:ln>
                <a:solidFill>
                  <a:schemeClr val="accent4"/>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Sheet1!$A$2:$A$27</c:f>
              <c:strCache>
                <c:ptCount val="26"/>
                <c:pt idx="0">
                  <c:v>2024-25</c:v>
                </c:pt>
                <c:pt idx="1">
                  <c:v>2025-26</c:v>
                </c:pt>
                <c:pt idx="2">
                  <c:v>2026-27</c:v>
                </c:pt>
                <c:pt idx="3">
                  <c:v>2027-28</c:v>
                </c:pt>
                <c:pt idx="4">
                  <c:v>2028-29</c:v>
                </c:pt>
                <c:pt idx="5">
                  <c:v>2029-30</c:v>
                </c:pt>
                <c:pt idx="6">
                  <c:v>2030-31</c:v>
                </c:pt>
                <c:pt idx="7">
                  <c:v>2031-32</c:v>
                </c:pt>
                <c:pt idx="8">
                  <c:v>2032-33</c:v>
                </c:pt>
                <c:pt idx="9">
                  <c:v>2033-34</c:v>
                </c:pt>
                <c:pt idx="10">
                  <c:v>2034-35</c:v>
                </c:pt>
                <c:pt idx="11">
                  <c:v>2035-36</c:v>
                </c:pt>
                <c:pt idx="12">
                  <c:v>2036-37</c:v>
                </c:pt>
                <c:pt idx="13">
                  <c:v>2037-38</c:v>
                </c:pt>
                <c:pt idx="14">
                  <c:v>2038-39</c:v>
                </c:pt>
                <c:pt idx="15">
                  <c:v>2039-40</c:v>
                </c:pt>
                <c:pt idx="16">
                  <c:v>2040-41</c:v>
                </c:pt>
                <c:pt idx="17">
                  <c:v>2041-42</c:v>
                </c:pt>
                <c:pt idx="18">
                  <c:v>2042-43</c:v>
                </c:pt>
                <c:pt idx="19">
                  <c:v>2043-44</c:v>
                </c:pt>
                <c:pt idx="20">
                  <c:v>2044-45</c:v>
                </c:pt>
                <c:pt idx="21">
                  <c:v>2045-46</c:v>
                </c:pt>
                <c:pt idx="22">
                  <c:v>2046-47</c:v>
                </c:pt>
                <c:pt idx="23">
                  <c:v>2047-48</c:v>
                </c:pt>
                <c:pt idx="24">
                  <c:v>2048-49</c:v>
                </c:pt>
                <c:pt idx="25">
                  <c:v>2049-50</c:v>
                </c:pt>
              </c:strCache>
            </c:strRef>
          </c:cat>
          <c:val>
            <c:numRef>
              <c:f>Sheet1!$B$2:$B$27</c:f>
              <c:numCache>
                <c:formatCode>0</c:formatCode>
                <c:ptCount val="26"/>
                <c:pt idx="0">
                  <c:v>429.0524680495235</c:v>
                </c:pt>
                <c:pt idx="1">
                  <c:v>503</c:v>
                </c:pt>
                <c:pt idx="2">
                  <c:v>517</c:v>
                </c:pt>
                <c:pt idx="3">
                  <c:v>544</c:v>
                </c:pt>
                <c:pt idx="4">
                  <c:v>558</c:v>
                </c:pt>
                <c:pt idx="5">
                  <c:v>561</c:v>
                </c:pt>
                <c:pt idx="6" formatCode="General">
                  <c:v>579</c:v>
                </c:pt>
                <c:pt idx="7" formatCode="General">
                  <c:v>613</c:v>
                </c:pt>
                <c:pt idx="8" formatCode="General">
                  <c:v>652</c:v>
                </c:pt>
                <c:pt idx="9" formatCode="General">
                  <c:v>677</c:v>
                </c:pt>
                <c:pt idx="10" formatCode="General">
                  <c:v>697</c:v>
                </c:pt>
                <c:pt idx="11" formatCode="General">
                  <c:v>755</c:v>
                </c:pt>
                <c:pt idx="12" formatCode="General">
                  <c:v>777</c:v>
                </c:pt>
                <c:pt idx="13" formatCode="General">
                  <c:v>805</c:v>
                </c:pt>
                <c:pt idx="14" formatCode="General">
                  <c:v>821</c:v>
                </c:pt>
                <c:pt idx="15" formatCode="General">
                  <c:v>835</c:v>
                </c:pt>
                <c:pt idx="16" formatCode="General">
                  <c:v>874</c:v>
                </c:pt>
                <c:pt idx="17" formatCode="General">
                  <c:v>883</c:v>
                </c:pt>
                <c:pt idx="18" formatCode="General">
                  <c:v>897</c:v>
                </c:pt>
                <c:pt idx="19" formatCode="General">
                  <c:v>900</c:v>
                </c:pt>
                <c:pt idx="20" formatCode="General">
                  <c:v>900</c:v>
                </c:pt>
                <c:pt idx="21" formatCode="General">
                  <c:v>913</c:v>
                </c:pt>
                <c:pt idx="22" formatCode="General">
                  <c:v>915</c:v>
                </c:pt>
                <c:pt idx="23" formatCode="General">
                  <c:v>923</c:v>
                </c:pt>
                <c:pt idx="24" formatCode="General">
                  <c:v>920</c:v>
                </c:pt>
                <c:pt idx="25" formatCode="General">
                  <c:v>915</c:v>
                </c:pt>
              </c:numCache>
            </c:numRef>
          </c:val>
          <c:smooth val="0"/>
          <c:extLst>
            <c:ext xmlns:c16="http://schemas.microsoft.com/office/drawing/2014/chart" uri="{C3380CC4-5D6E-409C-BE32-E72D297353CC}">
              <c16:uniqueId val="{00000000-A15F-47C4-BB65-CDE55AEB7416}"/>
            </c:ext>
          </c:extLst>
        </c:ser>
        <c:ser>
          <c:idx val="1"/>
          <c:order val="1"/>
          <c:tx>
            <c:strRef>
              <c:f>Sheet1!$C$1</c:f>
              <c:strCache>
                <c:ptCount val="1"/>
                <c:pt idx="0">
                  <c:v>Average</c:v>
                </c:pt>
              </c:strCache>
            </c:strRef>
          </c:tx>
          <c:spPr>
            <a:ln w="28575" cap="rnd">
              <a:solidFill>
                <a:schemeClr val="accent1"/>
              </a:solidFill>
              <a:round/>
            </a:ln>
            <a:effectLst/>
          </c:spPr>
          <c:marker>
            <c:symbol val="none"/>
          </c:marker>
          <c:dLbls>
            <c:dLbl>
              <c:idx val="0"/>
              <c:layout>
                <c:manualLayout>
                  <c:x val="-1.9335920830017016E-2"/>
                  <c:y val="2.91024083961594E-2"/>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8D4-4576-82E8-C1231C2A10F0}"/>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8D4-4576-82E8-C1231C2A10F0}"/>
                </c:ext>
              </c:extLst>
            </c:dLbl>
            <c:dLbl>
              <c:idx val="10"/>
              <c:layout>
                <c:manualLayout>
                  <c:x val="-2.6160363475905456E-2"/>
                  <c:y val="3.43937553772792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8D4-4576-82E8-C1231C2A10F0}"/>
                </c:ext>
              </c:extLst>
            </c:dLbl>
            <c:dLbl>
              <c:idx val="1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8D4-4576-82E8-C1231C2A10F0}"/>
                </c:ext>
              </c:extLst>
            </c:dLbl>
            <c:dLbl>
              <c:idx val="20"/>
              <c:layout>
                <c:manualLayout>
                  <c:x val="-3.5259620337089854E-2"/>
                  <c:y val="3.96851023583991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8D4-4576-82E8-C1231C2A10F0}"/>
                </c:ext>
              </c:extLst>
            </c:dLbl>
            <c:dLbl>
              <c:idx val="25"/>
              <c:layout>
                <c:manualLayout>
                  <c:x val="-2.2748142152962864E-3"/>
                  <c:y val="5.29134698111989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170-403C-9FA3-005D018B2DA9}"/>
                </c:ext>
              </c:extLst>
            </c:dLbl>
            <c:spPr>
              <a:noFill/>
              <a:ln>
                <a:solidFill>
                  <a:schemeClr val="accent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Sheet1!$A$2:$A$27</c:f>
              <c:strCache>
                <c:ptCount val="26"/>
                <c:pt idx="0">
                  <c:v>2024-25</c:v>
                </c:pt>
                <c:pt idx="1">
                  <c:v>2025-26</c:v>
                </c:pt>
                <c:pt idx="2">
                  <c:v>2026-27</c:v>
                </c:pt>
                <c:pt idx="3">
                  <c:v>2027-28</c:v>
                </c:pt>
                <c:pt idx="4">
                  <c:v>2028-29</c:v>
                </c:pt>
                <c:pt idx="5">
                  <c:v>2029-30</c:v>
                </c:pt>
                <c:pt idx="6">
                  <c:v>2030-31</c:v>
                </c:pt>
                <c:pt idx="7">
                  <c:v>2031-32</c:v>
                </c:pt>
                <c:pt idx="8">
                  <c:v>2032-33</c:v>
                </c:pt>
                <c:pt idx="9">
                  <c:v>2033-34</c:v>
                </c:pt>
                <c:pt idx="10">
                  <c:v>2034-35</c:v>
                </c:pt>
                <c:pt idx="11">
                  <c:v>2035-36</c:v>
                </c:pt>
                <c:pt idx="12">
                  <c:v>2036-37</c:v>
                </c:pt>
                <c:pt idx="13">
                  <c:v>2037-38</c:v>
                </c:pt>
                <c:pt idx="14">
                  <c:v>2038-39</c:v>
                </c:pt>
                <c:pt idx="15">
                  <c:v>2039-40</c:v>
                </c:pt>
                <c:pt idx="16">
                  <c:v>2040-41</c:v>
                </c:pt>
                <c:pt idx="17">
                  <c:v>2041-42</c:v>
                </c:pt>
                <c:pt idx="18">
                  <c:v>2042-43</c:v>
                </c:pt>
                <c:pt idx="19">
                  <c:v>2043-44</c:v>
                </c:pt>
                <c:pt idx="20">
                  <c:v>2044-45</c:v>
                </c:pt>
                <c:pt idx="21">
                  <c:v>2045-46</c:v>
                </c:pt>
                <c:pt idx="22">
                  <c:v>2046-47</c:v>
                </c:pt>
                <c:pt idx="23">
                  <c:v>2047-48</c:v>
                </c:pt>
                <c:pt idx="24">
                  <c:v>2048-49</c:v>
                </c:pt>
                <c:pt idx="25">
                  <c:v>2049-50</c:v>
                </c:pt>
              </c:strCache>
            </c:strRef>
          </c:cat>
          <c:val>
            <c:numRef>
              <c:f>Sheet1!$C$2:$C$27</c:f>
              <c:numCache>
                <c:formatCode>General</c:formatCode>
                <c:ptCount val="26"/>
                <c:pt idx="0">
                  <c:v>429</c:v>
                </c:pt>
                <c:pt idx="1">
                  <c:v>537</c:v>
                </c:pt>
                <c:pt idx="2">
                  <c:v>537</c:v>
                </c:pt>
                <c:pt idx="3">
                  <c:v>537</c:v>
                </c:pt>
                <c:pt idx="4">
                  <c:v>537</c:v>
                </c:pt>
                <c:pt idx="5">
                  <c:v>537</c:v>
                </c:pt>
                <c:pt idx="6">
                  <c:v>644</c:v>
                </c:pt>
                <c:pt idx="7">
                  <c:v>644</c:v>
                </c:pt>
                <c:pt idx="8">
                  <c:v>644</c:v>
                </c:pt>
                <c:pt idx="9">
                  <c:v>644</c:v>
                </c:pt>
                <c:pt idx="10">
                  <c:v>644</c:v>
                </c:pt>
                <c:pt idx="11">
                  <c:v>799</c:v>
                </c:pt>
                <c:pt idx="12">
                  <c:v>799</c:v>
                </c:pt>
                <c:pt idx="13">
                  <c:v>799</c:v>
                </c:pt>
                <c:pt idx="14">
                  <c:v>799</c:v>
                </c:pt>
                <c:pt idx="15">
                  <c:v>799</c:v>
                </c:pt>
                <c:pt idx="16">
                  <c:v>891</c:v>
                </c:pt>
                <c:pt idx="17">
                  <c:v>891</c:v>
                </c:pt>
                <c:pt idx="18">
                  <c:v>891</c:v>
                </c:pt>
                <c:pt idx="19">
                  <c:v>891</c:v>
                </c:pt>
                <c:pt idx="20">
                  <c:v>891</c:v>
                </c:pt>
                <c:pt idx="21">
                  <c:v>917</c:v>
                </c:pt>
                <c:pt idx="22">
                  <c:v>917</c:v>
                </c:pt>
                <c:pt idx="23">
                  <c:v>917</c:v>
                </c:pt>
                <c:pt idx="24">
                  <c:v>917</c:v>
                </c:pt>
                <c:pt idx="25">
                  <c:v>917</c:v>
                </c:pt>
              </c:numCache>
            </c:numRef>
          </c:val>
          <c:smooth val="0"/>
          <c:extLst>
            <c:ext xmlns:c16="http://schemas.microsoft.com/office/drawing/2014/chart" uri="{C3380CC4-5D6E-409C-BE32-E72D297353CC}">
              <c16:uniqueId val="{00000001-A15F-47C4-BB65-CDE55AEB7416}"/>
            </c:ext>
          </c:extLst>
        </c:ser>
        <c:ser>
          <c:idx val="2"/>
          <c:order val="2"/>
          <c:tx>
            <c:strRef>
              <c:f>Sheet1!$D$1</c:f>
              <c:strCache>
                <c:ptCount val="1"/>
                <c:pt idx="0">
                  <c:v>Rising</c:v>
                </c:pt>
              </c:strCache>
            </c:strRef>
          </c:tx>
          <c:spPr>
            <a:ln w="28575" cap="rnd">
              <a:solidFill>
                <a:schemeClr val="accent6"/>
              </a:solidFill>
              <a:round/>
            </a:ln>
            <a:effectLst/>
          </c:spPr>
          <c:marker>
            <c:symbol val="none"/>
          </c:marker>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8D4-4576-82E8-C1231C2A10F0}"/>
                </c:ext>
              </c:extLst>
            </c:dLbl>
            <c:dLbl>
              <c:idx val="5"/>
              <c:layout>
                <c:manualLayout>
                  <c:x val="-2.0473327937665074E-2"/>
                  <c:y val="-4.23307758489591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8D4-4576-82E8-C1231C2A10F0}"/>
                </c:ext>
              </c:extLst>
            </c:dLbl>
            <c:dLbl>
              <c:idx val="10"/>
              <c:layout>
                <c:manualLayout>
                  <c:x val="2.2748142152960362E-3"/>
                  <c:y val="1.32283674527996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8D4-4576-82E8-C1231C2A10F0}"/>
                </c:ext>
              </c:extLst>
            </c:dLbl>
            <c:dLbl>
              <c:idx val="15"/>
              <c:layout>
                <c:manualLayout>
                  <c:x val="-1.8198513722368956E-2"/>
                  <c:y val="-2.910240839615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8D4-4576-82E8-C1231C2A10F0}"/>
                </c:ext>
              </c:extLst>
            </c:dLbl>
            <c:dLbl>
              <c:idx val="20"/>
              <c:layout>
                <c:manualLayout>
                  <c:x val="-2.2748142152962864E-3"/>
                  <c:y val="3.70394288678392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8D4-4576-82E8-C1231C2A10F0}"/>
                </c:ext>
              </c:extLst>
            </c:dLbl>
            <c:dLbl>
              <c:idx val="25"/>
              <c:layout>
                <c:manualLayout>
                  <c:x val="-3.4122213229443462E-3"/>
                  <c:y val="-2.38110614150395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170-403C-9FA3-005D018B2DA9}"/>
                </c:ext>
              </c:extLst>
            </c:dLbl>
            <c:spPr>
              <a:noFill/>
              <a:ln>
                <a:solidFill>
                  <a:schemeClr val="accent6"/>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Sheet1!$A$2:$A$27</c:f>
              <c:strCache>
                <c:ptCount val="26"/>
                <c:pt idx="0">
                  <c:v>2024-25</c:v>
                </c:pt>
                <c:pt idx="1">
                  <c:v>2025-26</c:v>
                </c:pt>
                <c:pt idx="2">
                  <c:v>2026-27</c:v>
                </c:pt>
                <c:pt idx="3">
                  <c:v>2027-28</c:v>
                </c:pt>
                <c:pt idx="4">
                  <c:v>2028-29</c:v>
                </c:pt>
                <c:pt idx="5">
                  <c:v>2029-30</c:v>
                </c:pt>
                <c:pt idx="6">
                  <c:v>2030-31</c:v>
                </c:pt>
                <c:pt idx="7">
                  <c:v>2031-32</c:v>
                </c:pt>
                <c:pt idx="8">
                  <c:v>2032-33</c:v>
                </c:pt>
                <c:pt idx="9">
                  <c:v>2033-34</c:v>
                </c:pt>
                <c:pt idx="10">
                  <c:v>2034-35</c:v>
                </c:pt>
                <c:pt idx="11">
                  <c:v>2035-36</c:v>
                </c:pt>
                <c:pt idx="12">
                  <c:v>2036-37</c:v>
                </c:pt>
                <c:pt idx="13">
                  <c:v>2037-38</c:v>
                </c:pt>
                <c:pt idx="14">
                  <c:v>2038-39</c:v>
                </c:pt>
                <c:pt idx="15">
                  <c:v>2039-40</c:v>
                </c:pt>
                <c:pt idx="16">
                  <c:v>2040-41</c:v>
                </c:pt>
                <c:pt idx="17">
                  <c:v>2041-42</c:v>
                </c:pt>
                <c:pt idx="18">
                  <c:v>2042-43</c:v>
                </c:pt>
                <c:pt idx="19">
                  <c:v>2043-44</c:v>
                </c:pt>
                <c:pt idx="20">
                  <c:v>2044-45</c:v>
                </c:pt>
                <c:pt idx="21">
                  <c:v>2045-46</c:v>
                </c:pt>
                <c:pt idx="22">
                  <c:v>2046-47</c:v>
                </c:pt>
                <c:pt idx="23">
                  <c:v>2047-48</c:v>
                </c:pt>
                <c:pt idx="24">
                  <c:v>2048-49</c:v>
                </c:pt>
                <c:pt idx="25">
                  <c:v>2049-50</c:v>
                </c:pt>
              </c:strCache>
            </c:strRef>
          </c:cat>
          <c:val>
            <c:numRef>
              <c:f>Sheet1!$D$2:$D$27</c:f>
              <c:numCache>
                <c:formatCode>General</c:formatCode>
                <c:ptCount val="26"/>
                <c:pt idx="0">
                  <c:v>429</c:v>
                </c:pt>
                <c:pt idx="1">
                  <c:v>462</c:v>
                </c:pt>
                <c:pt idx="2">
                  <c:v>497</c:v>
                </c:pt>
                <c:pt idx="3">
                  <c:v>534</c:v>
                </c:pt>
                <c:pt idx="4">
                  <c:v>575</c:v>
                </c:pt>
                <c:pt idx="5">
                  <c:v>618</c:v>
                </c:pt>
                <c:pt idx="6">
                  <c:v>626</c:v>
                </c:pt>
                <c:pt idx="7">
                  <c:v>635</c:v>
                </c:pt>
                <c:pt idx="8">
                  <c:v>643</c:v>
                </c:pt>
                <c:pt idx="9">
                  <c:v>652</c:v>
                </c:pt>
                <c:pt idx="10">
                  <c:v>661</c:v>
                </c:pt>
                <c:pt idx="11">
                  <c:v>703</c:v>
                </c:pt>
                <c:pt idx="12">
                  <c:v>748</c:v>
                </c:pt>
                <c:pt idx="13">
                  <c:v>796</c:v>
                </c:pt>
                <c:pt idx="14">
                  <c:v>846</c:v>
                </c:pt>
                <c:pt idx="15">
                  <c:v>900</c:v>
                </c:pt>
                <c:pt idx="16">
                  <c:v>897</c:v>
                </c:pt>
                <c:pt idx="17">
                  <c:v>894</c:v>
                </c:pt>
                <c:pt idx="18">
                  <c:v>891</c:v>
                </c:pt>
                <c:pt idx="19">
                  <c:v>888</c:v>
                </c:pt>
                <c:pt idx="20">
                  <c:v>884</c:v>
                </c:pt>
                <c:pt idx="21">
                  <c:v>895</c:v>
                </c:pt>
                <c:pt idx="22">
                  <c:v>906</c:v>
                </c:pt>
                <c:pt idx="23">
                  <c:v>917</c:v>
                </c:pt>
                <c:pt idx="24">
                  <c:v>928</c:v>
                </c:pt>
                <c:pt idx="25">
                  <c:v>939</c:v>
                </c:pt>
              </c:numCache>
            </c:numRef>
          </c:val>
          <c:smooth val="0"/>
          <c:extLst>
            <c:ext xmlns:c16="http://schemas.microsoft.com/office/drawing/2014/chart" uri="{C3380CC4-5D6E-409C-BE32-E72D297353CC}">
              <c16:uniqueId val="{00000002-A15F-47C4-BB65-CDE55AEB7416}"/>
            </c:ext>
          </c:extLst>
        </c:ser>
        <c:dLbls>
          <c:showLegendKey val="0"/>
          <c:showVal val="0"/>
          <c:showCatName val="0"/>
          <c:showSerName val="0"/>
          <c:showPercent val="0"/>
          <c:showBubbleSize val="0"/>
        </c:dLbls>
        <c:smooth val="0"/>
        <c:axId val="904732688"/>
        <c:axId val="904724528"/>
      </c:lineChart>
      <c:catAx>
        <c:axId val="904732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4724528"/>
        <c:crosses val="autoZero"/>
        <c:auto val="1"/>
        <c:lblAlgn val="ctr"/>
        <c:lblOffset val="100"/>
        <c:noMultiLvlLbl val="0"/>
      </c:catAx>
      <c:valAx>
        <c:axId val="904724528"/>
        <c:scaling>
          <c:orientation val="minMax"/>
          <c:min val="200"/>
        </c:scaling>
        <c:delete val="1"/>
        <c:axPos val="l"/>
        <c:numFmt formatCode="0" sourceLinked="1"/>
        <c:majorTickMark val="out"/>
        <c:minorTickMark val="none"/>
        <c:tickLblPos val="nextTo"/>
        <c:crossAx val="904732688"/>
        <c:crosses val="autoZero"/>
        <c:crossBetween val="between"/>
      </c:valAx>
      <c:spPr>
        <a:noFill/>
        <a:ln>
          <a:noFill/>
        </a:ln>
        <a:effectLst/>
      </c:spPr>
    </c:plotArea>
    <c:legend>
      <c:legendPos val="l"/>
      <c:layout>
        <c:manualLayout>
          <c:xMode val="edge"/>
          <c:yMode val="edge"/>
          <c:x val="0.90651346479550365"/>
          <c:y val="0.35000114576411001"/>
          <c:w val="7.9374268465871561E-2"/>
          <c:h val="0.162422686962662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851210-0141-440C-BD16-57008EC707F7}" type="datetimeFigureOut">
              <a:rPr lang="en-GB" smtClean="0"/>
              <a:t>03/08/2023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4580B7-9F7A-4921-BFD9-DD858921DB5D}" type="slidenum">
              <a:rPr lang="en-GB" smtClean="0"/>
              <a:t>‹#›</a:t>
            </a:fld>
            <a:endParaRPr lang="en-GB" dirty="0"/>
          </a:p>
        </p:txBody>
      </p:sp>
    </p:spTree>
    <p:extLst>
      <p:ext uri="{BB962C8B-B14F-4D97-AF65-F5344CB8AC3E}">
        <p14:creationId xmlns:p14="http://schemas.microsoft.com/office/powerpoint/2010/main" val="4037146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Ambitions</a:t>
            </a:r>
          </a:p>
        </p:txBody>
      </p:sp>
      <p:sp>
        <p:nvSpPr>
          <p:cNvPr id="4" name="Slide Number Placeholder 3"/>
          <p:cNvSpPr>
            <a:spLocks noGrp="1"/>
          </p:cNvSpPr>
          <p:nvPr>
            <p:ph type="sldNum" sz="quarter" idx="5"/>
          </p:nvPr>
        </p:nvSpPr>
        <p:spPr/>
        <p:txBody>
          <a:bodyPr/>
          <a:lstStyle/>
          <a:p>
            <a:fld id="{F64580B7-9F7A-4921-BFD9-DD858921DB5D}" type="slidenum">
              <a:rPr lang="en-GB" smtClean="0"/>
              <a:t>1</a:t>
            </a:fld>
            <a:endParaRPr lang="en-GB" dirty="0"/>
          </a:p>
        </p:txBody>
      </p:sp>
    </p:spTree>
    <p:extLst>
      <p:ext uri="{BB962C8B-B14F-4D97-AF65-F5344CB8AC3E}">
        <p14:creationId xmlns:p14="http://schemas.microsoft.com/office/powerpoint/2010/main" val="143249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A148E-1FB1-B55D-6D23-2466ED2AF6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1BAC13-387B-3F22-0D9C-E171F5098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885A8A-0A6F-193B-3C5C-EE2BD648B847}"/>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5" name="Footer Placeholder 4">
            <a:extLst>
              <a:ext uri="{FF2B5EF4-FFF2-40B4-BE49-F238E27FC236}">
                <a16:creationId xmlns:a16="http://schemas.microsoft.com/office/drawing/2014/main" id="{E09D25BA-C7E6-5B26-6E20-6AE17DB159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6BDBDD-552C-3EA7-4777-166D9E800287}"/>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276241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F5AC-AE2B-DCA4-D952-EB9453F96B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75EB70-E0AB-4DC1-60F1-FAAA851233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8592B-3170-B968-0F12-80DCF9ED7352}"/>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5" name="Footer Placeholder 4">
            <a:extLst>
              <a:ext uri="{FF2B5EF4-FFF2-40B4-BE49-F238E27FC236}">
                <a16:creationId xmlns:a16="http://schemas.microsoft.com/office/drawing/2014/main" id="{9ADFDC64-2DCC-7518-04C5-E3A5B709DF4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1E94D8-36C0-D070-44E8-BEF590FF7017}"/>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164783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852054-B0B5-59BC-AEE3-3844495914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DA0236-963F-DC81-8D2F-B69A4DE542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B6A5C-7639-3EBD-4325-1CACC0B96251}"/>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5" name="Footer Placeholder 4">
            <a:extLst>
              <a:ext uri="{FF2B5EF4-FFF2-40B4-BE49-F238E27FC236}">
                <a16:creationId xmlns:a16="http://schemas.microsoft.com/office/drawing/2014/main" id="{5CFB2A74-6A2C-E484-1624-98AA3560CFF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03EFA0A-8B2D-B92E-6E8F-835EB53FD78E}"/>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2890944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line heading">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
        <p:nvSpPr>
          <p:cNvPr id="11" name="Title 6"/>
          <p:cNvSpPr>
            <a:spLocks noGrp="1"/>
          </p:cNvSpPr>
          <p:nvPr>
            <p:ph type="title" hasCustomPrompt="1"/>
          </p:nvPr>
        </p:nvSpPr>
        <p:spPr>
          <a:xfrm>
            <a:off x="520718" y="622094"/>
            <a:ext cx="10147282" cy="445918"/>
          </a:xfrm>
          <a:prstGeom prst="rect">
            <a:avLst/>
          </a:prstGeom>
        </p:spPr>
        <p:txBody>
          <a:bodyPr vert="horz" wrap="square" lIns="0" tIns="0" rIns="0" bIns="0" anchor="t" anchorCtr="0">
            <a:spAutoFit/>
          </a:bodyPr>
          <a:lstStyle>
            <a:lvl1pPr>
              <a:defRPr baseline="0"/>
            </a:lvl1pPr>
          </a:lstStyle>
          <a:p>
            <a:r>
              <a:rPr lang="en-US"/>
              <a:t>Heading, one line example, set at 28pt</a:t>
            </a:r>
            <a:endParaRPr lang="en-GB"/>
          </a:p>
        </p:txBody>
      </p:sp>
      <p:sp>
        <p:nvSpPr>
          <p:cNvPr id="12" name="Text Placeholder 9"/>
          <p:cNvSpPr>
            <a:spLocks noGrp="1"/>
          </p:cNvSpPr>
          <p:nvPr>
            <p:ph type="body" sz="quarter" idx="13" hasCustomPrompt="1"/>
          </p:nvPr>
        </p:nvSpPr>
        <p:spPr>
          <a:xfrm>
            <a:off x="521942" y="2389205"/>
            <a:ext cx="5321646" cy="3016210"/>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Body copy here, set at 14pt. Setting for body text (which should be pre-set within the template:</a:t>
            </a:r>
            <a:br>
              <a:rPr lang="en-US"/>
            </a:br>
            <a:r>
              <a:rPr lang="en-US"/>
              <a:t>Paragraph &gt; Idents &amp; Spacing &gt; General alignment: Left. Paragraph &gt; Idents &amp; Spacing &gt; Indentation &gt; Before text 0cm </a:t>
            </a:r>
            <a:br>
              <a:rPr lang="en-US"/>
            </a:br>
            <a:r>
              <a:rPr lang="en-US"/>
              <a:t>Paragraph &gt; Idents &amp; Spacing &gt; Spacing &gt; Before &gt; 10pt Paragraph &gt; Idents &amp; Spacing &gt; Spacing &gt; After &gt; 0pt Paragraph &gt; Idents &amp; Spacing &gt; Line Spacing &gt; Single</a:t>
            </a:r>
            <a:br>
              <a:rPr lang="en-US"/>
            </a:br>
            <a:r>
              <a:rPr lang="en-US"/>
              <a:t>Be careful when copying text over from other sources as these setting could be lost. To copy text into this template correctly, you will need to either Insert &gt; Textbox (and draw one) to maintain the correct settings OR copy it straight into one of the textboxes generated from a master Layout, such as this one. </a:t>
            </a:r>
          </a:p>
        </p:txBody>
      </p:sp>
      <p:sp>
        <p:nvSpPr>
          <p:cNvPr id="13" name="Text Placeholder 9"/>
          <p:cNvSpPr>
            <a:spLocks noGrp="1"/>
          </p:cNvSpPr>
          <p:nvPr>
            <p:ph type="body" sz="quarter" idx="14" hasCustomPrompt="1"/>
          </p:nvPr>
        </p:nvSpPr>
        <p:spPr>
          <a:xfrm>
            <a:off x="6355565" y="2387133"/>
            <a:ext cx="5320498" cy="1938992"/>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Format Shape &gt; TEXT OPTIONS &gt; Textbox &gt; Vertical alignment: Top </a:t>
            </a:r>
            <a:br>
              <a:rPr lang="en-US"/>
            </a:br>
            <a:r>
              <a:rPr lang="en-US"/>
              <a:t>Format Shape &gt; TEXT OPTIONS &gt; Textbox &gt; Text direction: Horizontal </a:t>
            </a:r>
            <a:br>
              <a:rPr lang="en-US"/>
            </a:br>
            <a:r>
              <a:rPr lang="en-US"/>
              <a:t>Format Shape &gt; TEXT OPTIONS &gt; Textbox &gt; Resize shape to fit text</a:t>
            </a:r>
            <a:br>
              <a:rPr lang="en-US"/>
            </a:br>
            <a:r>
              <a:rPr lang="en-US"/>
              <a:t>Format Shape &gt; TEXT OPTIONS &gt; Textbox &gt; Left/Right/Top/Bottom margins: 0cm</a:t>
            </a:r>
            <a:br>
              <a:rPr lang="en-US"/>
            </a:br>
            <a:r>
              <a:rPr lang="en-US"/>
              <a:t>TICK: Wrap text in shape</a:t>
            </a:r>
          </a:p>
        </p:txBody>
      </p:sp>
      <p:sp>
        <p:nvSpPr>
          <p:cNvPr id="9" name="Text Placeholder 8"/>
          <p:cNvSpPr>
            <a:spLocks noGrp="1"/>
          </p:cNvSpPr>
          <p:nvPr>
            <p:ph type="body" sz="quarter" idx="15" hasCustomPrompt="1"/>
          </p:nvPr>
        </p:nvSpPr>
        <p:spPr>
          <a:xfrm>
            <a:off x="521380" y="1269481"/>
            <a:ext cx="10146620" cy="861774"/>
          </a:xfrm>
          <a:prstGeom prst="rect">
            <a:avLst/>
          </a:prstGeom>
        </p:spPr>
        <p:txBody>
          <a:bodyPr wrap="square" lIns="0" tIns="0" rIns="0" bIns="0">
            <a:spAutoFit/>
          </a:bodyPr>
          <a:lstStyle>
            <a:lvl1pPr marL="0" indent="0">
              <a:lnSpc>
                <a:spcPct val="100000"/>
              </a:lnSpc>
              <a:buNone/>
              <a:defRPr sz="1400"/>
            </a:lvl1pPr>
          </a:lstStyle>
          <a:p>
            <a:pPr lvl="0"/>
            <a:r>
              <a:rPr lang="en-GB"/>
              <a:t>Subtitle, two lines preference, four lines maximum, set at 14pt. Do not extent the width of this text box. Subtitles that are one or two lines of text – below text boxes align to the top guide line. Subtitles that are three lines of text – below text boxes align to the middle guide line. Subtitles that are four lines of text – below text boxes align to the bottom guide line.</a:t>
            </a:r>
          </a:p>
        </p:txBody>
      </p:sp>
    </p:spTree>
    <p:extLst>
      <p:ext uri="{BB962C8B-B14F-4D97-AF65-F5344CB8AC3E}">
        <p14:creationId xmlns:p14="http://schemas.microsoft.com/office/powerpoint/2010/main" val="3049443512"/>
      </p:ext>
    </p:extLst>
  </p:cSld>
  <p:clrMapOvr>
    <a:masterClrMapping/>
  </p:clrMapOvr>
  <p:extLst>
    <p:ext uri="{DCECCB84-F9BA-43D5-87BE-67443E8EF086}">
      <p15:sldGuideLst xmlns:p15="http://schemas.microsoft.com/office/powerpoint/2012/main">
        <p15:guide id="1" orient="horz" pos="799">
          <p15:clr>
            <a:srgbClr val="FBAE40"/>
          </p15:clr>
        </p15:guide>
        <p15:guide id="2" orient="horz" pos="1502">
          <p15:clr>
            <a:srgbClr val="FBAE40"/>
          </p15:clr>
        </p15:guide>
        <p15:guide id="3" orient="horz" pos="1253">
          <p15:clr>
            <a:srgbClr val="FBAE40"/>
          </p15:clr>
        </p15:guide>
        <p15:guide id="4" orient="horz" pos="136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line headin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519231" y="624356"/>
            <a:ext cx="10148769" cy="861774"/>
          </a:xfrm>
          <a:prstGeom prst="rect">
            <a:avLst/>
          </a:prstGeom>
        </p:spPr>
        <p:txBody>
          <a:bodyPr vert="horz" wrap="square" lIns="0" tIns="0" rIns="0" bIns="0" anchor="t" anchorCtr="0">
            <a:spAutoFit/>
          </a:bodyPr>
          <a:lstStyle/>
          <a:p>
            <a:r>
              <a:rPr lang="en-US"/>
              <a:t>Heading, two lines maximum, set at 28pt further information should feature in the subtitle</a:t>
            </a:r>
            <a:endParaRPr lang="en-GB"/>
          </a:p>
        </p:txBody>
      </p:sp>
      <p:sp>
        <p:nvSpPr>
          <p:cNvPr id="10" name="Text Placeholder 9"/>
          <p:cNvSpPr>
            <a:spLocks noGrp="1"/>
          </p:cNvSpPr>
          <p:nvPr>
            <p:ph type="body" sz="quarter" idx="13" hasCustomPrompt="1"/>
          </p:nvPr>
        </p:nvSpPr>
        <p:spPr>
          <a:xfrm>
            <a:off x="520680" y="2781835"/>
            <a:ext cx="5322908" cy="3016210"/>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Body copy here, set at 14pt. Setting for body text (which should be preset within the template:</a:t>
            </a:r>
            <a:br>
              <a:rPr lang="en-US"/>
            </a:br>
            <a:r>
              <a:rPr lang="en-US"/>
              <a:t>Paragraph &gt; Idents &amp; Spacing &gt; General alignment: Left. Paragraph &gt; Idents &amp; Spacing &gt; Indentation &gt; Before text 0cm </a:t>
            </a:r>
            <a:br>
              <a:rPr lang="en-US"/>
            </a:br>
            <a:r>
              <a:rPr lang="en-US"/>
              <a:t>Paragraph &gt; Idents &amp; Spacing &gt; Spacing &gt; Before &gt; 10pt Paragraph &gt; Idents &amp; Spacing &gt; Spacing &gt; After &gt; 0pt Paragraph &gt; Idents &amp; Spacing &gt; Line Spacing &gt; Single</a:t>
            </a:r>
            <a:br>
              <a:rPr lang="en-US"/>
            </a:br>
            <a:r>
              <a:rPr lang="en-US"/>
              <a:t>Be careful when copying text over from other sources as these setting could be lost. To copy text into this template correctly, you will need to either Insert &gt; Textbox (and draw one) to maintain the correct settings OR copy it straight into one of the textboxes generated from a master Layout, such as this one. </a:t>
            </a:r>
          </a:p>
        </p:txBody>
      </p:sp>
      <p:sp>
        <p:nvSpPr>
          <p:cNvPr id="11" name="Text Placeholder 9"/>
          <p:cNvSpPr>
            <a:spLocks noGrp="1"/>
          </p:cNvSpPr>
          <p:nvPr>
            <p:ph type="body" sz="quarter" idx="14" hasCustomPrompt="1"/>
          </p:nvPr>
        </p:nvSpPr>
        <p:spPr>
          <a:xfrm>
            <a:off x="6351326" y="2785477"/>
            <a:ext cx="5324737" cy="1938992"/>
          </a:xfrm>
          <a:prstGeom prst="rect">
            <a:avLst/>
          </a:prstGeom>
        </p:spPr>
        <p:txBody>
          <a:bodyPr vert="horz" wrap="square" lIns="0" tIns="0" rIns="0" bIns="0" anchor="t"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00"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Format Shape &gt; TEXT OPTIONS &gt; Textbox &gt; Vertical alignment: Top </a:t>
            </a:r>
            <a:br>
              <a:rPr lang="en-US"/>
            </a:br>
            <a:r>
              <a:rPr lang="en-US"/>
              <a:t>Format Shape &gt; TEXT OPTIONS &gt; Textbox &gt; Text direction: Horizontal </a:t>
            </a:r>
            <a:br>
              <a:rPr lang="en-US"/>
            </a:br>
            <a:r>
              <a:rPr lang="en-US"/>
              <a:t>Format Shape &gt; TEXT OPTIONS &gt; Textbox &gt; Resize shape to fit text</a:t>
            </a:r>
            <a:br>
              <a:rPr lang="en-US"/>
            </a:br>
            <a:r>
              <a:rPr lang="en-US"/>
              <a:t>Format Shape &gt; TEXT OPTIONS &gt; Textbox &gt; Left/Right/Top/Bottom margins: 0cm</a:t>
            </a:r>
            <a:br>
              <a:rPr lang="en-US"/>
            </a:br>
            <a:r>
              <a:rPr lang="en-US"/>
              <a:t>TICK: Wrap text in shape</a:t>
            </a:r>
          </a:p>
        </p:txBody>
      </p:sp>
      <p:sp>
        <p:nvSpPr>
          <p:cNvPr id="13" name="Text Placeholder 8"/>
          <p:cNvSpPr>
            <a:spLocks noGrp="1"/>
          </p:cNvSpPr>
          <p:nvPr>
            <p:ph type="body" sz="quarter" idx="15" hasCustomPrompt="1"/>
          </p:nvPr>
        </p:nvSpPr>
        <p:spPr>
          <a:xfrm>
            <a:off x="520621" y="1703856"/>
            <a:ext cx="10147379" cy="861774"/>
          </a:xfrm>
          <a:prstGeom prst="rect">
            <a:avLst/>
          </a:prstGeom>
        </p:spPr>
        <p:txBody>
          <a:bodyPr wrap="square" lIns="0" tIns="0" rIns="0" bIns="0">
            <a:spAutoFit/>
          </a:bodyPr>
          <a:lstStyle>
            <a:lvl1pPr marL="0" indent="0">
              <a:lnSpc>
                <a:spcPct val="100000"/>
              </a:lnSpc>
              <a:buNone/>
              <a:defRPr sz="1400"/>
            </a:lvl1pPr>
          </a:lstStyle>
          <a:p>
            <a:pPr lvl="0"/>
            <a:r>
              <a:rPr lang="en-GB"/>
              <a:t>Subtitle, two lines preference, four lines maximum, set at 14pt. Do not extent the width of this text box. Subtitles that are one or two lines of text – below text boxes align to the top guide line. Subtitles that are three lines of text – below text boxes align to the middle guide line. Subtitles that are four lines of text – below text boxes align to the bottom guide line.</a:t>
            </a:r>
          </a:p>
        </p:txBody>
      </p:sp>
      <p:sp>
        <p:nvSpPr>
          <p:cNvPr id="9"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3775319578"/>
      </p:ext>
    </p:extLst>
  </p:cSld>
  <p:clrMapOvr>
    <a:masterClrMapping/>
  </p:clrMapOvr>
  <p:extLst>
    <p:ext uri="{DCECCB84-F9BA-43D5-87BE-67443E8EF086}">
      <p15:sldGuideLst xmlns:p15="http://schemas.microsoft.com/office/powerpoint/2012/main">
        <p15:guide id="1" orient="horz" pos="1071">
          <p15:clr>
            <a:srgbClr val="FBAE40"/>
          </p15:clr>
        </p15:guide>
        <p15:guide id="2" orient="horz" pos="1525">
          <p15:clr>
            <a:srgbClr val="FBAE40"/>
          </p15:clr>
        </p15:guide>
        <p15:guide id="3" orient="horz" pos="1638">
          <p15:clr>
            <a:srgbClr val="FBAE40"/>
          </p15:clr>
        </p15:guide>
        <p15:guide id="4" orient="horz" pos="175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ing 4 lines ONLY">
    <p:spTree>
      <p:nvGrpSpPr>
        <p:cNvPr id="1" name=""/>
        <p:cNvGrpSpPr/>
        <p:nvPr/>
      </p:nvGrpSpPr>
      <p:grpSpPr>
        <a:xfrm>
          <a:off x="0" y="0"/>
          <a:ext cx="0" cy="0"/>
          <a:chOff x="0" y="0"/>
          <a:chExt cx="0" cy="0"/>
        </a:xfrm>
      </p:grpSpPr>
      <p:sp>
        <p:nvSpPr>
          <p:cNvPr id="11" name="Title 6"/>
          <p:cNvSpPr>
            <a:spLocks noGrp="1"/>
          </p:cNvSpPr>
          <p:nvPr>
            <p:ph type="title" hasCustomPrompt="1"/>
          </p:nvPr>
        </p:nvSpPr>
        <p:spPr>
          <a:xfrm>
            <a:off x="518478" y="623745"/>
            <a:ext cx="10149522" cy="1712010"/>
          </a:xfrm>
          <a:prstGeom prst="rect">
            <a:avLst/>
          </a:prstGeom>
        </p:spPr>
        <p:txBody>
          <a:bodyPr wrap="square" lIns="0" tIns="0" rIns="0" bIns="0" anchor="t" anchorCtr="0">
            <a:spAutoFit/>
          </a:bodyPr>
          <a:lstStyle>
            <a:lvl1pPr>
              <a:defRPr baseline="0"/>
            </a:lvl1pPr>
          </a:lstStyle>
          <a:p>
            <a:r>
              <a:rPr lang="en-US"/>
              <a:t>Title only example without subtitle text, heading two lines preference here, but up to four lines as it’s without the subtitle, set at 28pt, see other layout options for more choice</a:t>
            </a:r>
            <a:endParaRPr lang="en-GB"/>
          </a:p>
        </p:txBody>
      </p:sp>
      <p:sp>
        <p:nvSpPr>
          <p:cNvPr id="3" name="Text Placeholder 2"/>
          <p:cNvSpPr>
            <a:spLocks noGrp="1"/>
          </p:cNvSpPr>
          <p:nvPr>
            <p:ph type="body" sz="quarter" idx="14"/>
          </p:nvPr>
        </p:nvSpPr>
        <p:spPr>
          <a:xfrm>
            <a:off x="518477" y="2746073"/>
            <a:ext cx="5322357" cy="1333698"/>
          </a:xfrm>
          <a:prstGeom prst="rect">
            <a:avLst/>
          </a:prstGeom>
        </p:spPr>
        <p:txBody>
          <a:bodyPr wrap="square" lIns="0" tIns="0" rIns="0" bIns="0">
            <a:spAutoFit/>
          </a:bodyPr>
          <a:lstStyle>
            <a:lvl1pPr marL="0" indent="-108000">
              <a:lnSpc>
                <a:spcPct val="100000"/>
              </a:lnSpc>
              <a:defRPr sz="1400"/>
            </a:lvl1pPr>
            <a:lvl2pPr marL="360000" indent="-108000">
              <a:lnSpc>
                <a:spcPct val="100000"/>
              </a:lnSpc>
              <a:defRPr sz="1400"/>
            </a:lvl2pPr>
            <a:lvl3pPr marL="540000" indent="-108000">
              <a:lnSpc>
                <a:spcPct val="100000"/>
              </a:lnSpc>
              <a:defRPr sz="1400"/>
            </a:lvl3pPr>
            <a:lvl4pPr marL="720000" indent="-108000">
              <a:lnSpc>
                <a:spcPct val="100000"/>
              </a:lnSpc>
              <a:defRPr sz="1400"/>
            </a:lvl4pPr>
            <a:lvl5pPr marL="900000" indent="-108000">
              <a:lnSpc>
                <a:spcPct val="100000"/>
              </a:lnSpc>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3263894834"/>
      </p:ext>
    </p:extLst>
  </p:cSld>
  <p:clrMapOvr>
    <a:masterClrMapping/>
  </p:clrMapOvr>
  <p:hf hdr="0" dt="0"/>
  <p:extLst>
    <p:ext uri="{DCECCB84-F9BA-43D5-87BE-67443E8EF086}">
      <p15:sldGuideLst xmlns:p15="http://schemas.microsoft.com/office/powerpoint/2012/main">
        <p15:guide id="1" orient="horz" pos="172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ront cover ONLY">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6388666"/>
            <a:ext cx="10777678" cy="123111"/>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1505750340"/>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77827-62C6-279B-868F-FF04C39F28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022DE-B1D5-D7EE-6749-D75C5DA896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56240E-C602-A84C-F353-91C4BB7B5BA2}"/>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5" name="Footer Placeholder 4">
            <a:extLst>
              <a:ext uri="{FF2B5EF4-FFF2-40B4-BE49-F238E27FC236}">
                <a16:creationId xmlns:a16="http://schemas.microsoft.com/office/drawing/2014/main" id="{BEFC1811-41C3-905E-AA35-B052AB8860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C3C628-5F71-EF2B-68D3-6B261C5CE462}"/>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1365404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782F-86F9-CB0B-B229-C8ACB27DF2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7FAD54-153D-0FC6-FFBB-937C34A13C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21CC3F-BB18-794C-89E7-96BB90CE54CD}"/>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5" name="Footer Placeholder 4">
            <a:extLst>
              <a:ext uri="{FF2B5EF4-FFF2-40B4-BE49-F238E27FC236}">
                <a16:creationId xmlns:a16="http://schemas.microsoft.com/office/drawing/2014/main" id="{FF1D3B7E-D8E9-A379-B3FC-358ED6D4C0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7185DE-C89C-E81B-11C3-4AA872BD3A23}"/>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326520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E535D-000A-A985-8A87-D637C17DF6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7049FB-BDA6-034D-8B36-F2BEE54D5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5986FB-6AD4-144B-FEBF-EEB9301904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0A3BF-C128-C955-E5D4-2ED6097CD3E4}"/>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6" name="Footer Placeholder 5">
            <a:extLst>
              <a:ext uri="{FF2B5EF4-FFF2-40B4-BE49-F238E27FC236}">
                <a16:creationId xmlns:a16="http://schemas.microsoft.com/office/drawing/2014/main" id="{3F6AF7A0-EE57-B7D5-67AC-114E773087C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63277A-D971-14EB-DC7C-F0F554467A47}"/>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03994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5125-17A9-7327-730C-FCDEEF59FA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4F7449-7572-AA62-88B4-8887CE6A98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33180C-E313-43DA-E870-857B3F7AC2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90FDCB-ED4C-0A30-023F-6CBB31B32C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8B389C-E87B-0804-354E-EE3BBC979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6F02CF-9B72-FD6C-D168-D875517BC601}"/>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8" name="Footer Placeholder 7">
            <a:extLst>
              <a:ext uri="{FF2B5EF4-FFF2-40B4-BE49-F238E27FC236}">
                <a16:creationId xmlns:a16="http://schemas.microsoft.com/office/drawing/2014/main" id="{D4FDE47C-D6EC-CDB4-FA9C-8436BD4C76E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DC937AF-2618-C8BD-09DA-B902724A44A8}"/>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325746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A935-0F57-DE69-876D-045D51049C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D4206F-68EA-E13C-D58A-BB03086168A3}"/>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4" name="Footer Placeholder 3">
            <a:extLst>
              <a:ext uri="{FF2B5EF4-FFF2-40B4-BE49-F238E27FC236}">
                <a16:creationId xmlns:a16="http://schemas.microsoft.com/office/drawing/2014/main" id="{5364FF16-CAC5-E2AB-D775-96EE3639E2A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F961E5A-2333-927C-FC31-A7212C82745C}"/>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405645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63DB4B-8E1D-1E0C-3536-1216785C55A9}"/>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3" name="Footer Placeholder 2">
            <a:extLst>
              <a:ext uri="{FF2B5EF4-FFF2-40B4-BE49-F238E27FC236}">
                <a16:creationId xmlns:a16="http://schemas.microsoft.com/office/drawing/2014/main" id="{B4924F1A-BCDB-EFE3-ADC3-227F4FC26E4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565CBC2-9A52-FDA0-B4C3-7D5A86932099}"/>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38892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88C3F-A548-D7A6-5B79-1AEB7CBE9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5A8F74-7DD1-979C-6607-DAD5B1680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155DA3-8C78-5875-0088-9F63A1E4D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948984-D4FA-6251-8369-09DCDF3981A3}"/>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6" name="Footer Placeholder 5">
            <a:extLst>
              <a:ext uri="{FF2B5EF4-FFF2-40B4-BE49-F238E27FC236}">
                <a16:creationId xmlns:a16="http://schemas.microsoft.com/office/drawing/2014/main" id="{1D7A6E58-0BDA-CC84-9262-2C88DF8868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27ACE62-7ED2-EB69-6F53-BCF5EA9C8851}"/>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1798736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7DF8-9B5C-64E8-1016-D3DB029659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251C90-D01D-5D91-4A98-6E0560ABAF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24E1BFD-D1DB-910B-A091-0AF755771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E1C8A4-0CA0-AD8A-0F9E-F0C45824108B}"/>
              </a:ext>
            </a:extLst>
          </p:cNvPr>
          <p:cNvSpPr>
            <a:spLocks noGrp="1"/>
          </p:cNvSpPr>
          <p:nvPr>
            <p:ph type="dt" sz="half" idx="10"/>
          </p:nvPr>
        </p:nvSpPr>
        <p:spPr/>
        <p:txBody>
          <a:bodyPr/>
          <a:lstStyle/>
          <a:p>
            <a:fld id="{1DB01C3C-F7C2-2E4D-9EBB-A73EA4CC357D}" type="datetimeFigureOut">
              <a:rPr lang="en-US" smtClean="0"/>
              <a:t>8/3/2023</a:t>
            </a:fld>
            <a:endParaRPr lang="en-US" dirty="0"/>
          </a:p>
        </p:txBody>
      </p:sp>
      <p:sp>
        <p:nvSpPr>
          <p:cNvPr id="6" name="Footer Placeholder 5">
            <a:extLst>
              <a:ext uri="{FF2B5EF4-FFF2-40B4-BE49-F238E27FC236}">
                <a16:creationId xmlns:a16="http://schemas.microsoft.com/office/drawing/2014/main" id="{D6D89C70-972F-C673-80DC-B6BC8A1B7B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02138EE-336D-18F3-1CCE-14715CF3341E}"/>
              </a:ext>
            </a:extLst>
          </p:cNvPr>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19771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AD105D-EF5E-5DFA-C0B0-C0A117E098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9487FB-182A-681E-19E0-CA6CC29F85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66E39E-37CF-6ECE-1CD9-45837E8BF9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01C3C-F7C2-2E4D-9EBB-A73EA4CC357D}" type="datetimeFigureOut">
              <a:rPr lang="en-US" smtClean="0"/>
              <a:t>8/3/2023</a:t>
            </a:fld>
            <a:endParaRPr lang="en-US" dirty="0"/>
          </a:p>
        </p:txBody>
      </p:sp>
      <p:sp>
        <p:nvSpPr>
          <p:cNvPr id="5" name="Footer Placeholder 4">
            <a:extLst>
              <a:ext uri="{FF2B5EF4-FFF2-40B4-BE49-F238E27FC236}">
                <a16:creationId xmlns:a16="http://schemas.microsoft.com/office/drawing/2014/main" id="{2E26737C-A243-B548-2C57-68168149FE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835A77F-883F-58D4-3370-4900DEBB8C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C2062-C527-E24D-98CB-EC1F1065AF95}" type="slidenum">
              <a:rPr lang="en-US" smtClean="0"/>
              <a:t>‹#›</a:t>
            </a:fld>
            <a:endParaRPr lang="en-US" dirty="0"/>
          </a:p>
        </p:txBody>
      </p:sp>
    </p:spTree>
    <p:extLst>
      <p:ext uri="{BB962C8B-B14F-4D97-AF65-F5344CB8AC3E}">
        <p14:creationId xmlns:p14="http://schemas.microsoft.com/office/powerpoint/2010/main" val="1530933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9" name="Picture 18"/>
          <p:cNvPicPr>
            <a:picLocks noChangeAspect="1"/>
          </p:cNvPicPr>
          <p:nvPr userDrawn="1"/>
        </p:nvPicPr>
        <p:blipFill rotWithShape="1">
          <a:blip r:embed="rId6" cstate="screen">
            <a:extLst>
              <a:ext uri="{28A0092B-C50C-407E-A947-70E740481C1C}">
                <a14:useLocalDpi xmlns:a14="http://schemas.microsoft.com/office/drawing/2010/main"/>
              </a:ext>
            </a:extLst>
          </a:blip>
          <a:srcRect l="113" t="5380" r="274"/>
          <a:stretch/>
        </p:blipFill>
        <p:spPr>
          <a:xfrm>
            <a:off x="-4596" y="145"/>
            <a:ext cx="12196595" cy="683365"/>
          </a:xfrm>
          <a:prstGeom prst="rect">
            <a:avLst/>
          </a:prstGeom>
        </p:spPr>
      </p:pic>
      <p:sp>
        <p:nvSpPr>
          <p:cNvPr id="2" name="Rectangle 1"/>
          <p:cNvSpPr/>
          <p:nvPr userDrawn="1"/>
        </p:nvSpPr>
        <p:spPr>
          <a:xfrm>
            <a:off x="11321143" y="6390803"/>
            <a:ext cx="354920" cy="123111"/>
          </a:xfrm>
          <a:prstGeom prst="rect">
            <a:avLst/>
          </a:prstGeom>
        </p:spPr>
        <p:txBody>
          <a:bodyPr wrap="square" lIns="0" tIns="0" rIns="0" bIns="0" anchor="b" anchorCtr="0">
            <a:spAutoFit/>
          </a:bodyPr>
          <a:lstStyle/>
          <a:p>
            <a:pPr algn="r"/>
            <a:fld id="{C5283808-45C9-A34F-A585-CE10DC679CA9}" type="slidenum">
              <a:rPr lang="en-GB" sz="800" smtClean="0"/>
              <a:pPr algn="r"/>
              <a:t>‹#›</a:t>
            </a:fld>
            <a:endParaRPr lang="en-GB" sz="800" dirty="0"/>
          </a:p>
        </p:txBody>
      </p:sp>
    </p:spTree>
    <p:extLst>
      <p:ext uri="{BB962C8B-B14F-4D97-AF65-F5344CB8AC3E}">
        <p14:creationId xmlns:p14="http://schemas.microsoft.com/office/powerpoint/2010/main" val="29964210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dt="0"/>
  <p:txStyles>
    <p:titleStyle>
      <a:lvl1pPr marL="0" indent="0" algn="l" defTabSz="914400" rtl="0" eaLnBrk="1" latinLnBrk="0" hangingPunct="1">
        <a:lnSpc>
          <a:spcPct val="100000"/>
        </a:lnSpc>
        <a:spcBef>
          <a:spcPct val="0"/>
        </a:spcBef>
        <a:buNone/>
        <a:tabLst>
          <a:tab pos="4043363" algn="l"/>
        </a:tabLst>
        <a:defRPr sz="2800" b="1" kern="1200" baseline="0">
          <a:solidFill>
            <a:schemeClr val="accent1"/>
          </a:solidFill>
          <a:latin typeface="+mj-lt"/>
          <a:ea typeface="SimSun" panose="02010600030101010101"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88">
          <p15:clr>
            <a:srgbClr val="F26B43"/>
          </p15:clr>
        </p15:guide>
        <p15:guide id="2" pos="325">
          <p15:clr>
            <a:srgbClr val="F26B43"/>
          </p15:clr>
        </p15:guide>
        <p15:guide id="3" pos="7355">
          <p15:clr>
            <a:srgbClr val="F26B43"/>
          </p15:clr>
        </p15:guide>
        <p15:guide id="4" orient="horz" pos="391">
          <p15:clr>
            <a:srgbClr val="F26B43"/>
          </p15:clr>
        </p15:guide>
        <p15:guide id="5" pos="3681">
          <p15:clr>
            <a:srgbClr val="F26B43"/>
          </p15:clr>
        </p15:guide>
        <p15:guide id="6" orient="horz" pos="3974">
          <p15:clr>
            <a:srgbClr val="F26B43"/>
          </p15:clr>
        </p15:guide>
        <p15:guide id="7" pos="3999">
          <p15:clr>
            <a:srgbClr val="F26B43"/>
          </p15:clr>
        </p15:guide>
        <p15:guide id="8" orient="horz" pos="504">
          <p15:clr>
            <a:srgbClr val="F26B43"/>
          </p15:clr>
        </p15:guide>
        <p15:guide id="9" pos="2457">
          <p15:clr>
            <a:srgbClr val="F26B43"/>
          </p15:clr>
        </p15:guide>
        <p15:guide id="10" pos="2774">
          <p15:clr>
            <a:srgbClr val="F26B43"/>
          </p15:clr>
        </p15:guide>
        <p15:guide id="11" pos="4906">
          <p15:clr>
            <a:srgbClr val="F26B43"/>
          </p15:clr>
        </p15:guide>
        <p15:guide id="12" pos="522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0402FA9A-5875-2B10-597D-967430E73305}"/>
              </a:ext>
            </a:extLst>
          </p:cNvPr>
          <p:cNvSpPr/>
          <p:nvPr/>
        </p:nvSpPr>
        <p:spPr>
          <a:xfrm>
            <a:off x="8073952" y="3239622"/>
            <a:ext cx="3853848" cy="190535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400" b="1" dirty="0">
                <a:solidFill>
                  <a:schemeClr val="tx1"/>
                </a:solidFill>
                <a:latin typeface="Poppins" panose="00000500000000000000" pitchFamily="2" charset="0"/>
              </a:rPr>
              <a:t>A healthy natural environment </a:t>
            </a:r>
            <a:endParaRPr lang="en-GB" sz="1400" b="0" i="0" dirty="0">
              <a:solidFill>
                <a:schemeClr val="tx1"/>
              </a:solidFill>
              <a:effectLst/>
            </a:endParaRPr>
          </a:p>
          <a:p>
            <a:pPr algn="l" rtl="0" fontAlgn="base"/>
            <a:r>
              <a:rPr lang="en-GB" sz="1400" b="0" i="0" dirty="0">
                <a:solidFill>
                  <a:schemeClr val="tx1"/>
                </a:solidFill>
                <a:effectLst/>
                <a:latin typeface="Poppins" panose="00000500000000000000" pitchFamily="2" charset="0"/>
              </a:rPr>
              <a:t>Reduce pollution and sewer flooding, improve river quality, and enhance biodiversity across the region. </a:t>
            </a:r>
            <a:endParaRPr lang="en-GB" sz="1400" b="0" i="0" dirty="0">
              <a:solidFill>
                <a:schemeClr val="tx1"/>
              </a:solidFill>
              <a:effectLst/>
            </a:endParaRPr>
          </a:p>
        </p:txBody>
      </p:sp>
      <p:sp>
        <p:nvSpPr>
          <p:cNvPr id="11" name="Rectangle: Rounded Corners 10">
            <a:extLst>
              <a:ext uri="{FF2B5EF4-FFF2-40B4-BE49-F238E27FC236}">
                <a16:creationId xmlns:a16="http://schemas.microsoft.com/office/drawing/2014/main" id="{68C05290-5D73-96B7-CD66-2BD375C30FBF}"/>
              </a:ext>
            </a:extLst>
          </p:cNvPr>
          <p:cNvSpPr/>
          <p:nvPr/>
        </p:nvSpPr>
        <p:spPr>
          <a:xfrm>
            <a:off x="4201507" y="3239622"/>
            <a:ext cx="3783985" cy="190535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400" b="1" i="0" dirty="0">
                <a:solidFill>
                  <a:schemeClr val="tx1"/>
                </a:solidFill>
                <a:effectLst/>
                <a:latin typeface="Poppins" panose="00000500000000000000" pitchFamily="2" charset="0"/>
              </a:rPr>
              <a:t>Net zero carbon emissions</a:t>
            </a:r>
            <a:r>
              <a:rPr lang="en-GB" sz="1400" b="0" i="0" dirty="0">
                <a:solidFill>
                  <a:schemeClr val="tx1"/>
                </a:solidFill>
                <a:effectLst/>
                <a:latin typeface="Poppins" panose="00000500000000000000" pitchFamily="2" charset="0"/>
              </a:rPr>
              <a:t> </a:t>
            </a:r>
            <a:endParaRPr lang="en-GB" sz="1400" b="0" i="0" dirty="0">
              <a:solidFill>
                <a:schemeClr val="tx1"/>
              </a:solidFill>
              <a:effectLst/>
            </a:endParaRPr>
          </a:p>
          <a:p>
            <a:pPr algn="l" rtl="0" fontAlgn="base"/>
            <a:r>
              <a:rPr lang="en-GB" sz="1400" b="0" i="0" dirty="0">
                <a:solidFill>
                  <a:schemeClr val="tx1"/>
                </a:solidFill>
                <a:effectLst/>
                <a:latin typeface="Poppins" panose="00000500000000000000" pitchFamily="2" charset="0"/>
              </a:rPr>
              <a:t>Reduce carbon emissions to net zero across our business and supply chain. </a:t>
            </a:r>
            <a:endParaRPr lang="en-GB" sz="1400" b="0" i="0" dirty="0">
              <a:solidFill>
                <a:schemeClr val="tx1"/>
              </a:solidFill>
              <a:effectLst/>
            </a:endParaRPr>
          </a:p>
        </p:txBody>
      </p:sp>
      <p:sp>
        <p:nvSpPr>
          <p:cNvPr id="12" name="Rectangle: Rounded Corners 11">
            <a:extLst>
              <a:ext uri="{FF2B5EF4-FFF2-40B4-BE49-F238E27FC236}">
                <a16:creationId xmlns:a16="http://schemas.microsoft.com/office/drawing/2014/main" id="{1302EC21-ED16-F5F6-0FA1-35AD4D371937}"/>
              </a:ext>
            </a:extLst>
          </p:cNvPr>
          <p:cNvSpPr/>
          <p:nvPr/>
        </p:nvSpPr>
        <p:spPr>
          <a:xfrm>
            <a:off x="317687" y="3239622"/>
            <a:ext cx="3795360" cy="190535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400" b="1" i="0" dirty="0">
                <a:solidFill>
                  <a:schemeClr val="tx1"/>
                </a:solidFill>
                <a:effectLst/>
                <a:latin typeface="Poppins" panose="00000500000000000000" pitchFamily="2" charset="0"/>
              </a:rPr>
              <a:t>Modern &amp; sustainable infrastructure</a:t>
            </a:r>
            <a:r>
              <a:rPr lang="en-GB" sz="1400" b="0" i="0" dirty="0">
                <a:solidFill>
                  <a:schemeClr val="tx1"/>
                </a:solidFill>
                <a:effectLst/>
                <a:latin typeface="Poppins" panose="00000500000000000000" pitchFamily="2" charset="0"/>
              </a:rPr>
              <a:t> </a:t>
            </a:r>
            <a:endParaRPr lang="en-GB" sz="1400" b="0" i="0" dirty="0">
              <a:solidFill>
                <a:schemeClr val="tx1"/>
              </a:solidFill>
              <a:effectLst/>
            </a:endParaRPr>
          </a:p>
          <a:p>
            <a:pPr algn="l" rtl="0" fontAlgn="base"/>
            <a:r>
              <a:rPr lang="en-GB" sz="1400" b="0" i="0" dirty="0">
                <a:solidFill>
                  <a:schemeClr val="tx1"/>
                </a:solidFill>
                <a:effectLst/>
                <a:latin typeface="Poppins" panose="00000500000000000000" pitchFamily="2" charset="0"/>
              </a:rPr>
              <a:t>Build and operate efficient, climate-resilient infrastructure to provide reliable services for our customers. </a:t>
            </a:r>
            <a:endParaRPr lang="en-GB" sz="1400" b="0" i="0" dirty="0">
              <a:solidFill>
                <a:schemeClr val="tx1"/>
              </a:solidFill>
              <a:effectLst/>
            </a:endParaRPr>
          </a:p>
        </p:txBody>
      </p:sp>
      <p:sp>
        <p:nvSpPr>
          <p:cNvPr id="13" name="Rectangle: Rounded Corners 12">
            <a:extLst>
              <a:ext uri="{FF2B5EF4-FFF2-40B4-BE49-F238E27FC236}">
                <a16:creationId xmlns:a16="http://schemas.microsoft.com/office/drawing/2014/main" id="{42C65011-E0B2-81AE-1451-2CC157F3C4F7}"/>
              </a:ext>
            </a:extLst>
          </p:cNvPr>
          <p:cNvSpPr/>
          <p:nvPr/>
        </p:nvSpPr>
        <p:spPr>
          <a:xfrm>
            <a:off x="8073952" y="1129898"/>
            <a:ext cx="3853848" cy="190535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400" b="1" i="0" dirty="0">
                <a:solidFill>
                  <a:schemeClr val="tx1"/>
                </a:solidFill>
                <a:effectLst/>
                <a:latin typeface="Poppins" panose="00000500000000000000" pitchFamily="2" charset="0"/>
              </a:rPr>
              <a:t>Bills everyone can afford</a:t>
            </a:r>
            <a:r>
              <a:rPr lang="en-GB" sz="1400" b="0" i="0" dirty="0">
                <a:solidFill>
                  <a:schemeClr val="tx1"/>
                </a:solidFill>
                <a:effectLst/>
                <a:latin typeface="Poppins" panose="00000500000000000000" pitchFamily="2" charset="0"/>
              </a:rPr>
              <a:t> </a:t>
            </a:r>
            <a:endParaRPr lang="en-GB" sz="1400" b="0" i="0" dirty="0">
              <a:solidFill>
                <a:schemeClr val="tx1"/>
              </a:solidFill>
              <a:effectLst/>
            </a:endParaRPr>
          </a:p>
          <a:p>
            <a:pPr algn="l" rtl="0" fontAlgn="base"/>
            <a:r>
              <a:rPr lang="en-GB" sz="1400" b="0" i="0" dirty="0">
                <a:solidFill>
                  <a:schemeClr val="tx1"/>
                </a:solidFill>
                <a:effectLst/>
                <a:latin typeface="Poppins" panose="00000500000000000000" pitchFamily="2" charset="0"/>
              </a:rPr>
              <a:t>Deliver value for money to our customers, keep bills as low as possible, and offer the right support to customers who struggle to pay. </a:t>
            </a:r>
            <a:endParaRPr lang="en-GB" sz="1400" b="0" i="0" dirty="0">
              <a:solidFill>
                <a:schemeClr val="tx1"/>
              </a:solidFill>
              <a:effectLst/>
            </a:endParaRPr>
          </a:p>
        </p:txBody>
      </p:sp>
      <p:sp>
        <p:nvSpPr>
          <p:cNvPr id="14" name="Rectangle: Rounded Corners 13">
            <a:extLst>
              <a:ext uri="{FF2B5EF4-FFF2-40B4-BE49-F238E27FC236}">
                <a16:creationId xmlns:a16="http://schemas.microsoft.com/office/drawing/2014/main" id="{72B4F941-11BC-C5FB-5D2C-D91FFE1A4327}"/>
              </a:ext>
            </a:extLst>
          </p:cNvPr>
          <p:cNvSpPr/>
          <p:nvPr/>
        </p:nvSpPr>
        <p:spPr>
          <a:xfrm>
            <a:off x="4162513" y="1129898"/>
            <a:ext cx="3783985" cy="190535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400" b="1" i="0" dirty="0">
                <a:solidFill>
                  <a:schemeClr val="tx1"/>
                </a:solidFill>
                <a:effectLst/>
                <a:latin typeface="Poppins" panose="00000500000000000000" pitchFamily="2" charset="0"/>
              </a:rPr>
              <a:t>First-class customer service</a:t>
            </a:r>
            <a:r>
              <a:rPr lang="en-GB" sz="1400" b="0" i="0" dirty="0">
                <a:solidFill>
                  <a:schemeClr val="tx1"/>
                </a:solidFill>
                <a:effectLst/>
                <a:latin typeface="Poppins" panose="00000500000000000000" pitchFamily="2" charset="0"/>
              </a:rPr>
              <a:t> </a:t>
            </a:r>
            <a:endParaRPr lang="en-GB" sz="1400" b="0" i="0" dirty="0">
              <a:solidFill>
                <a:schemeClr val="tx1"/>
              </a:solidFill>
              <a:effectLst/>
            </a:endParaRPr>
          </a:p>
          <a:p>
            <a:pPr algn="l" rtl="0" fontAlgn="base"/>
            <a:r>
              <a:rPr lang="en-GB" sz="1400" b="0" i="0" dirty="0">
                <a:solidFill>
                  <a:schemeClr val="tx1"/>
                </a:solidFill>
                <a:effectLst/>
                <a:latin typeface="Poppins" panose="00000500000000000000" pitchFamily="2" charset="0"/>
              </a:rPr>
              <a:t>Provide a tailored, reliable service and make sure that we are easy to interact with, in whatever way our customers choose to get in touch. </a:t>
            </a:r>
            <a:endParaRPr lang="en-GB" sz="1400" b="0" i="0" dirty="0">
              <a:solidFill>
                <a:schemeClr val="tx1"/>
              </a:solidFill>
              <a:effectLst/>
            </a:endParaRPr>
          </a:p>
        </p:txBody>
      </p:sp>
      <p:sp>
        <p:nvSpPr>
          <p:cNvPr id="15" name="Rectangle: Rounded Corners 14">
            <a:extLst>
              <a:ext uri="{FF2B5EF4-FFF2-40B4-BE49-F238E27FC236}">
                <a16:creationId xmlns:a16="http://schemas.microsoft.com/office/drawing/2014/main" id="{4E3F1C87-BA06-E831-9F7A-A0C9BE0E1E22}"/>
              </a:ext>
            </a:extLst>
          </p:cNvPr>
          <p:cNvSpPr/>
          <p:nvPr/>
        </p:nvSpPr>
        <p:spPr>
          <a:xfrm>
            <a:off x="317687" y="1129898"/>
            <a:ext cx="3717371" cy="190535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GB" sz="1400" b="1" i="0" dirty="0">
                <a:solidFill>
                  <a:schemeClr val="tx1"/>
                </a:solidFill>
                <a:effectLst/>
                <a:latin typeface="Poppins" panose="00000500000000000000" pitchFamily="2" charset="0"/>
              </a:rPr>
              <a:t>Secure, safe clean water supplies</a:t>
            </a:r>
            <a:r>
              <a:rPr lang="en-GB" sz="1400" b="0" i="0" dirty="0">
                <a:solidFill>
                  <a:schemeClr val="tx1"/>
                </a:solidFill>
                <a:effectLst/>
                <a:latin typeface="Poppins" panose="00000500000000000000" pitchFamily="2" charset="0"/>
              </a:rPr>
              <a:t> </a:t>
            </a:r>
            <a:endParaRPr lang="en-GB" sz="1400" b="0" i="0" dirty="0">
              <a:solidFill>
                <a:schemeClr val="tx1"/>
              </a:solidFill>
              <a:effectLst/>
            </a:endParaRPr>
          </a:p>
          <a:p>
            <a:pPr algn="l" rtl="0" fontAlgn="base"/>
            <a:r>
              <a:rPr lang="en-GB" sz="1400" b="0" i="0" dirty="0">
                <a:solidFill>
                  <a:schemeClr val="tx1"/>
                </a:solidFill>
                <a:effectLst/>
                <a:latin typeface="Poppins" panose="00000500000000000000" pitchFamily="2" charset="0"/>
              </a:rPr>
              <a:t>Deliver safe, clean, great tasting water and ensure we can continue to meet water demand in future. </a:t>
            </a:r>
            <a:endParaRPr lang="en-GB" sz="1400" b="0" i="0" dirty="0">
              <a:solidFill>
                <a:schemeClr val="tx1"/>
              </a:solidFill>
              <a:effectLst/>
            </a:endParaRPr>
          </a:p>
        </p:txBody>
      </p:sp>
      <p:sp>
        <p:nvSpPr>
          <p:cNvPr id="18" name="TextBox 17">
            <a:extLst>
              <a:ext uri="{FF2B5EF4-FFF2-40B4-BE49-F238E27FC236}">
                <a16:creationId xmlns:a16="http://schemas.microsoft.com/office/drawing/2014/main" id="{BA30D439-B668-918C-C85B-CF41248FF4E7}"/>
              </a:ext>
            </a:extLst>
          </p:cNvPr>
          <p:cNvSpPr txBox="1"/>
          <p:nvPr/>
        </p:nvSpPr>
        <p:spPr>
          <a:xfrm>
            <a:off x="162017" y="183757"/>
            <a:ext cx="6094520" cy="369332"/>
          </a:xfrm>
          <a:prstGeom prst="rect">
            <a:avLst/>
          </a:prstGeom>
          <a:noFill/>
        </p:spPr>
        <p:txBody>
          <a:bodyPr wrap="square">
            <a:spAutoFit/>
          </a:bodyPr>
          <a:lstStyle/>
          <a:p>
            <a:r>
              <a:rPr lang="en-GB" b="1" i="0" dirty="0">
                <a:solidFill>
                  <a:srgbClr val="002060"/>
                </a:solidFill>
                <a:effectLst/>
                <a:latin typeface="Poppins" panose="00000500000000000000" pitchFamily="2" charset="0"/>
              </a:rPr>
              <a:t>LTDS Ambitions</a:t>
            </a:r>
            <a:endParaRPr lang="en-GB" b="0" i="0" dirty="0">
              <a:solidFill>
                <a:srgbClr val="002060"/>
              </a:solidFill>
              <a:effectLst/>
              <a:latin typeface="Poppins" panose="00000500000000000000" pitchFamily="2" charset="0"/>
            </a:endParaRPr>
          </a:p>
        </p:txBody>
      </p:sp>
    </p:spTree>
    <p:extLst>
      <p:ext uri="{BB962C8B-B14F-4D97-AF65-F5344CB8AC3E}">
        <p14:creationId xmlns:p14="http://schemas.microsoft.com/office/powerpoint/2010/main" val="1057856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B9920B0-C5F6-1E4A-D99E-DF5AA7FE18B4}"/>
              </a:ext>
            </a:extLst>
          </p:cNvPr>
          <p:cNvGraphicFramePr>
            <a:graphicFrameLocks noGrp="1"/>
          </p:cNvGraphicFramePr>
          <p:nvPr/>
        </p:nvGraphicFramePr>
        <p:xfrm>
          <a:off x="199529" y="904973"/>
          <a:ext cx="11792941" cy="4345755"/>
        </p:xfrm>
        <a:graphic>
          <a:graphicData uri="http://schemas.openxmlformats.org/drawingml/2006/table">
            <a:tbl>
              <a:tblPr/>
              <a:tblGrid>
                <a:gridCol w="631765">
                  <a:extLst>
                    <a:ext uri="{9D8B030D-6E8A-4147-A177-3AD203B41FA5}">
                      <a16:colId xmlns:a16="http://schemas.microsoft.com/office/drawing/2014/main" val="2244279289"/>
                    </a:ext>
                  </a:extLst>
                </a:gridCol>
                <a:gridCol w="429276">
                  <a:extLst>
                    <a:ext uri="{9D8B030D-6E8A-4147-A177-3AD203B41FA5}">
                      <a16:colId xmlns:a16="http://schemas.microsoft.com/office/drawing/2014/main" val="2158241442"/>
                    </a:ext>
                  </a:extLst>
                </a:gridCol>
                <a:gridCol w="429276">
                  <a:extLst>
                    <a:ext uri="{9D8B030D-6E8A-4147-A177-3AD203B41FA5}">
                      <a16:colId xmlns:a16="http://schemas.microsoft.com/office/drawing/2014/main" val="3589817327"/>
                    </a:ext>
                  </a:extLst>
                </a:gridCol>
                <a:gridCol w="429276">
                  <a:extLst>
                    <a:ext uri="{9D8B030D-6E8A-4147-A177-3AD203B41FA5}">
                      <a16:colId xmlns:a16="http://schemas.microsoft.com/office/drawing/2014/main" val="193230312"/>
                    </a:ext>
                  </a:extLst>
                </a:gridCol>
                <a:gridCol w="429276">
                  <a:extLst>
                    <a:ext uri="{9D8B030D-6E8A-4147-A177-3AD203B41FA5}">
                      <a16:colId xmlns:a16="http://schemas.microsoft.com/office/drawing/2014/main" val="769215112"/>
                    </a:ext>
                  </a:extLst>
                </a:gridCol>
                <a:gridCol w="429276">
                  <a:extLst>
                    <a:ext uri="{9D8B030D-6E8A-4147-A177-3AD203B41FA5}">
                      <a16:colId xmlns:a16="http://schemas.microsoft.com/office/drawing/2014/main" val="706480681"/>
                    </a:ext>
                  </a:extLst>
                </a:gridCol>
                <a:gridCol w="429276">
                  <a:extLst>
                    <a:ext uri="{9D8B030D-6E8A-4147-A177-3AD203B41FA5}">
                      <a16:colId xmlns:a16="http://schemas.microsoft.com/office/drawing/2014/main" val="1632011473"/>
                    </a:ext>
                  </a:extLst>
                </a:gridCol>
                <a:gridCol w="429276">
                  <a:extLst>
                    <a:ext uri="{9D8B030D-6E8A-4147-A177-3AD203B41FA5}">
                      <a16:colId xmlns:a16="http://schemas.microsoft.com/office/drawing/2014/main" val="2339668495"/>
                    </a:ext>
                  </a:extLst>
                </a:gridCol>
                <a:gridCol w="429276">
                  <a:extLst>
                    <a:ext uri="{9D8B030D-6E8A-4147-A177-3AD203B41FA5}">
                      <a16:colId xmlns:a16="http://schemas.microsoft.com/office/drawing/2014/main" val="2440578637"/>
                    </a:ext>
                  </a:extLst>
                </a:gridCol>
                <a:gridCol w="429276">
                  <a:extLst>
                    <a:ext uri="{9D8B030D-6E8A-4147-A177-3AD203B41FA5}">
                      <a16:colId xmlns:a16="http://schemas.microsoft.com/office/drawing/2014/main" val="46673887"/>
                    </a:ext>
                  </a:extLst>
                </a:gridCol>
                <a:gridCol w="429276">
                  <a:extLst>
                    <a:ext uri="{9D8B030D-6E8A-4147-A177-3AD203B41FA5}">
                      <a16:colId xmlns:a16="http://schemas.microsoft.com/office/drawing/2014/main" val="4230204758"/>
                    </a:ext>
                  </a:extLst>
                </a:gridCol>
                <a:gridCol w="429276">
                  <a:extLst>
                    <a:ext uri="{9D8B030D-6E8A-4147-A177-3AD203B41FA5}">
                      <a16:colId xmlns:a16="http://schemas.microsoft.com/office/drawing/2014/main" val="3096867769"/>
                    </a:ext>
                  </a:extLst>
                </a:gridCol>
                <a:gridCol w="429276">
                  <a:extLst>
                    <a:ext uri="{9D8B030D-6E8A-4147-A177-3AD203B41FA5}">
                      <a16:colId xmlns:a16="http://schemas.microsoft.com/office/drawing/2014/main" val="1162034339"/>
                    </a:ext>
                  </a:extLst>
                </a:gridCol>
                <a:gridCol w="429276">
                  <a:extLst>
                    <a:ext uri="{9D8B030D-6E8A-4147-A177-3AD203B41FA5}">
                      <a16:colId xmlns:a16="http://schemas.microsoft.com/office/drawing/2014/main" val="1722519219"/>
                    </a:ext>
                  </a:extLst>
                </a:gridCol>
                <a:gridCol w="429276">
                  <a:extLst>
                    <a:ext uri="{9D8B030D-6E8A-4147-A177-3AD203B41FA5}">
                      <a16:colId xmlns:a16="http://schemas.microsoft.com/office/drawing/2014/main" val="4268386863"/>
                    </a:ext>
                  </a:extLst>
                </a:gridCol>
                <a:gridCol w="429276">
                  <a:extLst>
                    <a:ext uri="{9D8B030D-6E8A-4147-A177-3AD203B41FA5}">
                      <a16:colId xmlns:a16="http://schemas.microsoft.com/office/drawing/2014/main" val="1360782189"/>
                    </a:ext>
                  </a:extLst>
                </a:gridCol>
                <a:gridCol w="429276">
                  <a:extLst>
                    <a:ext uri="{9D8B030D-6E8A-4147-A177-3AD203B41FA5}">
                      <a16:colId xmlns:a16="http://schemas.microsoft.com/office/drawing/2014/main" val="735398187"/>
                    </a:ext>
                  </a:extLst>
                </a:gridCol>
                <a:gridCol w="429276">
                  <a:extLst>
                    <a:ext uri="{9D8B030D-6E8A-4147-A177-3AD203B41FA5}">
                      <a16:colId xmlns:a16="http://schemas.microsoft.com/office/drawing/2014/main" val="1039424708"/>
                    </a:ext>
                  </a:extLst>
                </a:gridCol>
                <a:gridCol w="429276">
                  <a:extLst>
                    <a:ext uri="{9D8B030D-6E8A-4147-A177-3AD203B41FA5}">
                      <a16:colId xmlns:a16="http://schemas.microsoft.com/office/drawing/2014/main" val="1602578475"/>
                    </a:ext>
                  </a:extLst>
                </a:gridCol>
                <a:gridCol w="429276">
                  <a:extLst>
                    <a:ext uri="{9D8B030D-6E8A-4147-A177-3AD203B41FA5}">
                      <a16:colId xmlns:a16="http://schemas.microsoft.com/office/drawing/2014/main" val="404459570"/>
                    </a:ext>
                  </a:extLst>
                </a:gridCol>
                <a:gridCol w="429276">
                  <a:extLst>
                    <a:ext uri="{9D8B030D-6E8A-4147-A177-3AD203B41FA5}">
                      <a16:colId xmlns:a16="http://schemas.microsoft.com/office/drawing/2014/main" val="2323096224"/>
                    </a:ext>
                  </a:extLst>
                </a:gridCol>
                <a:gridCol w="429276">
                  <a:extLst>
                    <a:ext uri="{9D8B030D-6E8A-4147-A177-3AD203B41FA5}">
                      <a16:colId xmlns:a16="http://schemas.microsoft.com/office/drawing/2014/main" val="1573374401"/>
                    </a:ext>
                  </a:extLst>
                </a:gridCol>
                <a:gridCol w="429276">
                  <a:extLst>
                    <a:ext uri="{9D8B030D-6E8A-4147-A177-3AD203B41FA5}">
                      <a16:colId xmlns:a16="http://schemas.microsoft.com/office/drawing/2014/main" val="1910709758"/>
                    </a:ext>
                  </a:extLst>
                </a:gridCol>
                <a:gridCol w="429276">
                  <a:extLst>
                    <a:ext uri="{9D8B030D-6E8A-4147-A177-3AD203B41FA5}">
                      <a16:colId xmlns:a16="http://schemas.microsoft.com/office/drawing/2014/main" val="4103770585"/>
                    </a:ext>
                  </a:extLst>
                </a:gridCol>
                <a:gridCol w="429276">
                  <a:extLst>
                    <a:ext uri="{9D8B030D-6E8A-4147-A177-3AD203B41FA5}">
                      <a16:colId xmlns:a16="http://schemas.microsoft.com/office/drawing/2014/main" val="3089509967"/>
                    </a:ext>
                  </a:extLst>
                </a:gridCol>
                <a:gridCol w="429276">
                  <a:extLst>
                    <a:ext uri="{9D8B030D-6E8A-4147-A177-3AD203B41FA5}">
                      <a16:colId xmlns:a16="http://schemas.microsoft.com/office/drawing/2014/main" val="4198123937"/>
                    </a:ext>
                  </a:extLst>
                </a:gridCol>
                <a:gridCol w="429276">
                  <a:extLst>
                    <a:ext uri="{9D8B030D-6E8A-4147-A177-3AD203B41FA5}">
                      <a16:colId xmlns:a16="http://schemas.microsoft.com/office/drawing/2014/main" val="2913866135"/>
                    </a:ext>
                  </a:extLst>
                </a:gridCol>
              </a:tblGrid>
              <a:tr h="869151">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 </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 </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GB" sz="1200" b="1" i="0" u="none" strike="noStrike" dirty="0">
                          <a:solidFill>
                            <a:srgbClr val="000000"/>
                          </a:solidFill>
                          <a:effectLst/>
                          <a:latin typeface="Arial" panose="020B0604020202020204" pitchFamily="34" charset="0"/>
                          <a:cs typeface="Arial" panose="020B0604020202020204" pitchFamily="34" charset="0"/>
                        </a:rPr>
                        <a:t>2025-2030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fontAlgn="b"/>
                      <a:r>
                        <a:rPr lang="en-GB" sz="1200" b="1" i="0" u="none" strike="noStrike" dirty="0">
                          <a:solidFill>
                            <a:srgbClr val="000000"/>
                          </a:solidFill>
                          <a:effectLst/>
                          <a:latin typeface="Arial" panose="020B0604020202020204" pitchFamily="34" charset="0"/>
                          <a:cs typeface="Arial" panose="020B0604020202020204" pitchFamily="34" charset="0"/>
                        </a:rPr>
                        <a:t>2030-2035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fontAlgn="b"/>
                      <a:r>
                        <a:rPr lang="en-GB" sz="1200" b="1" i="0" u="none" strike="noStrike" dirty="0">
                          <a:solidFill>
                            <a:srgbClr val="000000"/>
                          </a:solidFill>
                          <a:effectLst/>
                          <a:latin typeface="Arial" panose="020B0604020202020204" pitchFamily="34" charset="0"/>
                          <a:cs typeface="Arial" panose="020B0604020202020204" pitchFamily="34" charset="0"/>
                        </a:rPr>
                        <a:t>2035-2040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fontAlgn="b"/>
                      <a:r>
                        <a:rPr lang="en-GB" sz="1200" b="1" i="0" u="none" strike="noStrike" dirty="0">
                          <a:solidFill>
                            <a:srgbClr val="000000"/>
                          </a:solidFill>
                          <a:effectLst/>
                          <a:latin typeface="Arial" panose="020B0604020202020204" pitchFamily="34" charset="0"/>
                          <a:cs typeface="Arial" panose="020B0604020202020204" pitchFamily="34" charset="0"/>
                        </a:rPr>
                        <a:t>2040-2045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fontAlgn="b"/>
                      <a:r>
                        <a:rPr lang="en-GB" sz="1200" b="1" i="0" u="none" strike="noStrike" dirty="0">
                          <a:solidFill>
                            <a:srgbClr val="000000"/>
                          </a:solidFill>
                          <a:effectLst/>
                          <a:latin typeface="Arial" panose="020B0604020202020204" pitchFamily="34" charset="0"/>
                          <a:cs typeface="Arial" panose="020B0604020202020204" pitchFamily="34" charset="0"/>
                        </a:rPr>
                        <a:t>2045-2050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95898574"/>
                  </a:ext>
                </a:extLst>
              </a:tr>
              <a:tr h="869151">
                <a:tc>
                  <a:txBody>
                    <a:bodyPr/>
                    <a:lstStyle/>
                    <a:p>
                      <a:pPr algn="ctr" fontAlgn="b"/>
                      <a:r>
                        <a:rPr lang="en-GB" sz="1200" b="1" i="0" u="none" strike="noStrike">
                          <a:solidFill>
                            <a:srgbClr val="000000"/>
                          </a:solidFill>
                          <a:effectLst/>
                          <a:latin typeface="Arial" panose="020B0604020202020204" pitchFamily="34" charset="0"/>
                          <a:cs typeface="Arial" panose="020B0604020202020204" pitchFamily="34" charset="0"/>
                        </a:rPr>
                        <a:t>Options</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2024-25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2025-26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2026-27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2027-28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2028-29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2029-30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2030-31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2031-32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2032-33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2033-34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solidFill>
                            <a:srgbClr val="000000"/>
                          </a:solidFill>
                          <a:effectLst/>
                          <a:latin typeface="Arial" panose="020B0604020202020204" pitchFamily="34" charset="0"/>
                          <a:cs typeface="Arial" panose="020B0604020202020204" pitchFamily="34" charset="0"/>
                        </a:rPr>
                        <a:t>2034-35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2035-36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2036-37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2037-38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2038-39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2039-40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2040-41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2041-42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2042-43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2043-44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2044-45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2045-46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2046-47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2047-48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2048-49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dirty="0">
                          <a:solidFill>
                            <a:srgbClr val="000000"/>
                          </a:solidFill>
                          <a:effectLst/>
                          <a:latin typeface="Arial" panose="020B0604020202020204" pitchFamily="34" charset="0"/>
                          <a:cs typeface="Arial" panose="020B0604020202020204" pitchFamily="34" charset="0"/>
                        </a:rPr>
                        <a:t>2049-50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0804429"/>
                  </a:ext>
                </a:extLst>
              </a:tr>
              <a:tr h="869151">
                <a:tc>
                  <a:txBody>
                    <a:bodyPr/>
                    <a:lstStyle/>
                    <a:p>
                      <a:pPr algn="ctr" fontAlgn="t"/>
                      <a:r>
                        <a:rPr lang="en-GB" sz="1200" b="1" i="0" u="none" strike="noStrike" dirty="0">
                          <a:solidFill>
                            <a:srgbClr val="000000"/>
                          </a:solidFill>
                          <a:effectLst/>
                          <a:latin typeface="Arial" panose="020B0604020202020204" pitchFamily="34" charset="0"/>
                          <a:cs typeface="Arial" panose="020B0604020202020204" pitchFamily="34" charset="0"/>
                        </a:rPr>
                        <a:t>Natural</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200" b="0" i="0" u="none" strike="noStrike" dirty="0">
                          <a:solidFill>
                            <a:srgbClr val="000000"/>
                          </a:solidFill>
                          <a:effectLst/>
                          <a:latin typeface="Arial" panose="020B0604020202020204" pitchFamily="34" charset="0"/>
                          <a:cs typeface="Arial" panose="020B0604020202020204" pitchFamily="34" charset="0"/>
                        </a:rPr>
                        <a:t>£429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200" b="0" i="0" u="none" strike="noStrike" dirty="0">
                          <a:solidFill>
                            <a:srgbClr val="000000"/>
                          </a:solidFill>
                          <a:effectLst/>
                          <a:latin typeface="Arial" panose="020B0604020202020204" pitchFamily="34" charset="0"/>
                          <a:cs typeface="Arial" panose="020B0604020202020204" pitchFamily="34" charset="0"/>
                        </a:rPr>
                        <a:t>£503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200" b="0" i="0" u="none" strike="noStrike" dirty="0">
                          <a:solidFill>
                            <a:srgbClr val="000000"/>
                          </a:solidFill>
                          <a:effectLst/>
                          <a:latin typeface="Arial" panose="020B0604020202020204" pitchFamily="34" charset="0"/>
                          <a:cs typeface="Arial" panose="020B0604020202020204" pitchFamily="34" charset="0"/>
                        </a:rPr>
                        <a:t>£517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200" b="0" i="0" u="none" strike="noStrike" dirty="0">
                          <a:solidFill>
                            <a:srgbClr val="000000"/>
                          </a:solidFill>
                          <a:effectLst/>
                          <a:latin typeface="Arial" panose="020B0604020202020204" pitchFamily="34" charset="0"/>
                          <a:cs typeface="Arial" panose="020B0604020202020204" pitchFamily="34" charset="0"/>
                        </a:rPr>
                        <a:t>£544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200" b="0" i="0" u="none" strike="noStrike" dirty="0">
                          <a:solidFill>
                            <a:srgbClr val="000000"/>
                          </a:solidFill>
                          <a:effectLst/>
                          <a:latin typeface="Arial" panose="020B0604020202020204" pitchFamily="34" charset="0"/>
                          <a:cs typeface="Arial" panose="020B0604020202020204" pitchFamily="34" charset="0"/>
                        </a:rPr>
                        <a:t>£558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200" b="0" i="0" u="none" strike="noStrike" dirty="0">
                          <a:solidFill>
                            <a:srgbClr val="000000"/>
                          </a:solidFill>
                          <a:effectLst/>
                          <a:latin typeface="Arial" panose="020B0604020202020204" pitchFamily="34" charset="0"/>
                          <a:cs typeface="Arial" panose="020B0604020202020204" pitchFamily="34" charset="0"/>
                        </a:rPr>
                        <a:t>£561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£579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£613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£652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£677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£697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£755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£777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£805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£821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£835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£874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£883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£897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£900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£900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£913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£915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£923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£920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£915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0"/>
                  </a:ext>
                </a:extLst>
              </a:tr>
              <a:tr h="869151">
                <a:tc>
                  <a:txBody>
                    <a:bodyPr/>
                    <a:lstStyle/>
                    <a:p>
                      <a:pPr algn="ctr" fontAlgn="t"/>
                      <a:r>
                        <a:rPr lang="en-GB" sz="1200" b="1" i="0" u="none" strike="noStrike" dirty="0">
                          <a:solidFill>
                            <a:srgbClr val="000000"/>
                          </a:solidFill>
                          <a:effectLst/>
                          <a:latin typeface="Arial" panose="020B0604020202020204" pitchFamily="34" charset="0"/>
                          <a:cs typeface="Arial" panose="020B0604020202020204" pitchFamily="34" charset="0"/>
                        </a:rPr>
                        <a:t>Average</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£429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£537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£537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£537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£537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£537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£644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£644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£799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£799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£799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£799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£799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£891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£891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£891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£891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£891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£917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£917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£917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£917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£917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1300124"/>
                  </a:ext>
                </a:extLst>
              </a:tr>
              <a:tr h="869151">
                <a:tc>
                  <a:txBody>
                    <a:bodyPr/>
                    <a:lstStyle/>
                    <a:p>
                      <a:pPr algn="ctr" fontAlgn="b"/>
                      <a:r>
                        <a:rPr lang="en-GB" sz="1200" b="1" i="0" u="none" strike="noStrike" dirty="0">
                          <a:solidFill>
                            <a:srgbClr val="000000"/>
                          </a:solidFill>
                          <a:effectLst/>
                          <a:latin typeface="Arial" panose="020B0604020202020204" pitchFamily="34" charset="0"/>
                          <a:cs typeface="Arial" panose="020B0604020202020204" pitchFamily="34" charset="0"/>
                        </a:rPr>
                        <a:t>Rising</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£429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£462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£497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£534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£575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£618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£626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£635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£643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£652</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£661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£703</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£748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£796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£846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£900</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£897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£894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£891</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£888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a:solidFill>
                            <a:srgbClr val="000000"/>
                          </a:solidFill>
                          <a:effectLst/>
                          <a:latin typeface="Arial" panose="020B0604020202020204" pitchFamily="34" charset="0"/>
                          <a:cs typeface="Arial" panose="020B0604020202020204" pitchFamily="34" charset="0"/>
                        </a:rPr>
                        <a:t>£884</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£895</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£906</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£917</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£928</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Arial" panose="020B0604020202020204" pitchFamily="34" charset="0"/>
                          <a:cs typeface="Arial" panose="020B0604020202020204" pitchFamily="34" charset="0"/>
                        </a:rPr>
                        <a:t>£939</a:t>
                      </a:r>
                    </a:p>
                  </a:txBody>
                  <a:tcPr marL="4057" marR="4057" marT="4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1976810"/>
                  </a:ext>
                </a:extLst>
              </a:tr>
            </a:tbl>
          </a:graphicData>
        </a:graphic>
      </p:graphicFrame>
      <p:sp>
        <p:nvSpPr>
          <p:cNvPr id="4" name="Rectangle 3">
            <a:extLst>
              <a:ext uri="{FF2B5EF4-FFF2-40B4-BE49-F238E27FC236}">
                <a16:creationId xmlns:a16="http://schemas.microsoft.com/office/drawing/2014/main" id="{23A19AFA-8C0E-5B24-AF53-DCE3D4A3728E}"/>
              </a:ext>
            </a:extLst>
          </p:cNvPr>
          <p:cNvSpPr/>
          <p:nvPr/>
        </p:nvSpPr>
        <p:spPr>
          <a:xfrm>
            <a:off x="199529" y="2639505"/>
            <a:ext cx="11792941" cy="876693"/>
          </a:xfrm>
          <a:prstGeom prst="rect">
            <a:avLst/>
          </a:prstGeom>
          <a:noFill/>
          <a:ln w="28575">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0A1552A9-2E26-8803-DDC3-A4E80BA43D3F}"/>
              </a:ext>
            </a:extLst>
          </p:cNvPr>
          <p:cNvSpPr/>
          <p:nvPr/>
        </p:nvSpPr>
        <p:spPr>
          <a:xfrm>
            <a:off x="199528" y="3545262"/>
            <a:ext cx="11792941" cy="847630"/>
          </a:xfrm>
          <a:prstGeom prst="rect">
            <a:avLst/>
          </a:prstGeom>
          <a:noFill/>
          <a:ln w="28575">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3578FE61-F110-746F-B991-C74BC99CD2DF}"/>
              </a:ext>
            </a:extLst>
          </p:cNvPr>
          <p:cNvSpPr/>
          <p:nvPr/>
        </p:nvSpPr>
        <p:spPr>
          <a:xfrm>
            <a:off x="199528" y="4432162"/>
            <a:ext cx="11792941" cy="818566"/>
          </a:xfrm>
          <a:prstGeom prst="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1A84396-2077-37E7-22A7-5C4246DC117E}"/>
              </a:ext>
            </a:extLst>
          </p:cNvPr>
          <p:cNvSpPr txBox="1"/>
          <p:nvPr/>
        </p:nvSpPr>
        <p:spPr>
          <a:xfrm>
            <a:off x="4976363" y="557926"/>
            <a:ext cx="1814684" cy="307777"/>
          </a:xfrm>
          <a:prstGeom prst="rect">
            <a:avLst/>
          </a:prstGeom>
          <a:noFill/>
        </p:spPr>
        <p:txBody>
          <a:bodyPr wrap="square" rtlCol="0">
            <a:spAutoFit/>
          </a:bodyPr>
          <a:lstStyle/>
          <a:p>
            <a:pPr algn="ctr"/>
            <a:r>
              <a:rPr lang="en-GB" sz="1400" u="sng" dirty="0"/>
              <a:t>Bill period</a:t>
            </a:r>
          </a:p>
        </p:txBody>
      </p:sp>
      <p:cxnSp>
        <p:nvCxnSpPr>
          <p:cNvPr id="8" name="Straight Connector 7">
            <a:extLst>
              <a:ext uri="{FF2B5EF4-FFF2-40B4-BE49-F238E27FC236}">
                <a16:creationId xmlns:a16="http://schemas.microsoft.com/office/drawing/2014/main" id="{4FEA807C-2CD0-0E9F-7497-528FC870992A}"/>
              </a:ext>
            </a:extLst>
          </p:cNvPr>
          <p:cNvCxnSpPr/>
          <p:nvPr/>
        </p:nvCxnSpPr>
        <p:spPr>
          <a:xfrm>
            <a:off x="1266738" y="904973"/>
            <a:ext cx="0" cy="434575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280762C-3779-97DF-F578-B5A9A23AE9F7}"/>
              </a:ext>
            </a:extLst>
          </p:cNvPr>
          <p:cNvCxnSpPr/>
          <p:nvPr/>
        </p:nvCxnSpPr>
        <p:spPr>
          <a:xfrm>
            <a:off x="3390551" y="904973"/>
            <a:ext cx="0" cy="434575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E3547FC-2034-13D0-BCE4-3161555B10D9}"/>
              </a:ext>
            </a:extLst>
          </p:cNvPr>
          <p:cNvCxnSpPr/>
          <p:nvPr/>
        </p:nvCxnSpPr>
        <p:spPr>
          <a:xfrm>
            <a:off x="5556309" y="904973"/>
            <a:ext cx="0" cy="434575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F442807-0D66-B6A1-9BCA-145E4E66E6C8}"/>
              </a:ext>
            </a:extLst>
          </p:cNvPr>
          <p:cNvCxnSpPr/>
          <p:nvPr/>
        </p:nvCxnSpPr>
        <p:spPr>
          <a:xfrm>
            <a:off x="7688511" y="904973"/>
            <a:ext cx="0" cy="434575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8024BE5-EDC7-DD94-6E24-E78AB4DC9C1F}"/>
              </a:ext>
            </a:extLst>
          </p:cNvPr>
          <p:cNvCxnSpPr/>
          <p:nvPr/>
        </p:nvCxnSpPr>
        <p:spPr>
          <a:xfrm>
            <a:off x="9844481" y="904973"/>
            <a:ext cx="0" cy="434575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881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309532503"/>
              </p:ext>
            </p:extLst>
          </p:nvPr>
        </p:nvGraphicFramePr>
        <p:xfrm>
          <a:off x="1570361" y="1245671"/>
          <a:ext cx="8798756" cy="4937760"/>
        </p:xfrm>
        <a:graphic>
          <a:graphicData uri="http://schemas.openxmlformats.org/drawingml/2006/table">
            <a:tbl>
              <a:tblPr firstRow="1" bandRow="1">
                <a:tableStyleId>{5C22544A-7EE6-4342-B048-85BDC9FD1C3A}</a:tableStyleId>
              </a:tblPr>
              <a:tblGrid>
                <a:gridCol w="2199689">
                  <a:extLst>
                    <a:ext uri="{9D8B030D-6E8A-4147-A177-3AD203B41FA5}">
                      <a16:colId xmlns:a16="http://schemas.microsoft.com/office/drawing/2014/main" val="578171938"/>
                    </a:ext>
                  </a:extLst>
                </a:gridCol>
                <a:gridCol w="2199689">
                  <a:extLst>
                    <a:ext uri="{9D8B030D-6E8A-4147-A177-3AD203B41FA5}">
                      <a16:colId xmlns:a16="http://schemas.microsoft.com/office/drawing/2014/main" val="3476390052"/>
                    </a:ext>
                  </a:extLst>
                </a:gridCol>
                <a:gridCol w="2199689">
                  <a:extLst>
                    <a:ext uri="{9D8B030D-6E8A-4147-A177-3AD203B41FA5}">
                      <a16:colId xmlns:a16="http://schemas.microsoft.com/office/drawing/2014/main" val="126395683"/>
                    </a:ext>
                  </a:extLst>
                </a:gridCol>
                <a:gridCol w="2199689">
                  <a:extLst>
                    <a:ext uri="{9D8B030D-6E8A-4147-A177-3AD203B41FA5}">
                      <a16:colId xmlns:a16="http://schemas.microsoft.com/office/drawing/2014/main" val="3979143829"/>
                    </a:ext>
                  </a:extLst>
                </a:gridCol>
              </a:tblGrid>
              <a:tr h="194899">
                <a:tc>
                  <a:txBody>
                    <a:bodyPr/>
                    <a:lstStyle/>
                    <a:p>
                      <a:pPr algn="ctr"/>
                      <a:r>
                        <a:rPr lang="en-GB" sz="1200" dirty="0">
                          <a:solidFill>
                            <a:schemeClr val="bg1"/>
                          </a:solidFill>
                          <a:latin typeface="Poppins" panose="00000500000000000000" pitchFamily="2" charset="0"/>
                          <a:cs typeface="Poppins" panose="00000500000000000000" pitchFamily="2" charset="0"/>
                        </a:rPr>
                        <a:t>Performance Metric</a:t>
                      </a:r>
                    </a:p>
                  </a:txBody>
                  <a:tcPr>
                    <a:solidFill>
                      <a:srgbClr val="58B5D2"/>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Measure</a:t>
                      </a:r>
                    </a:p>
                  </a:txBody>
                  <a:tcPr>
                    <a:solidFill>
                      <a:srgbClr val="58B5D2"/>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2023 performance</a:t>
                      </a:r>
                    </a:p>
                  </a:txBody>
                  <a:tcPr>
                    <a:solidFill>
                      <a:srgbClr val="58B5D2"/>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2050 target</a:t>
                      </a:r>
                    </a:p>
                  </a:txBody>
                  <a:tcPr>
                    <a:solidFill>
                      <a:srgbClr val="58B5D2"/>
                    </a:solidFill>
                  </a:tcPr>
                </a:tc>
                <a:extLst>
                  <a:ext uri="{0D108BD9-81ED-4DB2-BD59-A6C34878D82A}">
                    <a16:rowId xmlns:a16="http://schemas.microsoft.com/office/drawing/2014/main" val="3698301953"/>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Risk of water quality failures</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To be as close to zero as possible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4.61</a:t>
                      </a:r>
                    </a:p>
                  </a:txBody>
                  <a:tcPr anchor="ctr">
                    <a:solidFill>
                      <a:srgbClr val="E7F5F9"/>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a:t>
                      </a:r>
                    </a:p>
                  </a:txBody>
                  <a:tcPr anchor="ctr">
                    <a:solidFill>
                      <a:srgbClr val="E7F5F9"/>
                    </a:solidFill>
                  </a:tcPr>
                </a:tc>
                <a:extLst>
                  <a:ext uri="{0D108BD9-81ED-4DB2-BD59-A6C34878D82A}">
                    <a16:rowId xmlns:a16="http://schemas.microsoft.com/office/drawing/2014/main" val="3032348327"/>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 of customers who contact us regarding water quality concerns</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 of people who contact us per 10,000 people in Yorkshire </a:t>
                      </a:r>
                    </a:p>
                  </a:txBody>
                  <a:tcPr anchor="ctr">
                    <a:solidFill>
                      <a:srgbClr val="E7F5F9"/>
                    </a:solidFill>
                  </a:tcPr>
                </a:tc>
                <a:tc>
                  <a:txBody>
                    <a:bodyPr/>
                    <a:lstStyle/>
                    <a:p>
                      <a:pPr algn="l"/>
                      <a:r>
                        <a:rPr lang="en-GB" sz="1200" b="0" i="0" dirty="0">
                          <a:solidFill>
                            <a:schemeClr val="tx1"/>
                          </a:solidFill>
                          <a:effectLst/>
                          <a:latin typeface="Poppins" panose="00000500000000000000" pitchFamily="2" charset="0"/>
                          <a:cs typeface="Poppins" panose="00000500000000000000" pitchFamily="2" charset="0"/>
                        </a:rPr>
                        <a:t>10.2</a:t>
                      </a:r>
                      <a:endParaRPr lang="en-GB" sz="1200" dirty="0">
                        <a:solidFill>
                          <a:schemeClr val="tx1"/>
                        </a:solidFill>
                        <a:latin typeface="Poppins" panose="00000500000000000000" pitchFamily="2" charset="0"/>
                        <a:cs typeface="Poppins" panose="00000500000000000000" pitchFamily="2" charset="0"/>
                      </a:endParaRP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7.5</a:t>
                      </a:r>
                    </a:p>
                  </a:txBody>
                  <a:tcPr anchor="ctr">
                    <a:solidFill>
                      <a:srgbClr val="E7F5F9"/>
                    </a:solidFill>
                  </a:tcPr>
                </a:tc>
                <a:extLst>
                  <a:ext uri="{0D108BD9-81ED-4DB2-BD59-A6C34878D82A}">
                    <a16:rowId xmlns:a16="http://schemas.microsoft.com/office/drawing/2014/main" val="2012115034"/>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Water supply interruptions</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Average number o</a:t>
                      </a:r>
                      <a:r>
                        <a:rPr lang="en-GB" sz="1200" dirty="0">
                          <a:solidFill>
                            <a:schemeClr val="tx1"/>
                          </a:solidFill>
                          <a:latin typeface="Poppins" panose="00000500000000000000" pitchFamily="2" charset="0"/>
                          <a:cs typeface="Poppins" panose="00000500000000000000" pitchFamily="2" charset="0"/>
                        </a:rPr>
                        <a:t>f mins lost above 3 hrs</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9mins 27seconds</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30 seconds</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extLst>
                  <a:ext uri="{0D108BD9-81ED-4DB2-BD59-A6C34878D82A}">
                    <a16:rowId xmlns:a16="http://schemas.microsoft.com/office/drawing/2014/main" val="2645575223"/>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Drought resilience </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Measure of resilience to severe droughts</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1 in 330-year drought</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1 in 500-year drought</a:t>
                      </a:r>
                      <a:r>
                        <a:rPr lang="en-GB" sz="1200" b="0" i="0" dirty="0">
                          <a:solidFill>
                            <a:schemeClr val="tx1"/>
                          </a:solidFill>
                          <a:effectLst/>
                          <a:latin typeface="Poppins" panose="00000500000000000000" pitchFamily="2" charset="0"/>
                          <a:cs typeface="Poppins" panose="00000500000000000000" pitchFamily="2" charset="0"/>
                        </a:rPr>
                        <a:t> (more resilient) </a:t>
                      </a:r>
                    </a:p>
                  </a:txBody>
                  <a:tcPr anchor="ctr">
                    <a:solidFill>
                      <a:srgbClr val="E7F5F9"/>
                    </a:solidFill>
                  </a:tcPr>
                </a:tc>
                <a:extLst>
                  <a:ext uri="{0D108BD9-81ED-4DB2-BD59-A6C34878D82A}">
                    <a16:rowId xmlns:a16="http://schemas.microsoft.com/office/drawing/2014/main" val="2932070436"/>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Customers daily water use </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Litres used per person per day</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123.9 litres per person per day</a:t>
                      </a:r>
                      <a:r>
                        <a:rPr lang="en-GB" sz="1200" b="0" i="0" dirty="0">
                          <a:solidFill>
                            <a:schemeClr val="tx1"/>
                          </a:solidFill>
                          <a:effectLst/>
                          <a:latin typeface="Poppins" panose="00000500000000000000" pitchFamily="2" charset="0"/>
                          <a:cs typeface="Poppins" panose="00000500000000000000" pitchFamily="2" charset="0"/>
                        </a:rPr>
                        <a:t> </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110 litres per person per day – reduced by educating on water use and smart water meters</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extLst>
                  <a:ext uri="{0D108BD9-81ED-4DB2-BD59-A6C34878D82A}">
                    <a16:rowId xmlns:a16="http://schemas.microsoft.com/office/drawing/2014/main" val="1093446272"/>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Businesses </a:t>
                      </a:r>
                      <a:r>
                        <a:rPr lang="en-GB" sz="1200" b="0" i="0" dirty="0">
                          <a:solidFill>
                            <a:schemeClr val="tx1"/>
                          </a:solidFill>
                          <a:effectLst/>
                          <a:latin typeface="Poppins" panose="00000500000000000000" pitchFamily="2" charset="0"/>
                          <a:cs typeface="Poppins" panose="00000500000000000000" pitchFamily="2" charset="0"/>
                        </a:rPr>
                        <a:t>daily water use </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Businesses demand for water – millions of litres per day</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267 million litres per day </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236 million litres per day  </a:t>
                      </a:r>
                    </a:p>
                  </a:txBody>
                  <a:tcPr anchor="ctr">
                    <a:solidFill>
                      <a:srgbClr val="E7F5F9"/>
                    </a:solidFill>
                  </a:tcPr>
                </a:tc>
                <a:extLst>
                  <a:ext uri="{0D108BD9-81ED-4DB2-BD59-A6C34878D82A}">
                    <a16:rowId xmlns:a16="http://schemas.microsoft.com/office/drawing/2014/main" val="2322773912"/>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Leakage</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Litres lost per day from our network</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282.8 million litres lost per day </a:t>
                      </a:r>
                    </a:p>
                  </a:txBody>
                  <a:tcPr anchor="ctr">
                    <a:solidFill>
                      <a:srgbClr val="E7F5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150.4 million litres lost per day</a:t>
                      </a:r>
                    </a:p>
                  </a:txBody>
                  <a:tcPr anchor="ctr">
                    <a:solidFill>
                      <a:srgbClr val="E7F5F9"/>
                    </a:solidFill>
                  </a:tcPr>
                </a:tc>
                <a:extLst>
                  <a:ext uri="{0D108BD9-81ED-4DB2-BD59-A6C34878D82A}">
                    <a16:rowId xmlns:a16="http://schemas.microsoft.com/office/drawing/2014/main" val="2789569710"/>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570361" y="419948"/>
            <a:ext cx="8798756" cy="689761"/>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i="0" dirty="0">
                <a:solidFill>
                  <a:schemeClr val="bg1"/>
                </a:solidFill>
                <a:effectLst/>
                <a:latin typeface="Poppins" panose="00000500000000000000" pitchFamily="2" charset="0"/>
                <a:cs typeface="Poppins" panose="00000500000000000000" pitchFamily="2" charset="0"/>
              </a:rPr>
              <a:t>Secure, safe clean water supplies</a:t>
            </a:r>
            <a:r>
              <a:rPr lang="en-GB" sz="1200" b="0" i="0" dirty="0">
                <a:solidFill>
                  <a:schemeClr val="bg1"/>
                </a:solidFill>
                <a:effectLst/>
                <a:latin typeface="Poppins" panose="00000500000000000000" pitchFamily="2" charset="0"/>
                <a:cs typeface="Poppins" panose="00000500000000000000" pitchFamily="2" charset="0"/>
              </a:rPr>
              <a:t> </a:t>
            </a:r>
            <a:endParaRPr lang="en-GB" sz="3200" b="0" i="0" dirty="0">
              <a:solidFill>
                <a:schemeClr val="bg1"/>
              </a:solidFill>
              <a:effectLs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422720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614559822"/>
              </p:ext>
            </p:extLst>
          </p:nvPr>
        </p:nvGraphicFramePr>
        <p:xfrm>
          <a:off x="1570361" y="1245671"/>
          <a:ext cx="8798756" cy="1909084"/>
        </p:xfrm>
        <a:graphic>
          <a:graphicData uri="http://schemas.openxmlformats.org/drawingml/2006/table">
            <a:tbl>
              <a:tblPr firstRow="1" bandRow="1">
                <a:tableStyleId>{5C22544A-7EE6-4342-B048-85BDC9FD1C3A}</a:tableStyleId>
              </a:tblPr>
              <a:tblGrid>
                <a:gridCol w="2199689">
                  <a:extLst>
                    <a:ext uri="{9D8B030D-6E8A-4147-A177-3AD203B41FA5}">
                      <a16:colId xmlns:a16="http://schemas.microsoft.com/office/drawing/2014/main" val="578171938"/>
                    </a:ext>
                  </a:extLst>
                </a:gridCol>
                <a:gridCol w="2199689">
                  <a:extLst>
                    <a:ext uri="{9D8B030D-6E8A-4147-A177-3AD203B41FA5}">
                      <a16:colId xmlns:a16="http://schemas.microsoft.com/office/drawing/2014/main" val="3476390052"/>
                    </a:ext>
                  </a:extLst>
                </a:gridCol>
                <a:gridCol w="2199689">
                  <a:extLst>
                    <a:ext uri="{9D8B030D-6E8A-4147-A177-3AD203B41FA5}">
                      <a16:colId xmlns:a16="http://schemas.microsoft.com/office/drawing/2014/main" val="126395683"/>
                    </a:ext>
                  </a:extLst>
                </a:gridCol>
                <a:gridCol w="2199689">
                  <a:extLst>
                    <a:ext uri="{9D8B030D-6E8A-4147-A177-3AD203B41FA5}">
                      <a16:colId xmlns:a16="http://schemas.microsoft.com/office/drawing/2014/main" val="3979143829"/>
                    </a:ext>
                  </a:extLst>
                </a:gridCol>
              </a:tblGrid>
              <a:tr h="194899">
                <a:tc>
                  <a:txBody>
                    <a:bodyPr/>
                    <a:lstStyle/>
                    <a:p>
                      <a:pPr algn="ctr"/>
                      <a:r>
                        <a:rPr lang="en-GB" sz="1200" dirty="0">
                          <a:solidFill>
                            <a:schemeClr val="bg1"/>
                          </a:solidFill>
                          <a:latin typeface="Poppins" panose="00000500000000000000" pitchFamily="2" charset="0"/>
                          <a:cs typeface="Poppins" panose="00000500000000000000" pitchFamily="2" charset="0"/>
                        </a:rPr>
                        <a:t>Performance Metric</a:t>
                      </a:r>
                    </a:p>
                  </a:txBody>
                  <a:tcPr>
                    <a:solidFill>
                      <a:srgbClr val="548235"/>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Measure</a:t>
                      </a:r>
                    </a:p>
                  </a:txBody>
                  <a:tcPr>
                    <a:solidFill>
                      <a:srgbClr val="548235"/>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2023 performance</a:t>
                      </a:r>
                    </a:p>
                  </a:txBody>
                  <a:tcPr>
                    <a:solidFill>
                      <a:srgbClr val="548235"/>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2050 target</a:t>
                      </a:r>
                    </a:p>
                  </a:txBody>
                  <a:tcPr>
                    <a:solidFill>
                      <a:srgbClr val="548235"/>
                    </a:solidFill>
                  </a:tcPr>
                </a:tc>
                <a:extLst>
                  <a:ext uri="{0D108BD9-81ED-4DB2-BD59-A6C34878D82A}">
                    <a16:rowId xmlns:a16="http://schemas.microsoft.com/office/drawing/2014/main" val="3698301953"/>
                  </a:ext>
                </a:extLst>
              </a:tr>
              <a:tr h="497342">
                <a:tc>
                  <a:txBody>
                    <a:bodyPr/>
                    <a:lstStyle/>
                    <a:p>
                      <a:pPr marL="0" indent="0" algn="l" rtl="0" fontAlgn="base">
                        <a:buFont typeface="Arial" panose="020B0604020202020204" pitchFamily="34" charset="0"/>
                        <a:buNone/>
                      </a:pPr>
                      <a:r>
                        <a:rPr lang="en-GB" sz="1200" b="0" i="0" dirty="0">
                          <a:solidFill>
                            <a:schemeClr val="tx1"/>
                          </a:solidFill>
                          <a:effectLst/>
                          <a:latin typeface="Poppins" panose="00000500000000000000" pitchFamily="2" charset="0"/>
                          <a:cs typeface="Poppins" panose="00000500000000000000" pitchFamily="2" charset="0"/>
                        </a:rPr>
                        <a:t>Customer experience of our service </a:t>
                      </a:r>
                    </a:p>
                  </a:txBody>
                  <a:tcPr anchor="ctr">
                    <a:solidFill>
                      <a:srgbClr val="EFF6EA"/>
                    </a:solidFill>
                  </a:tcPr>
                </a:tc>
                <a:tc>
                  <a:txBody>
                    <a:bodyPr/>
                    <a:lstStyle/>
                    <a:p>
                      <a:pPr algn="l" rtl="0" fontAlgn="base"/>
                      <a:r>
                        <a:rPr lang="en-GB" sz="1200" dirty="0">
                          <a:solidFill>
                            <a:schemeClr val="tx1"/>
                          </a:solidFill>
                          <a:latin typeface="Poppins" panose="00000500000000000000" pitchFamily="2" charset="0"/>
                          <a:cs typeface="Poppins" panose="00000500000000000000" pitchFamily="2" charset="0"/>
                        </a:rPr>
                        <a:t>How we are ranked vs. our peers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11</a:t>
                      </a:r>
                      <a:r>
                        <a:rPr lang="en-GB" sz="1200" b="0" i="0" baseline="30000" dirty="0">
                          <a:solidFill>
                            <a:schemeClr val="tx1"/>
                          </a:solidFill>
                          <a:effectLst/>
                          <a:latin typeface="Poppins" panose="00000500000000000000" pitchFamily="2" charset="0"/>
                          <a:cs typeface="Poppins" panose="00000500000000000000" pitchFamily="2" charset="0"/>
                        </a:rPr>
                        <a:t>th</a:t>
                      </a:r>
                      <a:r>
                        <a:rPr lang="en-GB" sz="1200" b="0" i="0" dirty="0">
                          <a:solidFill>
                            <a:schemeClr val="tx1"/>
                          </a:solidFill>
                          <a:effectLst/>
                          <a:latin typeface="Poppins" panose="00000500000000000000" pitchFamily="2" charset="0"/>
                          <a:cs typeface="Poppins" panose="00000500000000000000" pitchFamily="2" charset="0"/>
                        </a:rPr>
                        <a:t> out of 17 companies</a:t>
                      </a: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Upper quartile (one of the top performers) </a:t>
                      </a:r>
                    </a:p>
                  </a:txBody>
                  <a:tcPr anchor="ctr">
                    <a:solidFill>
                      <a:srgbClr val="EFF6EA"/>
                    </a:solidFill>
                  </a:tcPr>
                </a:tc>
                <a:extLst>
                  <a:ext uri="{0D108BD9-81ED-4DB2-BD59-A6C34878D82A}">
                    <a16:rowId xmlns:a16="http://schemas.microsoft.com/office/drawing/2014/main" val="3032348327"/>
                  </a:ext>
                </a:extLst>
              </a:tr>
              <a:tr h="497342">
                <a:tc>
                  <a:txBody>
                    <a:bodyPr/>
                    <a:lstStyle/>
                    <a:p>
                      <a:pPr marL="0" indent="0" algn="l" rtl="0" fontAlgn="base">
                        <a:buFont typeface="Arial" panose="020B0604020202020204" pitchFamily="34" charset="0"/>
                        <a:buNone/>
                      </a:pPr>
                      <a:r>
                        <a:rPr lang="en-GB" sz="1200" b="0" i="0" dirty="0">
                          <a:solidFill>
                            <a:schemeClr val="tx1"/>
                          </a:solidFill>
                          <a:effectLst/>
                          <a:latin typeface="Poppins" panose="00000500000000000000" pitchFamily="2" charset="0"/>
                          <a:cs typeface="Poppins" panose="00000500000000000000" pitchFamily="2" charset="0"/>
                        </a:rPr>
                        <a:t>Developers experience of our service (e.g. housing developers)  </a:t>
                      </a: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How we are ranked vs. our peers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16</a:t>
                      </a:r>
                      <a:r>
                        <a:rPr lang="en-GB" sz="1200" b="0" i="0" baseline="30000" dirty="0">
                          <a:solidFill>
                            <a:schemeClr val="tx1"/>
                          </a:solidFill>
                          <a:effectLst/>
                          <a:latin typeface="Poppins" panose="00000500000000000000" pitchFamily="2" charset="0"/>
                          <a:cs typeface="Poppins" panose="00000500000000000000" pitchFamily="2" charset="0"/>
                        </a:rPr>
                        <a:t>th</a:t>
                      </a:r>
                      <a:r>
                        <a:rPr lang="en-GB" sz="1200" b="0" i="0" dirty="0">
                          <a:solidFill>
                            <a:schemeClr val="tx1"/>
                          </a:solidFill>
                          <a:effectLst/>
                          <a:latin typeface="Poppins" panose="00000500000000000000" pitchFamily="2" charset="0"/>
                          <a:cs typeface="Poppins" panose="00000500000000000000" pitchFamily="2" charset="0"/>
                        </a:rPr>
                        <a:t> out of 17 companies </a:t>
                      </a: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Upper quartile (one of the top performers) </a:t>
                      </a:r>
                    </a:p>
                  </a:txBody>
                  <a:tcPr anchor="ctr">
                    <a:solidFill>
                      <a:srgbClr val="EFF6EA"/>
                    </a:solidFill>
                  </a:tcPr>
                </a:tc>
                <a:extLst>
                  <a:ext uri="{0D108BD9-81ED-4DB2-BD59-A6C34878D82A}">
                    <a16:rowId xmlns:a16="http://schemas.microsoft.com/office/drawing/2014/main" val="2012115034"/>
                  </a:ext>
                </a:extLst>
              </a:tr>
              <a:tr h="497342">
                <a:tc>
                  <a:txBody>
                    <a:bodyPr/>
                    <a:lstStyle/>
                    <a:p>
                      <a:pPr marL="0" indent="0" algn="l" rtl="0" fontAlgn="base">
                        <a:buFont typeface="Arial" panose="020B0604020202020204" pitchFamily="34" charset="0"/>
                        <a:buNone/>
                      </a:pPr>
                      <a:r>
                        <a:rPr lang="en-GB" sz="1200" b="0" i="0" dirty="0">
                          <a:solidFill>
                            <a:schemeClr val="tx1"/>
                          </a:solidFill>
                          <a:effectLst/>
                          <a:latin typeface="Poppins" panose="00000500000000000000" pitchFamily="2" charset="0"/>
                          <a:cs typeface="Poppins" panose="00000500000000000000" pitchFamily="2" charset="0"/>
                        </a:rPr>
                        <a:t>Businesses </a:t>
                      </a:r>
                      <a:r>
                        <a:rPr lang="en-GB" sz="1200" dirty="0">
                          <a:solidFill>
                            <a:schemeClr val="tx1"/>
                          </a:solidFill>
                          <a:latin typeface="Poppins" panose="00000500000000000000" pitchFamily="2" charset="0"/>
                          <a:cs typeface="Poppins" panose="00000500000000000000" pitchFamily="2" charset="0"/>
                        </a:rPr>
                        <a:t>experience of our service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How we are ranked vs. our peers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Not currently measured</a:t>
                      </a:r>
                    </a:p>
                  </a:txBody>
                  <a:tcPr anchor="ctr">
                    <a:solidFill>
                      <a:srgbClr val="EFF6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Upper quartile (one of the top performers) </a:t>
                      </a:r>
                    </a:p>
                  </a:txBody>
                  <a:tcPr anchor="ctr">
                    <a:solidFill>
                      <a:srgbClr val="EFF6EA"/>
                    </a:solidFill>
                  </a:tcPr>
                </a:tc>
                <a:extLst>
                  <a:ext uri="{0D108BD9-81ED-4DB2-BD59-A6C34878D82A}">
                    <a16:rowId xmlns:a16="http://schemas.microsoft.com/office/drawing/2014/main" val="2645575223"/>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570361" y="419948"/>
            <a:ext cx="8798756" cy="689761"/>
          </a:xfrm>
          <a:prstGeom prst="round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i="0" dirty="0">
                <a:solidFill>
                  <a:schemeClr val="bg1"/>
                </a:solidFill>
                <a:effectLst/>
                <a:latin typeface="Poppins" panose="00000500000000000000" pitchFamily="2" charset="0"/>
                <a:cs typeface="Poppins" panose="00000500000000000000" pitchFamily="2" charset="0"/>
              </a:rPr>
              <a:t>First-Class Customer Service</a:t>
            </a:r>
            <a:endParaRPr lang="en-GB" sz="3200" b="0" i="0" dirty="0">
              <a:solidFill>
                <a:schemeClr val="bg1"/>
              </a:solidFill>
              <a:effectLs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40580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510848784"/>
              </p:ext>
            </p:extLst>
          </p:nvPr>
        </p:nvGraphicFramePr>
        <p:xfrm>
          <a:off x="1570361" y="1245671"/>
          <a:ext cx="8798756" cy="1280160"/>
        </p:xfrm>
        <a:graphic>
          <a:graphicData uri="http://schemas.openxmlformats.org/drawingml/2006/table">
            <a:tbl>
              <a:tblPr firstRow="1" bandRow="1">
                <a:tableStyleId>{5C22544A-7EE6-4342-B048-85BDC9FD1C3A}</a:tableStyleId>
              </a:tblPr>
              <a:tblGrid>
                <a:gridCol w="2199689">
                  <a:extLst>
                    <a:ext uri="{9D8B030D-6E8A-4147-A177-3AD203B41FA5}">
                      <a16:colId xmlns:a16="http://schemas.microsoft.com/office/drawing/2014/main" val="578171938"/>
                    </a:ext>
                  </a:extLst>
                </a:gridCol>
                <a:gridCol w="2199689">
                  <a:extLst>
                    <a:ext uri="{9D8B030D-6E8A-4147-A177-3AD203B41FA5}">
                      <a16:colId xmlns:a16="http://schemas.microsoft.com/office/drawing/2014/main" val="3476390052"/>
                    </a:ext>
                  </a:extLst>
                </a:gridCol>
                <a:gridCol w="2199689">
                  <a:extLst>
                    <a:ext uri="{9D8B030D-6E8A-4147-A177-3AD203B41FA5}">
                      <a16:colId xmlns:a16="http://schemas.microsoft.com/office/drawing/2014/main" val="126395683"/>
                    </a:ext>
                  </a:extLst>
                </a:gridCol>
                <a:gridCol w="2199689">
                  <a:extLst>
                    <a:ext uri="{9D8B030D-6E8A-4147-A177-3AD203B41FA5}">
                      <a16:colId xmlns:a16="http://schemas.microsoft.com/office/drawing/2014/main" val="3979143829"/>
                    </a:ext>
                  </a:extLst>
                </a:gridCol>
              </a:tblGrid>
              <a:tr h="1948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latin typeface="Poppins" panose="00000500000000000000" pitchFamily="2" charset="0"/>
                          <a:cs typeface="Poppins" panose="00000500000000000000" pitchFamily="2" charset="0"/>
                        </a:rPr>
                        <a:t>Performance Metric</a:t>
                      </a:r>
                    </a:p>
                  </a:txBody>
                  <a:tcPr>
                    <a:solidFill>
                      <a:srgbClr val="BF9000"/>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Measure</a:t>
                      </a:r>
                    </a:p>
                  </a:txBody>
                  <a:tcPr>
                    <a:solidFill>
                      <a:srgbClr val="BF9000"/>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2023 performance</a:t>
                      </a:r>
                    </a:p>
                  </a:txBody>
                  <a:tcPr>
                    <a:solidFill>
                      <a:srgbClr val="BF9000"/>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2050 target</a:t>
                      </a:r>
                    </a:p>
                  </a:txBody>
                  <a:tcPr>
                    <a:solidFill>
                      <a:srgbClr val="BF9000"/>
                    </a:solidFill>
                  </a:tcPr>
                </a:tc>
                <a:extLst>
                  <a:ext uri="{0D108BD9-81ED-4DB2-BD59-A6C34878D82A}">
                    <a16:rowId xmlns:a16="http://schemas.microsoft.com/office/drawing/2014/main" val="3698301953"/>
                  </a:ext>
                </a:extLst>
              </a:tr>
              <a:tr h="449265">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Reducing the no. of customers in water poverty </a:t>
                      </a:r>
                    </a:p>
                    <a:p>
                      <a:pPr algn="l"/>
                      <a:endParaRPr lang="en-GB" sz="1200" dirty="0">
                        <a:solidFill>
                          <a:schemeClr val="tx1"/>
                        </a:solidFill>
                        <a:latin typeface="Poppins" panose="00000500000000000000" pitchFamily="2" charset="0"/>
                        <a:cs typeface="Poppins" panose="00000500000000000000" pitchFamily="2" charset="0"/>
                      </a:endParaRPr>
                    </a:p>
                  </a:txBody>
                  <a:tcPr anchor="ctr">
                    <a:solidFill>
                      <a:srgbClr val="FFFBEF"/>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 of customer who spend more than 5% of their disposable income on YW bill</a:t>
                      </a:r>
                    </a:p>
                  </a:txBody>
                  <a:tcPr anchor="ctr">
                    <a:solidFill>
                      <a:srgbClr val="FFFB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Not currently measured</a:t>
                      </a:r>
                    </a:p>
                    <a:p>
                      <a:pPr algn="l"/>
                      <a:endParaRPr lang="en-GB" sz="1200" dirty="0">
                        <a:solidFill>
                          <a:schemeClr val="tx1"/>
                        </a:solidFill>
                        <a:latin typeface="Poppins" panose="00000500000000000000" pitchFamily="2" charset="0"/>
                        <a:cs typeface="Poppins" panose="00000500000000000000" pitchFamily="2" charset="0"/>
                      </a:endParaRPr>
                    </a:p>
                  </a:txBody>
                  <a:tcPr anchor="ctr">
                    <a:solidFill>
                      <a:srgbClr val="FFFB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Year on year reduction of the no. of customers in water poverty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dirty="0">
                        <a:solidFill>
                          <a:schemeClr val="tx1"/>
                        </a:solidFill>
                        <a:effectLst/>
                        <a:latin typeface="Poppins" panose="00000500000000000000" pitchFamily="2" charset="0"/>
                        <a:cs typeface="Poppins" panose="00000500000000000000" pitchFamily="2" charset="0"/>
                      </a:endParaRPr>
                    </a:p>
                    <a:p>
                      <a:pPr algn="l"/>
                      <a:endParaRPr lang="en-GB" sz="1200" dirty="0">
                        <a:solidFill>
                          <a:schemeClr val="tx1"/>
                        </a:solidFill>
                        <a:latin typeface="Poppins" panose="00000500000000000000" pitchFamily="2" charset="0"/>
                        <a:cs typeface="Poppins" panose="00000500000000000000" pitchFamily="2" charset="0"/>
                      </a:endParaRPr>
                    </a:p>
                  </a:txBody>
                  <a:tcPr anchor="ctr">
                    <a:solidFill>
                      <a:srgbClr val="FFFBEF"/>
                    </a:solidFill>
                  </a:tcPr>
                </a:tc>
                <a:extLst>
                  <a:ext uri="{0D108BD9-81ED-4DB2-BD59-A6C34878D82A}">
                    <a16:rowId xmlns:a16="http://schemas.microsoft.com/office/drawing/2014/main" val="3032348327"/>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570361" y="419948"/>
            <a:ext cx="8798756" cy="689761"/>
          </a:xfrm>
          <a:prstGeom prst="roundRect">
            <a:avLst/>
          </a:prstGeom>
          <a:solidFill>
            <a:srgbClr val="B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dirty="0">
                <a:solidFill>
                  <a:schemeClr val="bg1"/>
                </a:solidFill>
                <a:latin typeface="Poppins" panose="00000500000000000000" pitchFamily="2" charset="0"/>
                <a:cs typeface="Poppins" panose="00000500000000000000" pitchFamily="2" charset="0"/>
              </a:rPr>
              <a:t>Bills everyone can afford</a:t>
            </a:r>
            <a:endParaRPr lang="en-GB" sz="3200" b="0" i="0" dirty="0">
              <a:solidFill>
                <a:schemeClr val="bg1"/>
              </a:solidFill>
              <a:effectLs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601335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3170782638"/>
              </p:ext>
            </p:extLst>
          </p:nvPr>
        </p:nvGraphicFramePr>
        <p:xfrm>
          <a:off x="1570361" y="1245671"/>
          <a:ext cx="8798756" cy="4501612"/>
        </p:xfrm>
        <a:graphic>
          <a:graphicData uri="http://schemas.openxmlformats.org/drawingml/2006/table">
            <a:tbl>
              <a:tblPr firstRow="1" bandRow="1">
                <a:tableStyleId>{5C22544A-7EE6-4342-B048-85BDC9FD1C3A}</a:tableStyleId>
              </a:tblPr>
              <a:tblGrid>
                <a:gridCol w="2199689">
                  <a:extLst>
                    <a:ext uri="{9D8B030D-6E8A-4147-A177-3AD203B41FA5}">
                      <a16:colId xmlns:a16="http://schemas.microsoft.com/office/drawing/2014/main" val="578171938"/>
                    </a:ext>
                  </a:extLst>
                </a:gridCol>
                <a:gridCol w="2199689">
                  <a:extLst>
                    <a:ext uri="{9D8B030D-6E8A-4147-A177-3AD203B41FA5}">
                      <a16:colId xmlns:a16="http://schemas.microsoft.com/office/drawing/2014/main" val="3476390052"/>
                    </a:ext>
                  </a:extLst>
                </a:gridCol>
                <a:gridCol w="2199689">
                  <a:extLst>
                    <a:ext uri="{9D8B030D-6E8A-4147-A177-3AD203B41FA5}">
                      <a16:colId xmlns:a16="http://schemas.microsoft.com/office/drawing/2014/main" val="126395683"/>
                    </a:ext>
                  </a:extLst>
                </a:gridCol>
                <a:gridCol w="2199689">
                  <a:extLst>
                    <a:ext uri="{9D8B030D-6E8A-4147-A177-3AD203B41FA5}">
                      <a16:colId xmlns:a16="http://schemas.microsoft.com/office/drawing/2014/main" val="3979143829"/>
                    </a:ext>
                  </a:extLst>
                </a:gridCol>
              </a:tblGrid>
              <a:tr h="1948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latin typeface="Poppins" panose="00000500000000000000" pitchFamily="2" charset="0"/>
                          <a:cs typeface="Poppins" panose="00000500000000000000" pitchFamily="2" charset="0"/>
                        </a:rPr>
                        <a:t>Performance Metric</a:t>
                      </a:r>
                    </a:p>
                  </a:txBody>
                  <a:tcPr>
                    <a:solidFill>
                      <a:srgbClr val="C55A11"/>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Measure</a:t>
                      </a:r>
                    </a:p>
                  </a:txBody>
                  <a:tcPr>
                    <a:solidFill>
                      <a:srgbClr val="C55A11"/>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2023 performance</a:t>
                      </a:r>
                    </a:p>
                  </a:txBody>
                  <a:tcPr>
                    <a:solidFill>
                      <a:srgbClr val="C55A11"/>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2050 target</a:t>
                      </a:r>
                    </a:p>
                  </a:txBody>
                  <a:tcPr>
                    <a:solidFill>
                      <a:srgbClr val="C55A11"/>
                    </a:solidFill>
                  </a:tcPr>
                </a:tc>
                <a:extLst>
                  <a:ext uri="{0D108BD9-81ED-4DB2-BD59-A6C34878D82A}">
                    <a16:rowId xmlns:a16="http://schemas.microsoft.com/office/drawing/2014/main" val="3698301953"/>
                  </a:ext>
                </a:extLst>
              </a:tr>
              <a:tr h="449265">
                <a:tc>
                  <a:txBody>
                    <a:bodyPr/>
                    <a:lstStyle/>
                    <a:p>
                      <a:pPr algn="l"/>
                      <a:r>
                        <a:rPr lang="en-GB" sz="1200" dirty="0">
                          <a:solidFill>
                            <a:schemeClr val="tx1"/>
                          </a:solidFill>
                          <a:latin typeface="Poppins" panose="00000500000000000000" pitchFamily="2" charset="0"/>
                          <a:cs typeface="Poppins" panose="00000500000000000000" pitchFamily="2" charset="0"/>
                        </a:rPr>
                        <a:t>Internal sewer flooding</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No. of incidents </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546	</a:t>
                      </a: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291</a:t>
                      </a:r>
                    </a:p>
                  </a:txBody>
                  <a:tcPr anchor="ctr">
                    <a:solidFill>
                      <a:srgbClr val="FDF0E7"/>
                    </a:solidFill>
                  </a:tcPr>
                </a:tc>
                <a:extLst>
                  <a:ext uri="{0D108BD9-81ED-4DB2-BD59-A6C34878D82A}">
                    <a16:rowId xmlns:a16="http://schemas.microsoft.com/office/drawing/2014/main" val="3032348327"/>
                  </a:ext>
                </a:extLst>
              </a:tr>
              <a:tr h="577627">
                <a:tc>
                  <a:txBody>
                    <a:bodyPr/>
                    <a:lstStyle/>
                    <a:p>
                      <a:pPr algn="l"/>
                      <a:r>
                        <a:rPr lang="en-GB" sz="1200" dirty="0">
                          <a:solidFill>
                            <a:schemeClr val="tx1"/>
                          </a:solidFill>
                          <a:latin typeface="Poppins" panose="00000500000000000000" pitchFamily="2" charset="0"/>
                          <a:cs typeface="Poppins" panose="00000500000000000000" pitchFamily="2" charset="0"/>
                        </a:rPr>
                        <a:t>External sewer flooding</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No. of incidents </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5,375</a:t>
                      </a: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a:t>
                      </a:r>
                    </a:p>
                  </a:txBody>
                  <a:tcPr anchor="ctr">
                    <a:solidFill>
                      <a:srgbClr val="FDF0E7"/>
                    </a:solidFill>
                  </a:tcPr>
                </a:tc>
                <a:extLst>
                  <a:ext uri="{0D108BD9-81ED-4DB2-BD59-A6C34878D82A}">
                    <a16:rowId xmlns:a16="http://schemas.microsoft.com/office/drawing/2014/main" val="2012115034"/>
                  </a:ext>
                </a:extLst>
              </a:tr>
              <a:tr h="449265">
                <a:tc>
                  <a:txBody>
                    <a:bodyPr/>
                    <a:lstStyle/>
                    <a:p>
                      <a:pPr algn="l"/>
                      <a:r>
                        <a:rPr lang="en-GB" sz="1200" dirty="0">
                          <a:solidFill>
                            <a:schemeClr val="tx1"/>
                          </a:solidFill>
                          <a:latin typeface="Poppins" panose="00000500000000000000" pitchFamily="2" charset="0"/>
                          <a:cs typeface="Poppins" panose="00000500000000000000" pitchFamily="2" charset="0"/>
                        </a:rPr>
                        <a:t>Sewer flooding risk</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Risk of sewer flooding in exceptionally wet weather </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1 in &lt;30-year event (more frequent risk of flooding)</a:t>
                      </a: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1 in 30-year event (less frequent risk of flooding)</a:t>
                      </a:r>
                    </a:p>
                  </a:txBody>
                  <a:tcPr anchor="ctr">
                    <a:solidFill>
                      <a:srgbClr val="FDF0E7"/>
                    </a:solidFill>
                  </a:tcPr>
                </a:tc>
                <a:extLst>
                  <a:ext uri="{0D108BD9-81ED-4DB2-BD59-A6C34878D82A}">
                    <a16:rowId xmlns:a16="http://schemas.microsoft.com/office/drawing/2014/main" val="2645575223"/>
                  </a:ext>
                </a:extLst>
              </a:tr>
              <a:tr h="449265">
                <a:tc>
                  <a:txBody>
                    <a:bodyPr/>
                    <a:lstStyle/>
                    <a:p>
                      <a:pPr algn="l"/>
                      <a:r>
                        <a:rPr lang="en-GB" sz="1200" dirty="0">
                          <a:solidFill>
                            <a:schemeClr val="tx1"/>
                          </a:solidFill>
                          <a:latin typeface="Poppins" panose="00000500000000000000" pitchFamily="2" charset="0"/>
                          <a:cs typeface="Poppins" panose="00000500000000000000" pitchFamily="2" charset="0"/>
                        </a:rPr>
                        <a:t>Mains repairs</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No. /1,000km clean network</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219.26</a:t>
                      </a: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100 (improved pipes so less repairs needed)</a:t>
                      </a:r>
                    </a:p>
                  </a:txBody>
                  <a:tcPr anchor="ctr">
                    <a:solidFill>
                      <a:srgbClr val="FDF0E7"/>
                    </a:solidFill>
                  </a:tcPr>
                </a:tc>
                <a:extLst>
                  <a:ext uri="{0D108BD9-81ED-4DB2-BD59-A6C34878D82A}">
                    <a16:rowId xmlns:a16="http://schemas.microsoft.com/office/drawing/2014/main" val="2932070436"/>
                  </a:ext>
                </a:extLst>
              </a:tr>
              <a:tr h="449265">
                <a:tc>
                  <a:txBody>
                    <a:bodyPr/>
                    <a:lstStyle/>
                    <a:p>
                      <a:pPr algn="l"/>
                      <a:r>
                        <a:rPr lang="en-GB" sz="1200" dirty="0">
                          <a:solidFill>
                            <a:schemeClr val="tx1"/>
                          </a:solidFill>
                          <a:latin typeface="Poppins" panose="00000500000000000000" pitchFamily="2" charset="0"/>
                          <a:cs typeface="Poppins" panose="00000500000000000000" pitchFamily="2" charset="0"/>
                        </a:rPr>
                        <a:t>Sewer collapses</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No./1,000km waste network</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rPr>
                        <a:t>10.96</a:t>
                      </a: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8.2 (improved pipes so less repairs needed)</a:t>
                      </a:r>
                    </a:p>
                  </a:txBody>
                  <a:tcPr anchor="ctr">
                    <a:solidFill>
                      <a:srgbClr val="FDF0E7"/>
                    </a:solidFill>
                  </a:tcPr>
                </a:tc>
                <a:extLst>
                  <a:ext uri="{0D108BD9-81ED-4DB2-BD59-A6C34878D82A}">
                    <a16:rowId xmlns:a16="http://schemas.microsoft.com/office/drawing/2014/main" val="1093446272"/>
                  </a:ext>
                </a:extLst>
              </a:tr>
              <a:tr h="577627">
                <a:tc>
                  <a:txBody>
                    <a:bodyPr/>
                    <a:lstStyle/>
                    <a:p>
                      <a:pPr algn="l"/>
                      <a:r>
                        <a:rPr lang="en-GB" sz="1200" dirty="0">
                          <a:solidFill>
                            <a:schemeClr val="tx1"/>
                          </a:solidFill>
                          <a:latin typeface="Poppins" panose="00000500000000000000" pitchFamily="2" charset="0"/>
                          <a:cs typeface="Poppins" panose="00000500000000000000" pitchFamily="2" charset="0"/>
                        </a:rPr>
                        <a:t>Unplanned outage – losing your water supply unexpectantly </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chemeClr val="tx1"/>
                          </a:solidFill>
                          <a:effectLst/>
                          <a:uLnTx/>
                          <a:uFillTx/>
                          <a:latin typeface="Poppins" panose="00000500000000000000" pitchFamily="2" charset="0"/>
                          <a:ea typeface="+mn-ea"/>
                          <a:cs typeface="Poppins" panose="00000500000000000000" pitchFamily="2" charset="0"/>
                        </a:rPr>
                        <a:t>The percentage of time our treatment works are down</a:t>
                      </a:r>
                      <a:endPar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endParaRP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3.26%</a:t>
                      </a: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0.9%</a:t>
                      </a:r>
                    </a:p>
                  </a:txBody>
                  <a:tcPr anchor="ctr">
                    <a:solidFill>
                      <a:srgbClr val="FDF0E7"/>
                    </a:solidFill>
                  </a:tcPr>
                </a:tc>
                <a:extLst>
                  <a:ext uri="{0D108BD9-81ED-4DB2-BD59-A6C34878D82A}">
                    <a16:rowId xmlns:a16="http://schemas.microsoft.com/office/drawing/2014/main" val="2322773912"/>
                  </a:ext>
                </a:extLst>
              </a:tr>
              <a:tr h="449265">
                <a:tc>
                  <a:txBody>
                    <a:bodyPr/>
                    <a:lstStyle/>
                    <a:p>
                      <a:pPr algn="l"/>
                      <a:r>
                        <a:rPr lang="en-GB" sz="1200" dirty="0">
                          <a:solidFill>
                            <a:schemeClr val="tx1"/>
                          </a:solidFill>
                          <a:latin typeface="Poppins" panose="00000500000000000000" pitchFamily="2" charset="0"/>
                          <a:cs typeface="Poppins" panose="00000500000000000000" pitchFamily="2" charset="0"/>
                        </a:rPr>
                        <a:t>Discharge permit compliance – the quality of the water we discharge back in to the environment (rivers &amp; seas)</a:t>
                      </a:r>
                    </a:p>
                  </a:txBody>
                  <a:tcPr anchor="ctr">
                    <a:solidFill>
                      <a:srgbClr val="FDF0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schemeClr val="tx1"/>
                          </a:solidFill>
                          <a:effectLst/>
                          <a:uLnTx/>
                          <a:uFillTx/>
                          <a:latin typeface="Poppins" panose="00000500000000000000" pitchFamily="2" charset="0"/>
                          <a:ea typeface="+mn-ea"/>
                          <a:cs typeface="Poppins" panose="00000500000000000000" pitchFamily="2" charset="0"/>
                        </a:rPr>
                        <a:t>The percentage of our treatment works that comply with their discharge permits</a:t>
                      </a:r>
                      <a:endParaRPr kumimoji="0" lang="en-GB" sz="1200" b="0" i="0" u="none" strike="noStrike" kern="1200" cap="none" spc="0" normalizeH="0" baseline="0" noProof="0" dirty="0">
                        <a:ln>
                          <a:noFill/>
                        </a:ln>
                        <a:solidFill>
                          <a:schemeClr val="tx1"/>
                        </a:solidFill>
                        <a:effectLst/>
                        <a:uLnTx/>
                        <a:uFillTx/>
                        <a:latin typeface="Poppins" panose="00000500000000000000" pitchFamily="2" charset="0"/>
                        <a:ea typeface="+mn-ea"/>
                        <a:cs typeface="Poppins" panose="00000500000000000000" pitchFamily="2" charset="0"/>
                      </a:endParaRP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99.7</a:t>
                      </a:r>
                    </a:p>
                  </a:txBody>
                  <a:tcPr anchor="ctr">
                    <a:solidFill>
                      <a:srgbClr val="FDF0E7"/>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100</a:t>
                      </a:r>
                    </a:p>
                  </a:txBody>
                  <a:tcPr anchor="ctr">
                    <a:solidFill>
                      <a:srgbClr val="FDF0E7"/>
                    </a:solidFill>
                  </a:tcPr>
                </a:tc>
                <a:extLst>
                  <a:ext uri="{0D108BD9-81ED-4DB2-BD59-A6C34878D82A}">
                    <a16:rowId xmlns:a16="http://schemas.microsoft.com/office/drawing/2014/main" val="2789569710"/>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570361" y="419948"/>
            <a:ext cx="8798756" cy="689761"/>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i="0" dirty="0">
                <a:solidFill>
                  <a:schemeClr val="bg1"/>
                </a:solidFill>
                <a:effectLst/>
                <a:latin typeface="Poppins" panose="00000500000000000000" pitchFamily="2" charset="0"/>
                <a:cs typeface="Poppins" panose="00000500000000000000" pitchFamily="2" charset="0"/>
              </a:rPr>
              <a:t>Modern and sustainable infrastructure</a:t>
            </a:r>
            <a:endParaRPr lang="en-GB" sz="3200" b="0" i="0" dirty="0">
              <a:solidFill>
                <a:schemeClr val="bg1"/>
              </a:solidFill>
              <a:effectLs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212841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2520800834"/>
              </p:ext>
            </p:extLst>
          </p:nvPr>
        </p:nvGraphicFramePr>
        <p:xfrm>
          <a:off x="1570361" y="1245671"/>
          <a:ext cx="8798756" cy="2194560"/>
        </p:xfrm>
        <a:graphic>
          <a:graphicData uri="http://schemas.openxmlformats.org/drawingml/2006/table">
            <a:tbl>
              <a:tblPr firstRow="1" bandRow="1">
                <a:tableStyleId>{5C22544A-7EE6-4342-B048-85BDC9FD1C3A}</a:tableStyleId>
              </a:tblPr>
              <a:tblGrid>
                <a:gridCol w="2199689">
                  <a:extLst>
                    <a:ext uri="{9D8B030D-6E8A-4147-A177-3AD203B41FA5}">
                      <a16:colId xmlns:a16="http://schemas.microsoft.com/office/drawing/2014/main" val="578171938"/>
                    </a:ext>
                  </a:extLst>
                </a:gridCol>
                <a:gridCol w="2199689">
                  <a:extLst>
                    <a:ext uri="{9D8B030D-6E8A-4147-A177-3AD203B41FA5}">
                      <a16:colId xmlns:a16="http://schemas.microsoft.com/office/drawing/2014/main" val="3476390052"/>
                    </a:ext>
                  </a:extLst>
                </a:gridCol>
                <a:gridCol w="2199689">
                  <a:extLst>
                    <a:ext uri="{9D8B030D-6E8A-4147-A177-3AD203B41FA5}">
                      <a16:colId xmlns:a16="http://schemas.microsoft.com/office/drawing/2014/main" val="126395683"/>
                    </a:ext>
                  </a:extLst>
                </a:gridCol>
                <a:gridCol w="2199689">
                  <a:extLst>
                    <a:ext uri="{9D8B030D-6E8A-4147-A177-3AD203B41FA5}">
                      <a16:colId xmlns:a16="http://schemas.microsoft.com/office/drawing/2014/main" val="3979143829"/>
                    </a:ext>
                  </a:extLst>
                </a:gridCol>
              </a:tblGrid>
              <a:tr h="194899">
                <a:tc>
                  <a:txBody>
                    <a:bodyPr/>
                    <a:lstStyle/>
                    <a:p>
                      <a:pPr algn="ctr"/>
                      <a:r>
                        <a:rPr lang="en-GB" sz="1200" dirty="0">
                          <a:solidFill>
                            <a:schemeClr val="bg1"/>
                          </a:solidFill>
                          <a:latin typeface="Poppins" panose="00000500000000000000" pitchFamily="2" charset="0"/>
                          <a:cs typeface="Poppins" panose="00000500000000000000" pitchFamily="2" charset="0"/>
                        </a:rPr>
                        <a:t>Performance Metric</a:t>
                      </a:r>
                    </a:p>
                  </a:txBody>
                  <a:tcPr>
                    <a:solidFill>
                      <a:srgbClr val="595959"/>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Measure</a:t>
                      </a:r>
                    </a:p>
                  </a:txBody>
                  <a:tcPr>
                    <a:solidFill>
                      <a:srgbClr val="595959"/>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2023 performance</a:t>
                      </a:r>
                    </a:p>
                  </a:txBody>
                  <a:tcPr>
                    <a:solidFill>
                      <a:srgbClr val="595959"/>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2050 target</a:t>
                      </a:r>
                    </a:p>
                  </a:txBody>
                  <a:tcPr>
                    <a:solidFill>
                      <a:srgbClr val="595959"/>
                    </a:solidFill>
                  </a:tcPr>
                </a:tc>
                <a:extLst>
                  <a:ext uri="{0D108BD9-81ED-4DB2-BD59-A6C34878D82A}">
                    <a16:rowId xmlns:a16="http://schemas.microsoft.com/office/drawing/2014/main" val="3698301953"/>
                  </a:ext>
                </a:extLst>
              </a:tr>
              <a:tr h="640080">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200" b="0" i="0" dirty="0">
                          <a:solidFill>
                            <a:schemeClr val="tx1"/>
                          </a:solidFill>
                          <a:effectLst/>
                          <a:latin typeface="Poppins" panose="00000500000000000000" pitchFamily="2" charset="0"/>
                          <a:cs typeface="Poppins" panose="00000500000000000000" pitchFamily="2" charset="0"/>
                        </a:rPr>
                        <a:t>Clean Water production </a:t>
                      </a:r>
                      <a:r>
                        <a:rPr lang="en-GB" sz="1200" dirty="0">
                          <a:solidFill>
                            <a:schemeClr val="tx1"/>
                          </a:solidFill>
                          <a:latin typeface="Poppins" panose="00000500000000000000" pitchFamily="2" charset="0"/>
                          <a:cs typeface="Poppins" panose="00000500000000000000" pitchFamily="2" charset="0"/>
                        </a:rPr>
                        <a:t>G</a:t>
                      </a:r>
                      <a:r>
                        <a:rPr lang="en-GB" sz="1200" b="0" i="0" dirty="0">
                          <a:solidFill>
                            <a:schemeClr val="tx1"/>
                          </a:solidFill>
                          <a:effectLst/>
                          <a:latin typeface="Poppins" panose="00000500000000000000" pitchFamily="2" charset="0"/>
                          <a:cs typeface="Poppins" panose="00000500000000000000" pitchFamily="2" charset="0"/>
                        </a:rPr>
                        <a:t>reenhouse gases</a:t>
                      </a:r>
                    </a:p>
                    <a:p>
                      <a:pPr marL="171450" indent="-171450" fontAlgn="base">
                        <a:buFont typeface="Arial" panose="020B0604020202020204" pitchFamily="34" charset="0"/>
                        <a:buChar char="•"/>
                      </a:pPr>
                      <a:endParaRPr lang="en-GB" sz="1200" dirty="0">
                        <a:solidFill>
                          <a:schemeClr val="tx1"/>
                        </a:solidFill>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Tonnes of CO</a:t>
                      </a:r>
                      <a:r>
                        <a:rPr lang="en-GB" sz="1200" dirty="0">
                          <a:solidFill>
                            <a:schemeClr val="tx1"/>
                          </a:solidFill>
                          <a:latin typeface="Poppins" panose="00000500000000000000" pitchFamily="2" charset="0"/>
                          <a:cs typeface="Poppins" panose="00000500000000000000" pitchFamily="2" charset="0"/>
                        </a:rPr>
                        <a:t>2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122,667	</a:t>
                      </a:r>
                    </a:p>
                  </a:txBody>
                  <a:tcPr anchor="ctr">
                    <a:solidFill>
                      <a:schemeClr val="bg1">
                        <a:lumMod val="95000"/>
                      </a:schemeClr>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a:t>
                      </a:r>
                    </a:p>
                  </a:txBody>
                  <a:tcPr anchor="ctr">
                    <a:solidFill>
                      <a:schemeClr val="bg1">
                        <a:lumMod val="95000"/>
                      </a:schemeClr>
                    </a:solidFill>
                  </a:tcPr>
                </a:tc>
                <a:extLst>
                  <a:ext uri="{0D108BD9-81ED-4DB2-BD59-A6C34878D82A}">
                    <a16:rowId xmlns:a16="http://schemas.microsoft.com/office/drawing/2014/main" val="3032348327"/>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Wastewater Production Greenhouse gases </a:t>
                      </a:r>
                      <a:endParaRPr lang="en-GB" sz="1200" b="0" i="0" dirty="0">
                        <a:solidFill>
                          <a:schemeClr val="tx1"/>
                        </a:solidFill>
                        <a:effectLst/>
                        <a:latin typeface="Poppins" panose="00000500000000000000" pitchFamily="2" charset="0"/>
                        <a:cs typeface="Poppins" panose="00000500000000000000" pitchFamily="2" charset="0"/>
                      </a:endParaRPr>
                    </a:p>
                    <a:p>
                      <a:pPr algn="l"/>
                      <a:endParaRPr lang="en-GB" sz="1200" dirty="0">
                        <a:solidFill>
                          <a:schemeClr val="tx1"/>
                        </a:solidFill>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Tonnes of CO</a:t>
                      </a:r>
                      <a:r>
                        <a:rPr lang="en-GB" sz="1200" dirty="0">
                          <a:solidFill>
                            <a:schemeClr val="tx1"/>
                          </a:solidFill>
                          <a:latin typeface="Poppins" panose="00000500000000000000" pitchFamily="2" charset="0"/>
                          <a:cs typeface="Poppins" panose="00000500000000000000" pitchFamily="2" charset="0"/>
                        </a:rPr>
                        <a:t>2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159,362</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a:t>
                      </a:r>
                    </a:p>
                  </a:txBody>
                  <a:tcPr anchor="ctr">
                    <a:solidFill>
                      <a:schemeClr val="bg1">
                        <a:lumMod val="95000"/>
                      </a:schemeClr>
                    </a:solidFill>
                  </a:tcPr>
                </a:tc>
                <a:extLst>
                  <a:ext uri="{0D108BD9-81ED-4DB2-BD59-A6C34878D82A}">
                    <a16:rowId xmlns:a16="http://schemas.microsoft.com/office/drawing/2014/main" val="2012115034"/>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Total Greenhouse Gas Emissions  </a:t>
                      </a:r>
                    </a:p>
                    <a:p>
                      <a:pPr algn="l"/>
                      <a:endParaRPr lang="en-GB" sz="1200" dirty="0">
                        <a:solidFill>
                          <a:schemeClr val="tx1"/>
                        </a:solidFill>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Tonnes of CO</a:t>
                      </a:r>
                      <a:r>
                        <a:rPr lang="en-GB" sz="1200" dirty="0">
                          <a:solidFill>
                            <a:schemeClr val="tx1"/>
                          </a:solidFill>
                          <a:latin typeface="Poppins" panose="00000500000000000000" pitchFamily="2" charset="0"/>
                          <a:cs typeface="Poppins" panose="00000500000000000000" pitchFamily="2" charset="0"/>
                        </a:rPr>
                        <a:t>2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Not currently measured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chemeClr val="bg1">
                        <a:lumMod val="95000"/>
                      </a:schemeClr>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a:t>
                      </a:r>
                    </a:p>
                  </a:txBody>
                  <a:tcPr anchor="ctr">
                    <a:solidFill>
                      <a:schemeClr val="bg1">
                        <a:lumMod val="95000"/>
                      </a:schemeClr>
                    </a:solidFill>
                  </a:tcPr>
                </a:tc>
                <a:extLst>
                  <a:ext uri="{0D108BD9-81ED-4DB2-BD59-A6C34878D82A}">
                    <a16:rowId xmlns:a16="http://schemas.microsoft.com/office/drawing/2014/main" val="2645575223"/>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570361" y="419948"/>
            <a:ext cx="8798756" cy="689761"/>
          </a:xfrm>
          <a:prstGeom prst="round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i="0" dirty="0">
                <a:solidFill>
                  <a:schemeClr val="bg1"/>
                </a:solidFill>
                <a:effectLst/>
                <a:latin typeface="Poppins" panose="00000500000000000000" pitchFamily="2" charset="0"/>
                <a:cs typeface="Poppins" panose="00000500000000000000" pitchFamily="2" charset="0"/>
              </a:rPr>
              <a:t>Net Zero Carbon Emission</a:t>
            </a:r>
            <a:r>
              <a:rPr lang="en-GB" sz="1200" b="1" dirty="0">
                <a:solidFill>
                  <a:schemeClr val="bg1"/>
                </a:solidFill>
                <a:latin typeface="Poppins" panose="00000500000000000000" pitchFamily="2" charset="0"/>
                <a:cs typeface="Poppins" panose="00000500000000000000" pitchFamily="2" charset="0"/>
              </a:rPr>
              <a:t>s </a:t>
            </a:r>
            <a:endParaRPr lang="en-GB" sz="3200" b="0" i="0" dirty="0">
              <a:solidFill>
                <a:schemeClr val="bg1"/>
              </a:solidFill>
              <a:effectLs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097959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3070980956"/>
              </p:ext>
            </p:extLst>
          </p:nvPr>
        </p:nvGraphicFramePr>
        <p:xfrm>
          <a:off x="1127463" y="764828"/>
          <a:ext cx="9756560" cy="5447161"/>
        </p:xfrm>
        <a:graphic>
          <a:graphicData uri="http://schemas.openxmlformats.org/drawingml/2006/table">
            <a:tbl>
              <a:tblPr firstRow="1" bandRow="1">
                <a:tableStyleId>{5C22544A-7EE6-4342-B048-85BDC9FD1C3A}</a:tableStyleId>
              </a:tblPr>
              <a:tblGrid>
                <a:gridCol w="3142696">
                  <a:extLst>
                    <a:ext uri="{9D8B030D-6E8A-4147-A177-3AD203B41FA5}">
                      <a16:colId xmlns:a16="http://schemas.microsoft.com/office/drawing/2014/main" val="578171938"/>
                    </a:ext>
                  </a:extLst>
                </a:gridCol>
                <a:gridCol w="2352583">
                  <a:extLst>
                    <a:ext uri="{9D8B030D-6E8A-4147-A177-3AD203B41FA5}">
                      <a16:colId xmlns:a16="http://schemas.microsoft.com/office/drawing/2014/main" val="3476390052"/>
                    </a:ext>
                  </a:extLst>
                </a:gridCol>
                <a:gridCol w="2015231">
                  <a:extLst>
                    <a:ext uri="{9D8B030D-6E8A-4147-A177-3AD203B41FA5}">
                      <a16:colId xmlns:a16="http://schemas.microsoft.com/office/drawing/2014/main" val="126395683"/>
                    </a:ext>
                  </a:extLst>
                </a:gridCol>
                <a:gridCol w="2246050">
                  <a:extLst>
                    <a:ext uri="{9D8B030D-6E8A-4147-A177-3AD203B41FA5}">
                      <a16:colId xmlns:a16="http://schemas.microsoft.com/office/drawing/2014/main" val="3979143829"/>
                    </a:ext>
                  </a:extLst>
                </a:gridCol>
              </a:tblGrid>
              <a:tr h="260319">
                <a:tc>
                  <a:txBody>
                    <a:bodyPr/>
                    <a:lstStyle/>
                    <a:p>
                      <a:pPr algn="ctr"/>
                      <a:r>
                        <a:rPr lang="en-GB" sz="1200" dirty="0">
                          <a:solidFill>
                            <a:schemeClr val="bg1"/>
                          </a:solidFill>
                          <a:latin typeface="Poppins" panose="00000500000000000000" pitchFamily="2" charset="0"/>
                          <a:cs typeface="Poppins" panose="00000500000000000000" pitchFamily="2" charset="0"/>
                        </a:rPr>
                        <a:t>Performance Metric</a:t>
                      </a:r>
                    </a:p>
                  </a:txBody>
                  <a:tcPr>
                    <a:solidFill>
                      <a:srgbClr val="CC3300"/>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Measure</a:t>
                      </a:r>
                    </a:p>
                  </a:txBody>
                  <a:tcPr>
                    <a:solidFill>
                      <a:srgbClr val="CC3300"/>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2023 performance</a:t>
                      </a:r>
                    </a:p>
                  </a:txBody>
                  <a:tcPr>
                    <a:solidFill>
                      <a:srgbClr val="CC3300"/>
                    </a:solidFill>
                  </a:tcPr>
                </a:tc>
                <a:tc>
                  <a:txBody>
                    <a:bodyPr/>
                    <a:lstStyle/>
                    <a:p>
                      <a:pPr algn="ctr"/>
                      <a:r>
                        <a:rPr lang="en-GB" sz="1200" dirty="0">
                          <a:solidFill>
                            <a:schemeClr val="bg1"/>
                          </a:solidFill>
                          <a:latin typeface="Poppins" panose="00000500000000000000" pitchFamily="2" charset="0"/>
                          <a:cs typeface="Poppins" panose="00000500000000000000" pitchFamily="2" charset="0"/>
                        </a:rPr>
                        <a:t>2050 target</a:t>
                      </a:r>
                    </a:p>
                  </a:txBody>
                  <a:tcPr>
                    <a:solidFill>
                      <a:srgbClr val="CC3300"/>
                    </a:solidFill>
                  </a:tcPr>
                </a:tc>
                <a:extLst>
                  <a:ext uri="{0D108BD9-81ED-4DB2-BD59-A6C34878D82A}">
                    <a16:rowId xmlns:a16="http://schemas.microsoft.com/office/drawing/2014/main" val="3698301953"/>
                  </a:ext>
                </a:extLst>
              </a:tr>
              <a:tr h="433865">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200" b="0" i="0" dirty="0">
                          <a:solidFill>
                            <a:schemeClr val="tx1"/>
                          </a:solidFill>
                          <a:effectLst/>
                          <a:latin typeface="Poppins" panose="00000500000000000000" pitchFamily="2" charset="0"/>
                          <a:cs typeface="Poppins" panose="00000500000000000000" pitchFamily="2" charset="0"/>
                        </a:rPr>
                        <a:t>Eliminate serious pollution incidents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New measure</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0</a:t>
                      </a:r>
                    </a:p>
                  </a:txBody>
                  <a:tcPr anchor="ctr">
                    <a:solidFill>
                      <a:srgbClr val="FEECEC"/>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a:t>
                      </a:r>
                    </a:p>
                  </a:txBody>
                  <a:tcPr anchor="ctr">
                    <a:solidFill>
                      <a:srgbClr val="FEECEC"/>
                    </a:solidFill>
                  </a:tcPr>
                </a:tc>
                <a:extLst>
                  <a:ext uri="{0D108BD9-81ED-4DB2-BD59-A6C34878D82A}">
                    <a16:rowId xmlns:a16="http://schemas.microsoft.com/office/drawing/2014/main" val="1152224424"/>
                  </a:ext>
                </a:extLst>
              </a:tr>
              <a:tr h="433865">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200" b="0" i="0" dirty="0">
                          <a:solidFill>
                            <a:schemeClr val="tx1"/>
                          </a:solidFill>
                          <a:effectLst/>
                          <a:latin typeface="Poppins" panose="00000500000000000000" pitchFamily="2" charset="0"/>
                          <a:cs typeface="Poppins" panose="00000500000000000000" pitchFamily="2" charset="0"/>
                        </a:rPr>
                        <a:t>Eliminate pollution incidents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 of category minor pollution incidents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117</a:t>
                      </a:r>
                    </a:p>
                  </a:txBody>
                  <a:tcPr anchor="ctr">
                    <a:solidFill>
                      <a:srgbClr val="FEECEC"/>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0</a:t>
                      </a:r>
                    </a:p>
                  </a:txBody>
                  <a:tcPr anchor="ctr">
                    <a:solidFill>
                      <a:srgbClr val="FEECEC"/>
                    </a:solidFill>
                  </a:tcPr>
                </a:tc>
                <a:extLst>
                  <a:ext uri="{0D108BD9-81ED-4DB2-BD59-A6C34878D82A}">
                    <a16:rowId xmlns:a16="http://schemas.microsoft.com/office/drawing/2014/main" val="3032348327"/>
                  </a:ext>
                </a:extLst>
              </a:tr>
              <a:tr h="780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Reduce sewage discharges from Storm Overflow to rivers and the coast </a:t>
                      </a:r>
                      <a:r>
                        <a:rPr lang="en-GB" sz="1200" b="0" i="0" dirty="0">
                          <a:solidFill>
                            <a:schemeClr val="tx1"/>
                          </a:solidFill>
                          <a:effectLst/>
                          <a:latin typeface="Poppins" panose="00000500000000000000" pitchFamily="2" charset="0"/>
                          <a:cs typeface="Poppins" panose="00000500000000000000" pitchFamily="2" charset="0"/>
                        </a:rPr>
                        <a:t>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Average no. of spills across all storm overflows</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24</a:t>
                      </a:r>
                    </a:p>
                  </a:txBody>
                  <a:tcPr anchor="ctr">
                    <a:solidFill>
                      <a:srgbClr val="FEECEC"/>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10</a:t>
                      </a:r>
                    </a:p>
                  </a:txBody>
                  <a:tcPr anchor="ctr">
                    <a:solidFill>
                      <a:srgbClr val="FEECEC"/>
                    </a:solidFill>
                  </a:tcPr>
                </a:tc>
                <a:extLst>
                  <a:ext uri="{0D108BD9-81ED-4DB2-BD59-A6C34878D82A}">
                    <a16:rowId xmlns:a16="http://schemas.microsoft.com/office/drawing/2014/main" val="2012115034"/>
                  </a:ext>
                </a:extLst>
              </a:tr>
              <a:tr h="607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Reduce </a:t>
                      </a:r>
                      <a:r>
                        <a:rPr lang="en-GB" sz="1200" dirty="0">
                          <a:solidFill>
                            <a:schemeClr val="tx1"/>
                          </a:solidFill>
                          <a:latin typeface="Poppins" panose="00000500000000000000" pitchFamily="2" charset="0"/>
                          <a:cs typeface="Poppins" panose="00000500000000000000" pitchFamily="2" charset="0"/>
                        </a:rPr>
                        <a:t>phosphorous in  wastewater discharges to rivers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 reduction from 2020</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0%</a:t>
                      </a:r>
                    </a:p>
                  </a:txBody>
                  <a:tcPr anchor="ctr">
                    <a:solidFill>
                      <a:srgbClr val="FEECEC"/>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80% by 2038</a:t>
                      </a:r>
                    </a:p>
                  </a:txBody>
                  <a:tcPr anchor="ctr">
                    <a:solidFill>
                      <a:srgbClr val="FEECEC"/>
                    </a:solidFill>
                  </a:tcPr>
                </a:tc>
                <a:extLst>
                  <a:ext uri="{0D108BD9-81ED-4DB2-BD59-A6C34878D82A}">
                    <a16:rowId xmlns:a16="http://schemas.microsoft.com/office/drawing/2014/main" val="2645575223"/>
                  </a:ext>
                </a:extLst>
              </a:tr>
              <a:tr h="607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Poppins" panose="00000500000000000000" pitchFamily="2" charset="0"/>
                          <a:cs typeface="Poppins" panose="00000500000000000000" pitchFamily="2" charset="0"/>
                        </a:rPr>
                        <a:t>Bathing water quality – beach and rivers </a:t>
                      </a:r>
                      <a:endParaRPr lang="en-GB" sz="1200" b="0" i="0" dirty="0">
                        <a:solidFill>
                          <a:schemeClr val="tx1"/>
                        </a:solidFill>
                        <a:effectLst/>
                        <a:latin typeface="Poppins" panose="00000500000000000000" pitchFamily="2" charset="0"/>
                        <a:cs typeface="Poppins" panose="00000500000000000000" pitchFamily="2" charset="0"/>
                      </a:endParaRP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 of bathing waters at good or excellent status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16</a:t>
                      </a:r>
                    </a:p>
                  </a:txBody>
                  <a:tcPr anchor="ctr">
                    <a:solidFill>
                      <a:srgbClr val="FEECEC"/>
                    </a:solidFill>
                  </a:tcPr>
                </a:tc>
                <a:tc>
                  <a:txBody>
                    <a:bodyPr/>
                    <a:lstStyle/>
                    <a:p>
                      <a:pPr algn="l"/>
                      <a:r>
                        <a:rPr lang="en-GB" sz="1200" dirty="0">
                          <a:effectLst/>
                          <a:latin typeface="Poppins" panose="00000500000000000000" pitchFamily="2" charset="0"/>
                          <a:ea typeface="Times New Roman" panose="02020603050405020304" pitchFamily="18" charset="0"/>
                          <a:cs typeface="Poppins" panose="00000500000000000000" pitchFamily="2" charset="0"/>
                        </a:rPr>
                        <a:t>Yorkshire Water aims to ensure their operations have no impact on the quality of bathing waters</a:t>
                      </a:r>
                      <a:endParaRPr lang="en-GB" sz="1200" dirty="0">
                        <a:solidFill>
                          <a:schemeClr val="tx1"/>
                        </a:solidFill>
                        <a:latin typeface="Poppins" panose="00000500000000000000" pitchFamily="2" charset="0"/>
                        <a:cs typeface="Poppins" panose="00000500000000000000" pitchFamily="2" charset="0"/>
                      </a:endParaRPr>
                    </a:p>
                  </a:txBody>
                  <a:tcPr anchor="ctr">
                    <a:solidFill>
                      <a:srgbClr val="FEECEC"/>
                    </a:solidFill>
                  </a:tcPr>
                </a:tc>
                <a:extLst>
                  <a:ext uri="{0D108BD9-81ED-4DB2-BD59-A6C34878D82A}">
                    <a16:rowId xmlns:a16="http://schemas.microsoft.com/office/drawing/2014/main" val="1194737105"/>
                  </a:ext>
                </a:extLst>
              </a:tr>
              <a:tr h="4991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Increasing biodiversity – growing thriving ecosystems through land management improvements</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 units created per 100km</a:t>
                      </a:r>
                      <a:r>
                        <a:rPr lang="en-GB" sz="1200" b="0" i="0" baseline="50000" dirty="0">
                          <a:solidFill>
                            <a:schemeClr val="tx1"/>
                          </a:solidFill>
                          <a:effectLst/>
                          <a:latin typeface="Poppins" panose="00000500000000000000" pitchFamily="2" charset="0"/>
                          <a:cs typeface="Poppins" panose="00000500000000000000" pitchFamily="2" charset="0"/>
                        </a:rPr>
                        <a:t>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(a unit is a measurement of an areas value to wildlife)</a:t>
                      </a:r>
                      <a:endParaRPr lang="en-GB" sz="1200" b="0" i="0" baseline="50000" dirty="0">
                        <a:solidFill>
                          <a:schemeClr val="tx1"/>
                        </a:solidFill>
                        <a:effectLst/>
                        <a:latin typeface="Poppins" panose="00000500000000000000" pitchFamily="2" charset="0"/>
                        <a:cs typeface="Poppins" panose="00000500000000000000" pitchFamily="2" charset="0"/>
                      </a:endParaRP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Not currently measured</a:t>
                      </a:r>
                    </a:p>
                  </a:txBody>
                  <a:tcPr anchor="ctr">
                    <a:solidFill>
                      <a:srgbClr val="FEECEC"/>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5.02 units per </a:t>
                      </a:r>
                      <a:r>
                        <a:rPr lang="en-GB" sz="1200" b="0" i="0" dirty="0">
                          <a:solidFill>
                            <a:schemeClr val="tx1"/>
                          </a:solidFill>
                          <a:effectLst/>
                          <a:latin typeface="Poppins" panose="00000500000000000000" pitchFamily="2" charset="0"/>
                          <a:cs typeface="Poppins" panose="00000500000000000000" pitchFamily="2" charset="0"/>
                        </a:rPr>
                        <a:t>100km</a:t>
                      </a:r>
                      <a:r>
                        <a:rPr lang="en-GB" sz="1200" b="0" i="0" baseline="50000" dirty="0">
                          <a:solidFill>
                            <a:schemeClr val="tx1"/>
                          </a:solidFill>
                          <a:effectLst/>
                          <a:latin typeface="Poppins" panose="00000500000000000000" pitchFamily="2" charset="0"/>
                          <a:cs typeface="Poppins" panose="00000500000000000000" pitchFamily="2" charset="0"/>
                        </a:rPr>
                        <a:t>2 </a:t>
                      </a:r>
                      <a:r>
                        <a:rPr lang="en-GB" sz="1200" dirty="0">
                          <a:solidFill>
                            <a:schemeClr val="tx1"/>
                          </a:solidFill>
                          <a:latin typeface="Poppins" panose="00000500000000000000" pitchFamily="2" charset="0"/>
                          <a:cs typeface="Poppins" panose="00000500000000000000" pitchFamily="2" charset="0"/>
                        </a:rPr>
                        <a:t>of available/suitable land improved </a:t>
                      </a:r>
                    </a:p>
                  </a:txBody>
                  <a:tcPr anchor="ctr">
                    <a:solidFill>
                      <a:srgbClr val="FEECEC"/>
                    </a:solidFill>
                  </a:tcPr>
                </a:tc>
                <a:extLst>
                  <a:ext uri="{0D108BD9-81ED-4DB2-BD59-A6C34878D82A}">
                    <a16:rowId xmlns:a16="http://schemas.microsoft.com/office/drawing/2014/main" val="1459160839"/>
                  </a:ext>
                </a:extLst>
              </a:tr>
              <a:tr h="780956">
                <a:tc>
                  <a:txBody>
                    <a:bodyPr/>
                    <a:lstStyle/>
                    <a:p>
                      <a:r>
                        <a:rPr lang="en-GB" sz="1200" kern="1200" dirty="0">
                          <a:solidFill>
                            <a:schemeClr val="tx1"/>
                          </a:solidFill>
                          <a:latin typeface="Poppins" panose="00000500000000000000" pitchFamily="2" charset="0"/>
                          <a:ea typeface="+mn-ea"/>
                          <a:cs typeface="Poppins" panose="00000500000000000000" pitchFamily="2" charset="0"/>
                        </a:rPr>
                        <a:t>Biodiversity net gain – planning application projects that leave the  biodiversity in a better state than before the project took place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 improvement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Not currently measured</a:t>
                      </a:r>
                    </a:p>
                  </a:txBody>
                  <a:tcPr anchor="ctr">
                    <a:solidFill>
                      <a:srgbClr val="FEECEC"/>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+10% </a:t>
                      </a:r>
                    </a:p>
                  </a:txBody>
                  <a:tcPr anchor="ctr">
                    <a:solidFill>
                      <a:srgbClr val="FEECEC"/>
                    </a:solidFill>
                  </a:tcPr>
                </a:tc>
                <a:extLst>
                  <a:ext uri="{0D108BD9-81ED-4DB2-BD59-A6C34878D82A}">
                    <a16:rowId xmlns:a16="http://schemas.microsoft.com/office/drawing/2014/main" val="2329253695"/>
                  </a:ext>
                </a:extLst>
              </a:tr>
              <a:tr h="607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Blue-green storm overflow solutions (natural rather than concreate tanks) </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 storm overflow solutions with blue-green component</a:t>
                      </a:r>
                    </a:p>
                  </a:txBody>
                  <a:tcPr anchor="ctr">
                    <a:solidFill>
                      <a:srgbClr val="FEECE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effectLst/>
                          <a:latin typeface="Poppins" panose="00000500000000000000" pitchFamily="2" charset="0"/>
                          <a:cs typeface="Poppins" panose="00000500000000000000" pitchFamily="2" charset="0"/>
                        </a:rPr>
                        <a:t>Not currently measured</a:t>
                      </a:r>
                    </a:p>
                  </a:txBody>
                  <a:tcPr anchor="ctr">
                    <a:solidFill>
                      <a:srgbClr val="FEECEC"/>
                    </a:solidFill>
                  </a:tcPr>
                </a:tc>
                <a:tc>
                  <a:txBody>
                    <a:bodyPr/>
                    <a:lstStyle/>
                    <a:p>
                      <a:pPr algn="l"/>
                      <a:r>
                        <a:rPr lang="en-GB" sz="1200" dirty="0">
                          <a:solidFill>
                            <a:schemeClr val="tx1"/>
                          </a:solidFill>
                          <a:latin typeface="Poppins" panose="00000500000000000000" pitchFamily="2" charset="0"/>
                          <a:cs typeface="Poppins" panose="00000500000000000000" pitchFamily="2" charset="0"/>
                        </a:rPr>
                        <a:t>50%</a:t>
                      </a:r>
                    </a:p>
                  </a:txBody>
                  <a:tcPr anchor="ctr">
                    <a:solidFill>
                      <a:srgbClr val="FEECEC"/>
                    </a:solidFill>
                  </a:tcPr>
                </a:tc>
                <a:extLst>
                  <a:ext uri="{0D108BD9-81ED-4DB2-BD59-A6C34878D82A}">
                    <a16:rowId xmlns:a16="http://schemas.microsoft.com/office/drawing/2014/main" val="2854791822"/>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570361" y="87428"/>
            <a:ext cx="8798756" cy="615256"/>
          </a:xfrm>
          <a:prstGeom prst="roundRect">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GB" sz="1200" b="1" dirty="0">
                <a:solidFill>
                  <a:schemeClr val="bg1"/>
                </a:solidFill>
                <a:latin typeface="Poppins" panose="00000500000000000000" pitchFamily="2" charset="0"/>
                <a:cs typeface="Poppins" panose="00000500000000000000" pitchFamily="2" charset="0"/>
              </a:rPr>
              <a:t>A healthy natural environment</a:t>
            </a:r>
          </a:p>
        </p:txBody>
      </p:sp>
    </p:spTree>
    <p:extLst>
      <p:ext uri="{BB962C8B-B14F-4D97-AF65-F5344CB8AC3E}">
        <p14:creationId xmlns:p14="http://schemas.microsoft.com/office/powerpoint/2010/main" val="3084836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0297A506-5532-54BF-9859-7BAB3973D804}"/>
              </a:ext>
            </a:extLst>
          </p:cNvPr>
          <p:cNvCxnSpPr>
            <a:cxnSpLocks/>
          </p:cNvCxnSpPr>
          <p:nvPr/>
        </p:nvCxnSpPr>
        <p:spPr>
          <a:xfrm>
            <a:off x="1791853" y="1749372"/>
            <a:ext cx="9864166"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14" name="Table 14">
            <a:extLst>
              <a:ext uri="{FF2B5EF4-FFF2-40B4-BE49-F238E27FC236}">
                <a16:creationId xmlns:a16="http://schemas.microsoft.com/office/drawing/2014/main" id="{067145B1-8FD9-8FB3-25EA-6FBF3C461EB3}"/>
              </a:ext>
            </a:extLst>
          </p:cNvPr>
          <p:cNvGraphicFramePr>
            <a:graphicFrameLocks noGrp="1"/>
          </p:cNvGraphicFramePr>
          <p:nvPr>
            <p:extLst>
              <p:ext uri="{D42A27DB-BD31-4B8C-83A1-F6EECF244321}">
                <p14:modId xmlns:p14="http://schemas.microsoft.com/office/powerpoint/2010/main" val="1677110032"/>
              </p:ext>
            </p:extLst>
          </p:nvPr>
        </p:nvGraphicFramePr>
        <p:xfrm>
          <a:off x="364836" y="562780"/>
          <a:ext cx="11462327" cy="5276200"/>
        </p:xfrm>
        <a:graphic>
          <a:graphicData uri="http://schemas.openxmlformats.org/drawingml/2006/table">
            <a:tbl>
              <a:tblPr firstRow="1">
                <a:tableStyleId>{5C22544A-7EE6-4342-B048-85BDC9FD1C3A}</a:tableStyleId>
              </a:tblPr>
              <a:tblGrid>
                <a:gridCol w="1322562">
                  <a:extLst>
                    <a:ext uri="{9D8B030D-6E8A-4147-A177-3AD203B41FA5}">
                      <a16:colId xmlns:a16="http://schemas.microsoft.com/office/drawing/2014/main" val="3401635339"/>
                    </a:ext>
                  </a:extLst>
                </a:gridCol>
                <a:gridCol w="2027953">
                  <a:extLst>
                    <a:ext uri="{9D8B030D-6E8A-4147-A177-3AD203B41FA5}">
                      <a16:colId xmlns:a16="http://schemas.microsoft.com/office/drawing/2014/main" val="2322542387"/>
                    </a:ext>
                  </a:extLst>
                </a:gridCol>
                <a:gridCol w="2027953">
                  <a:extLst>
                    <a:ext uri="{9D8B030D-6E8A-4147-A177-3AD203B41FA5}">
                      <a16:colId xmlns:a16="http://schemas.microsoft.com/office/drawing/2014/main" val="2805623581"/>
                    </a:ext>
                  </a:extLst>
                </a:gridCol>
                <a:gridCol w="2027953">
                  <a:extLst>
                    <a:ext uri="{9D8B030D-6E8A-4147-A177-3AD203B41FA5}">
                      <a16:colId xmlns:a16="http://schemas.microsoft.com/office/drawing/2014/main" val="2858470181"/>
                    </a:ext>
                  </a:extLst>
                </a:gridCol>
                <a:gridCol w="2027953">
                  <a:extLst>
                    <a:ext uri="{9D8B030D-6E8A-4147-A177-3AD203B41FA5}">
                      <a16:colId xmlns:a16="http://schemas.microsoft.com/office/drawing/2014/main" val="184421492"/>
                    </a:ext>
                  </a:extLst>
                </a:gridCol>
                <a:gridCol w="2027953">
                  <a:extLst>
                    <a:ext uri="{9D8B030D-6E8A-4147-A177-3AD203B41FA5}">
                      <a16:colId xmlns:a16="http://schemas.microsoft.com/office/drawing/2014/main" val="1816911465"/>
                    </a:ext>
                  </a:extLst>
                </a:gridCol>
              </a:tblGrid>
              <a:tr h="343139">
                <a:tc>
                  <a:txBody>
                    <a:bodyPr/>
                    <a:lstStyle/>
                    <a:p>
                      <a:endParaRPr lang="en-GB" sz="1100" b="1" dirty="0">
                        <a:latin typeface="Poppins" panose="00000500000000000000" pitchFamily="2" charset="0"/>
                        <a:cs typeface="Poppins" panose="00000500000000000000" pitchFamily="2" charset="0"/>
                      </a:endParaRPr>
                    </a:p>
                  </a:txBody>
                  <a:tcPr/>
                </a:tc>
                <a:tc>
                  <a:txBody>
                    <a:bodyPr/>
                    <a:lstStyle/>
                    <a:p>
                      <a:pPr algn="ctr"/>
                      <a:r>
                        <a:rPr lang="en-GB" sz="1100" dirty="0"/>
                        <a:t>2025-2030</a:t>
                      </a:r>
                    </a:p>
                  </a:txBody>
                  <a:tcPr anchor="ctr"/>
                </a:tc>
                <a:tc>
                  <a:txBody>
                    <a:bodyPr/>
                    <a:lstStyle/>
                    <a:p>
                      <a:pPr algn="ctr"/>
                      <a:r>
                        <a:rPr lang="en-GB" sz="1100" dirty="0"/>
                        <a:t>2030-2035</a:t>
                      </a:r>
                    </a:p>
                  </a:txBody>
                  <a:tcPr anchor="ctr"/>
                </a:tc>
                <a:tc>
                  <a:txBody>
                    <a:bodyPr/>
                    <a:lstStyle/>
                    <a:p>
                      <a:pPr algn="ctr"/>
                      <a:r>
                        <a:rPr lang="en-GB" sz="1100" dirty="0"/>
                        <a:t>2035-2040</a:t>
                      </a:r>
                    </a:p>
                  </a:txBody>
                  <a:tcPr anchor="ctr"/>
                </a:tc>
                <a:tc>
                  <a:txBody>
                    <a:bodyPr/>
                    <a:lstStyle/>
                    <a:p>
                      <a:pPr algn="ctr"/>
                      <a:r>
                        <a:rPr lang="en-GB" sz="1100" dirty="0"/>
                        <a:t>2040-2045</a:t>
                      </a:r>
                    </a:p>
                  </a:txBody>
                  <a:tcPr anchor="ctr"/>
                </a:tc>
                <a:tc>
                  <a:txBody>
                    <a:bodyPr/>
                    <a:lstStyle/>
                    <a:p>
                      <a:pPr algn="ctr"/>
                      <a:r>
                        <a:rPr lang="en-GB" sz="1100" dirty="0"/>
                        <a:t>2045-2050</a:t>
                      </a:r>
                    </a:p>
                  </a:txBody>
                  <a:tcPr anchor="ctr"/>
                </a:tc>
                <a:extLst>
                  <a:ext uri="{0D108BD9-81ED-4DB2-BD59-A6C34878D82A}">
                    <a16:rowId xmlns:a16="http://schemas.microsoft.com/office/drawing/2014/main" val="4237943937"/>
                  </a:ext>
                </a:extLst>
              </a:tr>
              <a:tr h="704723">
                <a:tc>
                  <a:txBody>
                    <a:bodyPr/>
                    <a:lstStyle/>
                    <a:p>
                      <a:r>
                        <a:rPr lang="en-GB" sz="1100" b="1" dirty="0">
                          <a:latin typeface="Poppins"/>
                          <a:cs typeface="Poppins"/>
                        </a:rPr>
                        <a:t>Water resources</a:t>
                      </a:r>
                    </a:p>
                  </a:txBody>
                  <a:tcPr anchor="ctr">
                    <a:noFill/>
                  </a:tcPr>
                </a:tc>
                <a:tc gridSpan="5">
                  <a:txBody>
                    <a:bodyPr/>
                    <a:lstStyle/>
                    <a:p>
                      <a:pPr marL="171450" indent="-171450">
                        <a:buFont typeface="Arial" panose="020B0604020202020204" pitchFamily="34" charset="0"/>
                        <a:buChar char="•"/>
                      </a:pPr>
                      <a:endParaRPr lang="en-GB" sz="1050" dirty="0">
                        <a:latin typeface="Poppins" panose="00000500000000000000" pitchFamily="2" charset="0"/>
                        <a:cs typeface="Poppins" panose="00000500000000000000" pitchFamily="2" charset="0"/>
                      </a:endParaRPr>
                    </a:p>
                  </a:txBody>
                  <a:tcPr anchor="ctr">
                    <a:noFill/>
                  </a:tcP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1404382270"/>
                  </a:ext>
                </a:extLst>
              </a:tr>
              <a:tr h="704723">
                <a:tc>
                  <a:txBody>
                    <a:bodyPr/>
                    <a:lstStyle/>
                    <a:p>
                      <a:r>
                        <a:rPr lang="en-GB" sz="1100" b="1" dirty="0">
                          <a:latin typeface="Poppins"/>
                          <a:cs typeface="Poppins"/>
                        </a:rPr>
                        <a:t>Drinking water quality</a:t>
                      </a:r>
                    </a:p>
                  </a:txBody>
                  <a:tcPr anchor="ctr">
                    <a:noFill/>
                  </a:tcPr>
                </a:tc>
                <a:tc gridSpan="5">
                  <a:txBody>
                    <a:bodyPr/>
                    <a:lstStyle/>
                    <a:p>
                      <a:pPr marL="171450" indent="-171450">
                        <a:buFont typeface="Arial" panose="020B0604020202020204" pitchFamily="34" charset="0"/>
                        <a:buChar char="•"/>
                      </a:pPr>
                      <a:endParaRPr lang="en-GB" sz="1050" dirty="0">
                        <a:latin typeface="Poppins" panose="00000500000000000000" pitchFamily="2" charset="0"/>
                        <a:cs typeface="Poppins" panose="00000500000000000000" pitchFamily="2" charset="0"/>
                      </a:endParaRPr>
                    </a:p>
                  </a:txBody>
                  <a:tcPr anchor="ctr">
                    <a:noFill/>
                  </a:tcP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927951665"/>
                  </a:ext>
                </a:extLst>
              </a:tr>
              <a:tr h="704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dk1"/>
                          </a:solidFill>
                          <a:effectLst/>
                          <a:latin typeface="Poppins"/>
                          <a:ea typeface="+mn-ea"/>
                          <a:cs typeface="Poppins"/>
                        </a:rPr>
                        <a:t>Natural environment</a:t>
                      </a:r>
                      <a:endParaRPr lang="en-GB" sz="1100" b="1" dirty="0">
                        <a:latin typeface="Poppins"/>
                        <a:cs typeface="Poppins"/>
                      </a:endParaRPr>
                    </a:p>
                  </a:txBody>
                  <a:tcPr anchor="ctr">
                    <a:noFill/>
                  </a:tcPr>
                </a:tc>
                <a:tc gridSpan="5">
                  <a:txBody>
                    <a:bodyPr/>
                    <a:lstStyle/>
                    <a:p>
                      <a:pPr marL="0" indent="0">
                        <a:buFont typeface="Arial" panose="020B0604020202020204" pitchFamily="34" charset="0"/>
                        <a:buNone/>
                      </a:pPr>
                      <a:endParaRPr lang="en-GB" sz="1050" dirty="0">
                        <a:latin typeface="Poppins" panose="00000500000000000000" pitchFamily="2" charset="0"/>
                        <a:cs typeface="Poppins" panose="00000500000000000000" pitchFamily="2" charset="0"/>
                      </a:endParaRPr>
                    </a:p>
                  </a:txBody>
                  <a:tcPr anchor="ctr">
                    <a:noFill/>
                  </a:tcP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3303150025"/>
                  </a:ext>
                </a:extLst>
              </a:tr>
              <a:tr h="704723">
                <a:tc>
                  <a:txBody>
                    <a:bodyPr/>
                    <a:lstStyle/>
                    <a:p>
                      <a:r>
                        <a:rPr lang="en-GB" sz="1100" b="1" dirty="0">
                          <a:latin typeface="Poppins"/>
                          <a:cs typeface="Poppins"/>
                        </a:rPr>
                        <a:t>Wastewater management</a:t>
                      </a:r>
                    </a:p>
                  </a:txBody>
                  <a:tcPr anchor="ctr">
                    <a:noFill/>
                  </a:tcPr>
                </a:tc>
                <a:tc gridSpan="5">
                  <a:txBody>
                    <a:bodyPr/>
                    <a:lstStyle/>
                    <a:p>
                      <a:pPr marL="0" indent="0">
                        <a:buFont typeface="Arial" panose="020B0604020202020204" pitchFamily="34" charset="0"/>
                        <a:buNone/>
                      </a:pPr>
                      <a:endParaRPr lang="en-GB" sz="1050" dirty="0">
                        <a:latin typeface="Poppins" panose="00000500000000000000" pitchFamily="2" charset="0"/>
                        <a:cs typeface="Poppins" panose="00000500000000000000" pitchFamily="2" charset="0"/>
                      </a:endParaRPr>
                    </a:p>
                  </a:txBody>
                  <a:tcPr anchor="ctr">
                    <a:noFill/>
                  </a:tcP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2758442421"/>
                  </a:ext>
                </a:extLst>
              </a:tr>
              <a:tr h="704723">
                <a:tc>
                  <a:txBody>
                    <a:bodyPr/>
                    <a:lstStyle/>
                    <a:p>
                      <a:r>
                        <a:rPr lang="en-GB" sz="1100" b="1" dirty="0">
                          <a:latin typeface="Poppins"/>
                          <a:cs typeface="Poppins"/>
                        </a:rPr>
                        <a:t>Resilience and security</a:t>
                      </a:r>
                    </a:p>
                  </a:txBody>
                  <a:tcPr anchor="ctr">
                    <a:noFill/>
                  </a:tcPr>
                </a:tc>
                <a:tc gridSpan="5">
                  <a:txBody>
                    <a:bodyPr/>
                    <a:lstStyle/>
                    <a:p>
                      <a:pPr marL="171450" indent="-171450">
                        <a:buFont typeface="Arial" panose="020B0604020202020204" pitchFamily="34" charset="0"/>
                        <a:buChar char="•"/>
                      </a:pPr>
                      <a:endParaRPr lang="en-GB" sz="1050" dirty="0">
                        <a:latin typeface="Poppins" panose="00000500000000000000" pitchFamily="2" charset="0"/>
                        <a:cs typeface="Poppins" panose="00000500000000000000" pitchFamily="2" charset="0"/>
                      </a:endParaRPr>
                    </a:p>
                  </a:txBody>
                  <a:tcPr anchor="ctr">
                    <a:noFill/>
                  </a:tcP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928620458"/>
                  </a:ext>
                </a:extLst>
              </a:tr>
              <a:tr h="704723">
                <a:tc>
                  <a:txBody>
                    <a:bodyPr/>
                    <a:lstStyle/>
                    <a:p>
                      <a:r>
                        <a:rPr lang="en-GB" sz="1100" b="1" dirty="0">
                          <a:latin typeface="Poppins"/>
                          <a:cs typeface="Poppins"/>
                        </a:rPr>
                        <a:t>Carbon</a:t>
                      </a:r>
                    </a:p>
                  </a:txBody>
                  <a:tcPr anchor="ctr">
                    <a:noFill/>
                  </a:tcPr>
                </a:tc>
                <a:tc gridSpan="5">
                  <a:txBody>
                    <a:bodyPr/>
                    <a:lstStyle/>
                    <a:p>
                      <a:pPr marL="171450" indent="-171450">
                        <a:buFont typeface="Arial" panose="020B0604020202020204" pitchFamily="34" charset="0"/>
                        <a:buChar char="•"/>
                      </a:pPr>
                      <a:endParaRPr lang="en-GB" sz="1050" dirty="0">
                        <a:latin typeface="Poppins" panose="00000500000000000000" pitchFamily="2" charset="0"/>
                        <a:cs typeface="Poppins" panose="00000500000000000000" pitchFamily="2" charset="0"/>
                      </a:endParaRPr>
                    </a:p>
                  </a:txBody>
                  <a:tcPr anchor="ctr">
                    <a:noFill/>
                  </a:tcP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tc hMerge="1">
                  <a:txBody>
                    <a:bodyPr/>
                    <a:lstStyle/>
                    <a:p>
                      <a:endParaRPr lang="en-GB" sz="1400"/>
                    </a:p>
                  </a:txBody>
                  <a:tcPr anchor="ctr"/>
                </a:tc>
                <a:extLst>
                  <a:ext uri="{0D108BD9-81ED-4DB2-BD59-A6C34878D82A}">
                    <a16:rowId xmlns:a16="http://schemas.microsoft.com/office/drawing/2014/main" val="1956623522"/>
                  </a:ext>
                </a:extLst>
              </a:tr>
              <a:tr h="704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Poppins"/>
                          <a:cs typeface="Poppins"/>
                        </a:rPr>
                        <a:t>Bill impact</a:t>
                      </a:r>
                    </a:p>
                  </a:txBody>
                  <a:tcPr anchor="ctr">
                    <a:noFill/>
                  </a:tcPr>
                </a:tc>
                <a:tc>
                  <a:txBody>
                    <a:bodyPr/>
                    <a:lstStyle/>
                    <a:p>
                      <a:pPr algn="ctr"/>
                      <a:r>
                        <a:rPr lang="en-GB" sz="1100" b="0" dirty="0">
                          <a:latin typeface="Poppins"/>
                          <a:cs typeface="Poppins"/>
                        </a:rPr>
                        <a:t>£537</a:t>
                      </a:r>
                    </a:p>
                    <a:p>
                      <a:pPr algn="ctr"/>
                      <a:r>
                        <a:rPr lang="en-GB" sz="1100" b="0" dirty="0">
                          <a:latin typeface="Poppins"/>
                          <a:cs typeface="Poppins"/>
                        </a:rPr>
                        <a:t>(average per year from 2025-2030)</a:t>
                      </a:r>
                      <a:endParaRPr lang="en-GB" sz="1100" b="0" dirty="0">
                        <a:latin typeface="Poppins" panose="00000500000000000000" pitchFamily="2" charset="0"/>
                        <a:cs typeface="Poppins" panose="00000500000000000000" pitchFamily="2" charset="0"/>
                      </a:endParaRPr>
                    </a:p>
                  </a:txBody>
                  <a:tcPr anchor="ctr">
                    <a:noFill/>
                  </a:tcPr>
                </a:tc>
                <a:tc>
                  <a:txBody>
                    <a:bodyPr/>
                    <a:lstStyle/>
                    <a:p>
                      <a:pPr algn="ctr"/>
                      <a:r>
                        <a:rPr lang="en-GB" sz="1100" b="0" dirty="0">
                          <a:latin typeface="Poppins"/>
                          <a:cs typeface="Poppins"/>
                        </a:rPr>
                        <a:t>£644</a:t>
                      </a:r>
                    </a:p>
                    <a:p>
                      <a:pPr algn="ctr"/>
                      <a:r>
                        <a:rPr lang="en-GB" sz="1100" b="0" dirty="0">
                          <a:latin typeface="Poppins"/>
                          <a:cs typeface="Poppins"/>
                        </a:rPr>
                        <a:t>(average per year from 2030-2035)</a:t>
                      </a:r>
                      <a:endParaRPr lang="en-GB" sz="1100" b="0" dirty="0">
                        <a:latin typeface="Poppins" panose="00000500000000000000" pitchFamily="2" charset="0"/>
                        <a:cs typeface="Poppins" panose="00000500000000000000" pitchFamily="2" charset="0"/>
                      </a:endParaRPr>
                    </a:p>
                  </a:txBody>
                  <a:tcPr anchor="ctr">
                    <a:noFill/>
                  </a:tcPr>
                </a:tc>
                <a:tc>
                  <a:txBody>
                    <a:bodyPr/>
                    <a:lstStyle/>
                    <a:p>
                      <a:pPr algn="ctr"/>
                      <a:r>
                        <a:rPr lang="en-GB" sz="1100" b="0" dirty="0">
                          <a:latin typeface="Poppins"/>
                          <a:cs typeface="Poppins"/>
                        </a:rPr>
                        <a:t>£799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0" dirty="0">
                          <a:latin typeface="Poppins"/>
                          <a:cs typeface="Poppins"/>
                        </a:rPr>
                        <a:t>(average per year from 2035-2040)</a:t>
                      </a:r>
                      <a:endParaRPr lang="en-GB" sz="1100" b="0" dirty="0">
                        <a:latin typeface="Poppins" panose="00000500000000000000" pitchFamily="2" charset="0"/>
                        <a:cs typeface="Poppins" panose="00000500000000000000" pitchFamily="2" charset="0"/>
                      </a:endParaRPr>
                    </a:p>
                  </a:txBody>
                  <a:tcPr anchor="ctr">
                    <a:noFill/>
                  </a:tcPr>
                </a:tc>
                <a:tc>
                  <a:txBody>
                    <a:bodyPr/>
                    <a:lstStyle/>
                    <a:p>
                      <a:pPr algn="ctr"/>
                      <a:r>
                        <a:rPr lang="en-GB" sz="1100" b="0" dirty="0">
                          <a:latin typeface="Poppins"/>
                          <a:cs typeface="Poppins"/>
                        </a:rPr>
                        <a:t>£891</a:t>
                      </a:r>
                    </a:p>
                    <a:p>
                      <a:pPr algn="ctr"/>
                      <a:r>
                        <a:rPr lang="en-GB" sz="1100" b="0" dirty="0">
                          <a:latin typeface="Poppins"/>
                          <a:cs typeface="Poppins"/>
                        </a:rPr>
                        <a:t>(average per year from 2040-2045)</a:t>
                      </a:r>
                      <a:endParaRPr lang="en-GB" sz="1100" b="0" dirty="0">
                        <a:latin typeface="Poppins" panose="00000500000000000000" pitchFamily="2" charset="0"/>
                        <a:cs typeface="Poppins" panose="00000500000000000000" pitchFamily="2" charset="0"/>
                      </a:endParaRPr>
                    </a:p>
                  </a:txBody>
                  <a:tcPr anchor="ctr">
                    <a:noFill/>
                  </a:tcPr>
                </a:tc>
                <a:tc>
                  <a:txBody>
                    <a:bodyPr/>
                    <a:lstStyle/>
                    <a:p>
                      <a:pPr algn="ctr"/>
                      <a:r>
                        <a:rPr lang="en-GB" sz="1100" b="0" dirty="0">
                          <a:latin typeface="Poppins"/>
                          <a:cs typeface="Poppins"/>
                        </a:rPr>
                        <a:t>£917</a:t>
                      </a:r>
                      <a:endParaRPr lang="en-GB" sz="1100" b="0" dirty="0">
                        <a:latin typeface="Poppins" panose="00000500000000000000" pitchFamily="2" charset="0"/>
                        <a:cs typeface="Poppins" panose="000005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0" dirty="0">
                          <a:latin typeface="Poppins"/>
                          <a:cs typeface="Poppins"/>
                        </a:rPr>
                        <a:t>(average per year from 2045-2050)</a:t>
                      </a:r>
                      <a:endParaRPr lang="en-GB" sz="1100" b="0" dirty="0">
                        <a:latin typeface="Poppins" panose="00000500000000000000" pitchFamily="2" charset="0"/>
                        <a:cs typeface="Poppins" panose="00000500000000000000" pitchFamily="2" charset="0"/>
                      </a:endParaRPr>
                    </a:p>
                  </a:txBody>
                  <a:tcPr anchor="ctr">
                    <a:noFill/>
                  </a:tcPr>
                </a:tc>
                <a:extLst>
                  <a:ext uri="{0D108BD9-81ED-4DB2-BD59-A6C34878D82A}">
                    <a16:rowId xmlns:a16="http://schemas.microsoft.com/office/drawing/2014/main" val="62261238"/>
                  </a:ext>
                </a:extLst>
              </a:tr>
            </a:tbl>
          </a:graphicData>
        </a:graphic>
      </p:graphicFrame>
      <p:cxnSp>
        <p:nvCxnSpPr>
          <p:cNvPr id="17" name="Straight Connector 16">
            <a:extLst>
              <a:ext uri="{FF2B5EF4-FFF2-40B4-BE49-F238E27FC236}">
                <a16:creationId xmlns:a16="http://schemas.microsoft.com/office/drawing/2014/main" id="{A5232EC2-78ED-A156-9D59-1E6A0D16125E}"/>
              </a:ext>
            </a:extLst>
          </p:cNvPr>
          <p:cNvCxnSpPr>
            <a:cxnSpLocks/>
          </p:cNvCxnSpPr>
          <p:nvPr/>
        </p:nvCxnSpPr>
        <p:spPr>
          <a:xfrm>
            <a:off x="3791666" y="1966428"/>
            <a:ext cx="7855248"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92DBEE6-71C6-2325-C717-994FB1B2BDA3}"/>
              </a:ext>
            </a:extLst>
          </p:cNvPr>
          <p:cNvSpPr txBox="1"/>
          <p:nvPr/>
        </p:nvSpPr>
        <p:spPr>
          <a:xfrm>
            <a:off x="5763492" y="1858705"/>
            <a:ext cx="3842327"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Raw water quality monitoring and management (1 scheme per 5 yrs)</a:t>
            </a:r>
          </a:p>
        </p:txBody>
      </p:sp>
      <p:cxnSp>
        <p:nvCxnSpPr>
          <p:cNvPr id="22" name="Straight Connector 21">
            <a:extLst>
              <a:ext uri="{FF2B5EF4-FFF2-40B4-BE49-F238E27FC236}">
                <a16:creationId xmlns:a16="http://schemas.microsoft.com/office/drawing/2014/main" id="{0A1BD1E6-52AB-172C-E9C0-CF9BF7906DF2}"/>
              </a:ext>
            </a:extLst>
          </p:cNvPr>
          <p:cNvCxnSpPr>
            <a:cxnSpLocks/>
          </p:cNvCxnSpPr>
          <p:nvPr/>
        </p:nvCxnSpPr>
        <p:spPr>
          <a:xfrm>
            <a:off x="1791853" y="2142667"/>
            <a:ext cx="9869061"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BAB12AE9-2214-65C2-018C-002B27759A9C}"/>
              </a:ext>
            </a:extLst>
          </p:cNvPr>
          <p:cNvSpPr txBox="1"/>
          <p:nvPr/>
        </p:nvSpPr>
        <p:spPr>
          <a:xfrm>
            <a:off x="3001820" y="2057284"/>
            <a:ext cx="7130472"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Removing lead pipes across our network with a focus on lead hotspots and high-risk customers (e.g. schools, communal buildings)</a:t>
            </a:r>
          </a:p>
        </p:txBody>
      </p:sp>
      <p:cxnSp>
        <p:nvCxnSpPr>
          <p:cNvPr id="30" name="Straight Connector 29">
            <a:extLst>
              <a:ext uri="{FF2B5EF4-FFF2-40B4-BE49-F238E27FC236}">
                <a16:creationId xmlns:a16="http://schemas.microsoft.com/office/drawing/2014/main" id="{67C97E91-F6CC-7A6E-69F9-090789A1D0CC}"/>
              </a:ext>
            </a:extLst>
          </p:cNvPr>
          <p:cNvCxnSpPr>
            <a:cxnSpLocks/>
          </p:cNvCxnSpPr>
          <p:nvPr/>
        </p:nvCxnSpPr>
        <p:spPr>
          <a:xfrm>
            <a:off x="1791853" y="2403989"/>
            <a:ext cx="9841347" cy="49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1C1ED05-C994-D9DA-2EFA-634862AA5E5E}"/>
              </a:ext>
            </a:extLst>
          </p:cNvPr>
          <p:cNvSpPr txBox="1"/>
          <p:nvPr/>
        </p:nvSpPr>
        <p:spPr>
          <a:xfrm>
            <a:off x="3948480" y="2309324"/>
            <a:ext cx="5347846"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Microbiological disinfection treatment of wastewater at our coastal and inland bathing water sites</a:t>
            </a:r>
          </a:p>
        </p:txBody>
      </p:sp>
      <p:cxnSp>
        <p:nvCxnSpPr>
          <p:cNvPr id="31" name="Straight Connector 30">
            <a:extLst>
              <a:ext uri="{FF2B5EF4-FFF2-40B4-BE49-F238E27FC236}">
                <a16:creationId xmlns:a16="http://schemas.microsoft.com/office/drawing/2014/main" id="{50579CBD-641E-3BCA-2D85-20CA4F572BAD}"/>
              </a:ext>
            </a:extLst>
          </p:cNvPr>
          <p:cNvCxnSpPr>
            <a:cxnSpLocks/>
          </p:cNvCxnSpPr>
          <p:nvPr/>
        </p:nvCxnSpPr>
        <p:spPr>
          <a:xfrm>
            <a:off x="1791853" y="2548615"/>
            <a:ext cx="5347846" cy="30073"/>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12CA6F4-8388-333C-4EE2-55E134043F19}"/>
              </a:ext>
            </a:extLst>
          </p:cNvPr>
          <p:cNvSpPr txBox="1"/>
          <p:nvPr/>
        </p:nvSpPr>
        <p:spPr>
          <a:xfrm>
            <a:off x="2507533" y="2470967"/>
            <a:ext cx="3884390"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Removing 80% of phosphorus from treated wastewater ( started in 2020)</a:t>
            </a:r>
          </a:p>
        </p:txBody>
      </p:sp>
      <p:cxnSp>
        <p:nvCxnSpPr>
          <p:cNvPr id="34" name="Straight Connector 33">
            <a:extLst>
              <a:ext uri="{FF2B5EF4-FFF2-40B4-BE49-F238E27FC236}">
                <a16:creationId xmlns:a16="http://schemas.microsoft.com/office/drawing/2014/main" id="{CE506673-DFD7-C996-5D38-75151DC6F60C}"/>
              </a:ext>
            </a:extLst>
          </p:cNvPr>
          <p:cNvCxnSpPr>
            <a:cxnSpLocks/>
          </p:cNvCxnSpPr>
          <p:nvPr/>
        </p:nvCxnSpPr>
        <p:spPr>
          <a:xfrm>
            <a:off x="1791853" y="2748441"/>
            <a:ext cx="3971639"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CB01EC5-BE48-C4F0-869C-395AAC73079E}"/>
              </a:ext>
            </a:extLst>
          </p:cNvPr>
          <p:cNvSpPr txBox="1"/>
          <p:nvPr/>
        </p:nvSpPr>
        <p:spPr>
          <a:xfrm>
            <a:off x="2050755" y="2640719"/>
            <a:ext cx="3426407"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Installing continuous river water quality monitoring equipment</a:t>
            </a:r>
          </a:p>
        </p:txBody>
      </p:sp>
      <p:cxnSp>
        <p:nvCxnSpPr>
          <p:cNvPr id="37" name="Straight Connector 36">
            <a:extLst>
              <a:ext uri="{FF2B5EF4-FFF2-40B4-BE49-F238E27FC236}">
                <a16:creationId xmlns:a16="http://schemas.microsoft.com/office/drawing/2014/main" id="{1A574C9B-35E3-55BA-21A8-6D18B30B5FC5}"/>
              </a:ext>
            </a:extLst>
          </p:cNvPr>
          <p:cNvCxnSpPr>
            <a:cxnSpLocks/>
          </p:cNvCxnSpPr>
          <p:nvPr/>
        </p:nvCxnSpPr>
        <p:spPr>
          <a:xfrm>
            <a:off x="1791853" y="2906241"/>
            <a:ext cx="9869061"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4AA424C-41C5-06B9-B8A6-4DC923BC61FC}"/>
              </a:ext>
            </a:extLst>
          </p:cNvPr>
          <p:cNvSpPr txBox="1"/>
          <p:nvPr/>
        </p:nvSpPr>
        <p:spPr>
          <a:xfrm>
            <a:off x="3777676" y="2802386"/>
            <a:ext cx="5828143"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Biodiversity conservation activities and river restoration activities, incl. 3-4 fish passes and 1 eel screen per 5 yrs</a:t>
            </a:r>
          </a:p>
        </p:txBody>
      </p:sp>
      <p:cxnSp>
        <p:nvCxnSpPr>
          <p:cNvPr id="38" name="Straight Connector 37">
            <a:extLst>
              <a:ext uri="{FF2B5EF4-FFF2-40B4-BE49-F238E27FC236}">
                <a16:creationId xmlns:a16="http://schemas.microsoft.com/office/drawing/2014/main" id="{6A71C23B-2626-A7F9-F39E-B805AC3F8D2B}"/>
              </a:ext>
            </a:extLst>
          </p:cNvPr>
          <p:cNvCxnSpPr>
            <a:cxnSpLocks/>
          </p:cNvCxnSpPr>
          <p:nvPr/>
        </p:nvCxnSpPr>
        <p:spPr>
          <a:xfrm>
            <a:off x="1791853" y="1005847"/>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74C6CFE-04A7-A604-5676-1702987B08F7}"/>
              </a:ext>
            </a:extLst>
          </p:cNvPr>
          <p:cNvSpPr txBox="1"/>
          <p:nvPr/>
        </p:nvSpPr>
        <p:spPr>
          <a:xfrm>
            <a:off x="2840854" y="923918"/>
            <a:ext cx="7032816" cy="33855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Water supply improvements (4 new boreholes, 1 new river abstraction, 1 transfer scheme, and increased Water Treatment Works capacity)</a:t>
            </a:r>
          </a:p>
        </p:txBody>
      </p:sp>
      <p:cxnSp>
        <p:nvCxnSpPr>
          <p:cNvPr id="40" name="Straight Connector 39">
            <a:extLst>
              <a:ext uri="{FF2B5EF4-FFF2-40B4-BE49-F238E27FC236}">
                <a16:creationId xmlns:a16="http://schemas.microsoft.com/office/drawing/2014/main" id="{7B38F1A0-1042-0E72-819C-A2A7A7679265}"/>
              </a:ext>
            </a:extLst>
          </p:cNvPr>
          <p:cNvCxnSpPr>
            <a:cxnSpLocks/>
          </p:cNvCxnSpPr>
          <p:nvPr/>
        </p:nvCxnSpPr>
        <p:spPr>
          <a:xfrm>
            <a:off x="1791853" y="1167480"/>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140A6119-E37F-B13B-5F03-BA2A45B064C8}"/>
              </a:ext>
            </a:extLst>
          </p:cNvPr>
          <p:cNvSpPr txBox="1"/>
          <p:nvPr/>
        </p:nvSpPr>
        <p:spPr>
          <a:xfrm>
            <a:off x="4101220" y="1085552"/>
            <a:ext cx="4784160" cy="215444"/>
          </a:xfrm>
          <a:prstGeom prst="rect">
            <a:avLst/>
          </a:prstGeom>
          <a:solidFill>
            <a:schemeClr val="bg1"/>
          </a:solidFill>
          <a:ln>
            <a:noFill/>
          </a:ln>
        </p:spPr>
        <p:txBody>
          <a:bodyPr wrap="square" rtlCol="0">
            <a:spAutoFit/>
          </a:bodyPr>
          <a:lstStyle/>
          <a:p>
            <a:r>
              <a:rPr lang="en-GB" sz="800" dirty="0">
                <a:latin typeface="Poppins" panose="00000500000000000000" pitchFamily="2" charset="0"/>
                <a:cs typeface="Poppins" panose="00000500000000000000" pitchFamily="2" charset="0"/>
              </a:rPr>
              <a:t>Smart metering rollout for new and existing customers (most expenditure 2040-2050)</a:t>
            </a:r>
          </a:p>
        </p:txBody>
      </p:sp>
      <p:cxnSp>
        <p:nvCxnSpPr>
          <p:cNvPr id="42" name="Straight Connector 41">
            <a:extLst>
              <a:ext uri="{FF2B5EF4-FFF2-40B4-BE49-F238E27FC236}">
                <a16:creationId xmlns:a16="http://schemas.microsoft.com/office/drawing/2014/main" id="{F3DEF7EB-4931-89A8-A456-32BF2043E7A0}"/>
              </a:ext>
            </a:extLst>
          </p:cNvPr>
          <p:cNvCxnSpPr>
            <a:cxnSpLocks/>
          </p:cNvCxnSpPr>
          <p:nvPr/>
        </p:nvCxnSpPr>
        <p:spPr>
          <a:xfrm>
            <a:off x="1791853" y="1338358"/>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21F34E3-C8C2-26BE-C2C1-E4B47C11AF24}"/>
              </a:ext>
            </a:extLst>
          </p:cNvPr>
          <p:cNvCxnSpPr>
            <a:cxnSpLocks/>
          </p:cNvCxnSpPr>
          <p:nvPr/>
        </p:nvCxnSpPr>
        <p:spPr>
          <a:xfrm>
            <a:off x="1791853" y="1519044"/>
            <a:ext cx="389325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BEB78BC-61CB-8A36-2640-1F14AFA7C32D}"/>
              </a:ext>
            </a:extLst>
          </p:cNvPr>
          <p:cNvCxnSpPr>
            <a:cxnSpLocks/>
          </p:cNvCxnSpPr>
          <p:nvPr/>
        </p:nvCxnSpPr>
        <p:spPr>
          <a:xfrm>
            <a:off x="1791853" y="3169474"/>
            <a:ext cx="9869061"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8058AB2D-FF48-6E59-C761-644AD9F79DAE}"/>
              </a:ext>
            </a:extLst>
          </p:cNvPr>
          <p:cNvSpPr txBox="1"/>
          <p:nvPr/>
        </p:nvSpPr>
        <p:spPr>
          <a:xfrm>
            <a:off x="3468396" y="3084091"/>
            <a:ext cx="6192844"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Expanding sewers and building tanks to increase wastewater storage capacity and reduce use of storm overflows</a:t>
            </a:r>
          </a:p>
        </p:txBody>
      </p:sp>
      <p:cxnSp>
        <p:nvCxnSpPr>
          <p:cNvPr id="49" name="Straight Connector 48">
            <a:extLst>
              <a:ext uri="{FF2B5EF4-FFF2-40B4-BE49-F238E27FC236}">
                <a16:creationId xmlns:a16="http://schemas.microsoft.com/office/drawing/2014/main" id="{F4730BE9-F3D4-B736-73F0-D9E75A607CB2}"/>
              </a:ext>
            </a:extLst>
          </p:cNvPr>
          <p:cNvCxnSpPr>
            <a:cxnSpLocks/>
          </p:cNvCxnSpPr>
          <p:nvPr/>
        </p:nvCxnSpPr>
        <p:spPr>
          <a:xfrm>
            <a:off x="3791666" y="3377224"/>
            <a:ext cx="7841534" cy="39571"/>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09FA777B-4749-718D-2F3E-B0C4921B8BC1}"/>
              </a:ext>
            </a:extLst>
          </p:cNvPr>
          <p:cNvSpPr txBox="1"/>
          <p:nvPr/>
        </p:nvSpPr>
        <p:spPr>
          <a:xfrm>
            <a:off x="4987636" y="3282933"/>
            <a:ext cx="5874323"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Managing storm rain-water by creating sustainable drainage solutions such as ponds, wetlands or soakaways</a:t>
            </a:r>
          </a:p>
        </p:txBody>
      </p:sp>
      <p:cxnSp>
        <p:nvCxnSpPr>
          <p:cNvPr id="52" name="Straight Connector 51">
            <a:extLst>
              <a:ext uri="{FF2B5EF4-FFF2-40B4-BE49-F238E27FC236}">
                <a16:creationId xmlns:a16="http://schemas.microsoft.com/office/drawing/2014/main" id="{79283A47-1A59-3792-A94D-6985CAACB561}"/>
              </a:ext>
            </a:extLst>
          </p:cNvPr>
          <p:cNvCxnSpPr>
            <a:cxnSpLocks/>
          </p:cNvCxnSpPr>
          <p:nvPr/>
        </p:nvCxnSpPr>
        <p:spPr>
          <a:xfrm>
            <a:off x="3269673" y="3611576"/>
            <a:ext cx="836352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FD87EE5E-56D8-1FD2-874C-46BF6A919656}"/>
              </a:ext>
            </a:extLst>
          </p:cNvPr>
          <p:cNvSpPr txBox="1"/>
          <p:nvPr/>
        </p:nvSpPr>
        <p:spPr>
          <a:xfrm>
            <a:off x="3980873" y="3508649"/>
            <a:ext cx="6940972"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Reducing the amount of water entering our wastewater network by separating surface water on roads from sewage water in pipes</a:t>
            </a:r>
          </a:p>
        </p:txBody>
      </p:sp>
      <p:cxnSp>
        <p:nvCxnSpPr>
          <p:cNvPr id="54" name="Straight Connector 53">
            <a:extLst>
              <a:ext uri="{FF2B5EF4-FFF2-40B4-BE49-F238E27FC236}">
                <a16:creationId xmlns:a16="http://schemas.microsoft.com/office/drawing/2014/main" id="{13D98848-CF1F-D489-0BD6-26FDA761B7FF}"/>
              </a:ext>
            </a:extLst>
          </p:cNvPr>
          <p:cNvCxnSpPr>
            <a:cxnSpLocks/>
          </p:cNvCxnSpPr>
          <p:nvPr/>
        </p:nvCxnSpPr>
        <p:spPr>
          <a:xfrm>
            <a:off x="1791853" y="3866749"/>
            <a:ext cx="9864166" cy="44679"/>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2625B48-7A52-491D-E1A6-33CB2EE4D22E}"/>
              </a:ext>
            </a:extLst>
          </p:cNvPr>
          <p:cNvSpPr txBox="1"/>
          <p:nvPr/>
        </p:nvSpPr>
        <p:spPr>
          <a:xfrm>
            <a:off x="3463638" y="3790931"/>
            <a:ext cx="7296098"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Developing transfer schemes with other companies and linking water networks to ensure we can supply customers with water at all times</a:t>
            </a:r>
          </a:p>
        </p:txBody>
      </p:sp>
      <p:cxnSp>
        <p:nvCxnSpPr>
          <p:cNvPr id="62" name="Straight Connector 61">
            <a:extLst>
              <a:ext uri="{FF2B5EF4-FFF2-40B4-BE49-F238E27FC236}">
                <a16:creationId xmlns:a16="http://schemas.microsoft.com/office/drawing/2014/main" id="{589474B7-6F07-6789-0277-9422D4BD6556}"/>
              </a:ext>
            </a:extLst>
          </p:cNvPr>
          <p:cNvCxnSpPr>
            <a:cxnSpLocks/>
          </p:cNvCxnSpPr>
          <p:nvPr/>
        </p:nvCxnSpPr>
        <p:spPr>
          <a:xfrm>
            <a:off x="3980873" y="4122315"/>
            <a:ext cx="7666041" cy="1987"/>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7245D9AC-7A32-5E64-2B7C-71B5ECE0CC2A}"/>
              </a:ext>
            </a:extLst>
          </p:cNvPr>
          <p:cNvSpPr txBox="1"/>
          <p:nvPr/>
        </p:nvSpPr>
        <p:spPr>
          <a:xfrm>
            <a:off x="4973513" y="4008439"/>
            <a:ext cx="6176840" cy="215444"/>
          </a:xfrm>
          <a:prstGeom prst="rect">
            <a:avLst/>
          </a:prstGeom>
          <a:solidFill>
            <a:schemeClr val="bg1"/>
          </a:solidFill>
          <a:ln>
            <a:noFill/>
          </a:ln>
        </p:spPr>
        <p:txBody>
          <a:bodyPr wrap="square" rtlCol="0">
            <a:spAutoFit/>
          </a:bodyPr>
          <a:lstStyle/>
          <a:p>
            <a:r>
              <a:rPr lang="en-GB" sz="800" dirty="0">
                <a:latin typeface="Poppins" panose="00000500000000000000" pitchFamily="2" charset="0"/>
                <a:cs typeface="Poppins" panose="00000500000000000000" pitchFamily="2" charset="0"/>
              </a:rPr>
              <a:t>Improving the resilience of our wastewater assets to flooding e.g by installing flood barriers (10 sites every 5 yrs)</a:t>
            </a:r>
          </a:p>
        </p:txBody>
      </p:sp>
      <p:cxnSp>
        <p:nvCxnSpPr>
          <p:cNvPr id="66" name="Straight Connector 65">
            <a:extLst>
              <a:ext uri="{FF2B5EF4-FFF2-40B4-BE49-F238E27FC236}">
                <a16:creationId xmlns:a16="http://schemas.microsoft.com/office/drawing/2014/main" id="{BCC503FD-839B-02BE-FB0A-621B5BFADB7B}"/>
              </a:ext>
            </a:extLst>
          </p:cNvPr>
          <p:cNvCxnSpPr>
            <a:cxnSpLocks/>
          </p:cNvCxnSpPr>
          <p:nvPr/>
        </p:nvCxnSpPr>
        <p:spPr>
          <a:xfrm>
            <a:off x="1791853" y="4313646"/>
            <a:ext cx="9841347"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708123A0-C922-A55F-64CC-6CB6F285032C}"/>
              </a:ext>
            </a:extLst>
          </p:cNvPr>
          <p:cNvSpPr txBox="1"/>
          <p:nvPr/>
        </p:nvSpPr>
        <p:spPr>
          <a:xfrm>
            <a:off x="5172364" y="4197783"/>
            <a:ext cx="3172421"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Mitigating cybersecurity risks to our critical infrastructure</a:t>
            </a:r>
          </a:p>
        </p:txBody>
      </p:sp>
      <p:cxnSp>
        <p:nvCxnSpPr>
          <p:cNvPr id="70" name="Straight Connector 69">
            <a:extLst>
              <a:ext uri="{FF2B5EF4-FFF2-40B4-BE49-F238E27FC236}">
                <a16:creationId xmlns:a16="http://schemas.microsoft.com/office/drawing/2014/main" id="{7D149C6D-EAF2-1AE2-E8F5-9A81D39882DA}"/>
              </a:ext>
            </a:extLst>
          </p:cNvPr>
          <p:cNvCxnSpPr>
            <a:cxnSpLocks/>
          </p:cNvCxnSpPr>
          <p:nvPr/>
        </p:nvCxnSpPr>
        <p:spPr>
          <a:xfrm>
            <a:off x="1791853" y="4545622"/>
            <a:ext cx="3966746" cy="17967"/>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8734A6C7-84E5-C552-0146-8165AF74CE0E}"/>
              </a:ext>
            </a:extLst>
          </p:cNvPr>
          <p:cNvSpPr txBox="1"/>
          <p:nvPr/>
        </p:nvSpPr>
        <p:spPr>
          <a:xfrm>
            <a:off x="2249060" y="4461024"/>
            <a:ext cx="3015668" cy="33855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Switching more of our equipment to renewable energy sources</a:t>
            </a:r>
          </a:p>
        </p:txBody>
      </p:sp>
      <p:cxnSp>
        <p:nvCxnSpPr>
          <p:cNvPr id="72" name="Straight Connector 71">
            <a:extLst>
              <a:ext uri="{FF2B5EF4-FFF2-40B4-BE49-F238E27FC236}">
                <a16:creationId xmlns:a16="http://schemas.microsoft.com/office/drawing/2014/main" id="{7AB26653-25FC-42FF-3481-DF26A2C7E472}"/>
              </a:ext>
            </a:extLst>
          </p:cNvPr>
          <p:cNvCxnSpPr>
            <a:cxnSpLocks/>
          </p:cNvCxnSpPr>
          <p:nvPr/>
        </p:nvCxnSpPr>
        <p:spPr>
          <a:xfrm>
            <a:off x="1791853" y="4766231"/>
            <a:ext cx="6144209"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36631519-232C-45D8-3329-69723BB24000}"/>
              </a:ext>
            </a:extLst>
          </p:cNvPr>
          <p:cNvSpPr txBox="1"/>
          <p:nvPr/>
        </p:nvSpPr>
        <p:spPr>
          <a:xfrm>
            <a:off x="3186270" y="4650368"/>
            <a:ext cx="3741004"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Installing more renewable energy generation equipment at our sites</a:t>
            </a:r>
          </a:p>
        </p:txBody>
      </p:sp>
      <p:cxnSp>
        <p:nvCxnSpPr>
          <p:cNvPr id="74" name="Straight Connector 73">
            <a:extLst>
              <a:ext uri="{FF2B5EF4-FFF2-40B4-BE49-F238E27FC236}">
                <a16:creationId xmlns:a16="http://schemas.microsoft.com/office/drawing/2014/main" id="{866FE272-ACEE-2C3E-A606-E9F6EF67A279}"/>
              </a:ext>
            </a:extLst>
          </p:cNvPr>
          <p:cNvCxnSpPr>
            <a:cxnSpLocks/>
          </p:cNvCxnSpPr>
          <p:nvPr/>
        </p:nvCxnSpPr>
        <p:spPr>
          <a:xfrm>
            <a:off x="1791853" y="4979899"/>
            <a:ext cx="9846109" cy="0"/>
          </a:xfrm>
          <a:prstGeom prst="line">
            <a:avLst/>
          </a:prstGeom>
          <a:ln w="127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1AB80245-717A-5410-1577-2111DDD91314}"/>
              </a:ext>
            </a:extLst>
          </p:cNvPr>
          <p:cNvSpPr txBox="1"/>
          <p:nvPr/>
        </p:nvSpPr>
        <p:spPr>
          <a:xfrm>
            <a:off x="4301703" y="4872177"/>
            <a:ext cx="4749933"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Investing in new technologies to reduce emissions from wastewater treatment processes</a:t>
            </a:r>
          </a:p>
        </p:txBody>
      </p:sp>
      <p:sp>
        <p:nvSpPr>
          <p:cNvPr id="2" name="TextBox 1">
            <a:extLst>
              <a:ext uri="{FF2B5EF4-FFF2-40B4-BE49-F238E27FC236}">
                <a16:creationId xmlns:a16="http://schemas.microsoft.com/office/drawing/2014/main" id="{D3D39C09-FEB0-2235-709A-EB1EBBDBA302}"/>
              </a:ext>
            </a:extLst>
          </p:cNvPr>
          <p:cNvSpPr txBox="1"/>
          <p:nvPr/>
        </p:nvSpPr>
        <p:spPr>
          <a:xfrm>
            <a:off x="2059618" y="1667443"/>
            <a:ext cx="9436966" cy="215444"/>
          </a:xfrm>
          <a:prstGeom prst="rect">
            <a:avLst/>
          </a:prstGeom>
          <a:solidFill>
            <a:schemeClr val="bg1"/>
          </a:solidFill>
          <a:ln>
            <a:noFill/>
          </a:ln>
        </p:spPr>
        <p:txBody>
          <a:bodyPr wrap="square" rtlCol="0">
            <a:spAutoFit/>
          </a:bodyPr>
          <a:lstStyle/>
          <a:p>
            <a:pPr algn="ctr"/>
            <a:r>
              <a:rPr lang="en-GB" sz="800" dirty="0">
                <a:latin typeface="Poppins" panose="00000500000000000000" pitchFamily="2" charset="0"/>
                <a:cs typeface="Poppins" panose="00000500000000000000" pitchFamily="2" charset="0"/>
              </a:rPr>
              <a:t>Improving drinking water taste, odour, and colour by investing in our treatment works (2 sites per 5 yrs ) and cleaning/replacing/lining water pipes (~16 water supply zones per 5 yrs)</a:t>
            </a:r>
          </a:p>
        </p:txBody>
      </p:sp>
      <p:sp>
        <p:nvSpPr>
          <p:cNvPr id="45" name="TextBox 44">
            <a:extLst>
              <a:ext uri="{FF2B5EF4-FFF2-40B4-BE49-F238E27FC236}">
                <a16:creationId xmlns:a16="http://schemas.microsoft.com/office/drawing/2014/main" id="{0053C741-CF3B-3B07-97C4-9CDF53EB1C82}"/>
              </a:ext>
            </a:extLst>
          </p:cNvPr>
          <p:cNvSpPr txBox="1"/>
          <p:nvPr/>
        </p:nvSpPr>
        <p:spPr>
          <a:xfrm>
            <a:off x="1893457" y="1419993"/>
            <a:ext cx="3690047" cy="215444"/>
          </a:xfrm>
          <a:prstGeom prst="rect">
            <a:avLst/>
          </a:prstGeom>
          <a:solidFill>
            <a:schemeClr val="bg1"/>
          </a:solidFill>
          <a:ln>
            <a:noFill/>
          </a:ln>
        </p:spPr>
        <p:txBody>
          <a:bodyPr wrap="square" rtlCol="0">
            <a:spAutoFit/>
          </a:bodyPr>
          <a:lstStyle/>
          <a:p>
            <a:r>
              <a:rPr lang="en-GB" sz="800" dirty="0">
                <a:latin typeface="Poppins" panose="00000500000000000000" pitchFamily="2" charset="0"/>
                <a:cs typeface="Poppins" panose="00000500000000000000" pitchFamily="2" charset="0"/>
              </a:rPr>
              <a:t>Elvington Water Treatment Works to south Yorkshire transfer scheme</a:t>
            </a:r>
          </a:p>
        </p:txBody>
      </p:sp>
      <p:sp>
        <p:nvSpPr>
          <p:cNvPr id="43" name="TextBox 42">
            <a:extLst>
              <a:ext uri="{FF2B5EF4-FFF2-40B4-BE49-F238E27FC236}">
                <a16:creationId xmlns:a16="http://schemas.microsoft.com/office/drawing/2014/main" id="{05BA9E90-ED3A-B10E-B051-6D1977074D90}"/>
              </a:ext>
            </a:extLst>
          </p:cNvPr>
          <p:cNvSpPr txBox="1"/>
          <p:nvPr/>
        </p:nvSpPr>
        <p:spPr>
          <a:xfrm>
            <a:off x="4696964" y="1256430"/>
            <a:ext cx="3029099" cy="215444"/>
          </a:xfrm>
          <a:prstGeom prst="rect">
            <a:avLst/>
          </a:prstGeom>
          <a:solidFill>
            <a:schemeClr val="bg1"/>
          </a:solidFill>
          <a:ln>
            <a:noFill/>
          </a:ln>
        </p:spPr>
        <p:txBody>
          <a:bodyPr wrap="square" rtlCol="0">
            <a:spAutoFit/>
          </a:bodyPr>
          <a:lstStyle/>
          <a:p>
            <a:r>
              <a:rPr lang="en-GB" sz="800" dirty="0">
                <a:latin typeface="Poppins" panose="00000500000000000000" pitchFamily="2" charset="0"/>
                <a:cs typeface="Poppins" panose="00000500000000000000" pitchFamily="2" charset="0"/>
              </a:rPr>
              <a:t>Leakage reduction activities to halve leakage by 2050</a:t>
            </a:r>
          </a:p>
        </p:txBody>
      </p:sp>
    </p:spTree>
    <p:extLst>
      <p:ext uri="{BB962C8B-B14F-4D97-AF65-F5344CB8AC3E}">
        <p14:creationId xmlns:p14="http://schemas.microsoft.com/office/powerpoint/2010/main" val="3403021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986CC9E9-1669-C41D-36D7-9B1FE23920FD}"/>
              </a:ext>
            </a:extLst>
          </p:cNvPr>
          <p:cNvGraphicFramePr/>
          <p:nvPr/>
        </p:nvGraphicFramePr>
        <p:xfrm>
          <a:off x="276836" y="585443"/>
          <a:ext cx="11165747" cy="480029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79A3CD67-52FF-8DA5-0E15-1685DAF8F4C9}"/>
              </a:ext>
            </a:extLst>
          </p:cNvPr>
          <p:cNvSpPr txBox="1"/>
          <p:nvPr/>
        </p:nvSpPr>
        <p:spPr>
          <a:xfrm>
            <a:off x="4540136" y="6192415"/>
            <a:ext cx="1814684" cy="307777"/>
          </a:xfrm>
          <a:prstGeom prst="rect">
            <a:avLst/>
          </a:prstGeom>
          <a:noFill/>
        </p:spPr>
        <p:txBody>
          <a:bodyPr wrap="square" rtlCol="0">
            <a:spAutoFit/>
          </a:bodyPr>
          <a:lstStyle/>
          <a:p>
            <a:pPr algn="ctr"/>
            <a:r>
              <a:rPr lang="en-GB" sz="1400" u="sng" dirty="0"/>
              <a:t>Bill period</a:t>
            </a:r>
          </a:p>
        </p:txBody>
      </p:sp>
      <p:cxnSp>
        <p:nvCxnSpPr>
          <p:cNvPr id="6" name="Straight Connector 5">
            <a:extLst>
              <a:ext uri="{FF2B5EF4-FFF2-40B4-BE49-F238E27FC236}">
                <a16:creationId xmlns:a16="http://schemas.microsoft.com/office/drawing/2014/main" id="{077F9145-C613-DFE0-B830-85A6AB86240E}"/>
              </a:ext>
            </a:extLst>
          </p:cNvPr>
          <p:cNvCxnSpPr>
            <a:cxnSpLocks/>
          </p:cNvCxnSpPr>
          <p:nvPr/>
        </p:nvCxnSpPr>
        <p:spPr>
          <a:xfrm>
            <a:off x="1540912" y="461588"/>
            <a:ext cx="0" cy="424610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 name="Right Brace 7">
            <a:extLst>
              <a:ext uri="{FF2B5EF4-FFF2-40B4-BE49-F238E27FC236}">
                <a16:creationId xmlns:a16="http://schemas.microsoft.com/office/drawing/2014/main" id="{16CABEF0-9163-8AFC-D491-CC8B8704AB80}"/>
              </a:ext>
            </a:extLst>
          </p:cNvPr>
          <p:cNvSpPr/>
          <p:nvPr/>
        </p:nvSpPr>
        <p:spPr>
          <a:xfrm rot="5400000">
            <a:off x="2445007" y="4670315"/>
            <a:ext cx="316120" cy="17330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TextBox 8">
            <a:extLst>
              <a:ext uri="{FF2B5EF4-FFF2-40B4-BE49-F238E27FC236}">
                <a16:creationId xmlns:a16="http://schemas.microsoft.com/office/drawing/2014/main" id="{938A3594-1B41-1089-A41B-BF0E1DB2876D}"/>
              </a:ext>
            </a:extLst>
          </p:cNvPr>
          <p:cNvSpPr txBox="1"/>
          <p:nvPr/>
        </p:nvSpPr>
        <p:spPr>
          <a:xfrm>
            <a:off x="1695725" y="5696332"/>
            <a:ext cx="1814684" cy="307777"/>
          </a:xfrm>
          <a:prstGeom prst="rect">
            <a:avLst/>
          </a:prstGeom>
          <a:noFill/>
        </p:spPr>
        <p:txBody>
          <a:bodyPr wrap="square" rtlCol="0">
            <a:spAutoFit/>
          </a:bodyPr>
          <a:lstStyle/>
          <a:p>
            <a:pPr algn="ctr"/>
            <a:r>
              <a:rPr lang="en-GB" sz="1400" u="sng" dirty="0"/>
              <a:t>2025-2030</a:t>
            </a:r>
          </a:p>
        </p:txBody>
      </p:sp>
      <p:sp>
        <p:nvSpPr>
          <p:cNvPr id="10" name="Right Brace 9">
            <a:extLst>
              <a:ext uri="{FF2B5EF4-FFF2-40B4-BE49-F238E27FC236}">
                <a16:creationId xmlns:a16="http://schemas.microsoft.com/office/drawing/2014/main" id="{1459236D-21CD-3B3F-6A14-8EA59A5FF27D}"/>
              </a:ext>
            </a:extLst>
          </p:cNvPr>
          <p:cNvSpPr/>
          <p:nvPr/>
        </p:nvSpPr>
        <p:spPr>
          <a:xfrm rot="5400000">
            <a:off x="4300486" y="4686113"/>
            <a:ext cx="316120" cy="17330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TextBox 10">
            <a:extLst>
              <a:ext uri="{FF2B5EF4-FFF2-40B4-BE49-F238E27FC236}">
                <a16:creationId xmlns:a16="http://schemas.microsoft.com/office/drawing/2014/main" id="{D4C336D0-71C9-2016-3B27-DB8A87E9ED9B}"/>
              </a:ext>
            </a:extLst>
          </p:cNvPr>
          <p:cNvSpPr txBox="1"/>
          <p:nvPr/>
        </p:nvSpPr>
        <p:spPr>
          <a:xfrm>
            <a:off x="3551204" y="5712130"/>
            <a:ext cx="1814684" cy="307777"/>
          </a:xfrm>
          <a:prstGeom prst="rect">
            <a:avLst/>
          </a:prstGeom>
          <a:noFill/>
        </p:spPr>
        <p:txBody>
          <a:bodyPr wrap="square" rtlCol="0">
            <a:spAutoFit/>
          </a:bodyPr>
          <a:lstStyle/>
          <a:p>
            <a:pPr algn="ctr"/>
            <a:r>
              <a:rPr lang="en-GB" sz="1400" u="sng" dirty="0"/>
              <a:t>2030-2035</a:t>
            </a:r>
          </a:p>
        </p:txBody>
      </p:sp>
      <p:sp>
        <p:nvSpPr>
          <p:cNvPr id="12" name="Right Brace 11">
            <a:extLst>
              <a:ext uri="{FF2B5EF4-FFF2-40B4-BE49-F238E27FC236}">
                <a16:creationId xmlns:a16="http://schemas.microsoft.com/office/drawing/2014/main" id="{A81C55D5-82C8-9CB2-2EA3-5BB65BDAE982}"/>
              </a:ext>
            </a:extLst>
          </p:cNvPr>
          <p:cNvSpPr/>
          <p:nvPr/>
        </p:nvSpPr>
        <p:spPr>
          <a:xfrm rot="5400000">
            <a:off x="6196760" y="4686113"/>
            <a:ext cx="316120" cy="17330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TextBox 12">
            <a:extLst>
              <a:ext uri="{FF2B5EF4-FFF2-40B4-BE49-F238E27FC236}">
                <a16:creationId xmlns:a16="http://schemas.microsoft.com/office/drawing/2014/main" id="{DDCBD03A-3B25-D423-0816-BF1FA4B5E99A}"/>
              </a:ext>
            </a:extLst>
          </p:cNvPr>
          <p:cNvSpPr txBox="1"/>
          <p:nvPr/>
        </p:nvSpPr>
        <p:spPr>
          <a:xfrm>
            <a:off x="5447478" y="5712130"/>
            <a:ext cx="1814684" cy="307777"/>
          </a:xfrm>
          <a:prstGeom prst="rect">
            <a:avLst/>
          </a:prstGeom>
          <a:noFill/>
        </p:spPr>
        <p:txBody>
          <a:bodyPr wrap="square" rtlCol="0">
            <a:spAutoFit/>
          </a:bodyPr>
          <a:lstStyle/>
          <a:p>
            <a:pPr algn="ctr"/>
            <a:r>
              <a:rPr lang="en-GB" sz="1400" u="sng" dirty="0"/>
              <a:t>2035-2040</a:t>
            </a:r>
          </a:p>
        </p:txBody>
      </p:sp>
      <p:sp>
        <p:nvSpPr>
          <p:cNvPr id="14" name="Right Brace 13">
            <a:extLst>
              <a:ext uri="{FF2B5EF4-FFF2-40B4-BE49-F238E27FC236}">
                <a16:creationId xmlns:a16="http://schemas.microsoft.com/office/drawing/2014/main" id="{5BC3626A-090D-3ACE-70D7-94B980289564}"/>
              </a:ext>
            </a:extLst>
          </p:cNvPr>
          <p:cNvSpPr/>
          <p:nvPr/>
        </p:nvSpPr>
        <p:spPr>
          <a:xfrm rot="5400000">
            <a:off x="8051835" y="4686113"/>
            <a:ext cx="316120" cy="17330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TextBox 14">
            <a:extLst>
              <a:ext uri="{FF2B5EF4-FFF2-40B4-BE49-F238E27FC236}">
                <a16:creationId xmlns:a16="http://schemas.microsoft.com/office/drawing/2014/main" id="{E027AB74-AC2C-967E-F652-5B4F88905E81}"/>
              </a:ext>
            </a:extLst>
          </p:cNvPr>
          <p:cNvSpPr txBox="1"/>
          <p:nvPr/>
        </p:nvSpPr>
        <p:spPr>
          <a:xfrm>
            <a:off x="7302553" y="5712130"/>
            <a:ext cx="1814684" cy="307777"/>
          </a:xfrm>
          <a:prstGeom prst="rect">
            <a:avLst/>
          </a:prstGeom>
          <a:noFill/>
        </p:spPr>
        <p:txBody>
          <a:bodyPr wrap="square" rtlCol="0">
            <a:spAutoFit/>
          </a:bodyPr>
          <a:lstStyle/>
          <a:p>
            <a:pPr algn="ctr"/>
            <a:r>
              <a:rPr lang="en-GB" sz="1400" u="sng" dirty="0"/>
              <a:t>2040-2045</a:t>
            </a:r>
          </a:p>
        </p:txBody>
      </p:sp>
      <p:sp>
        <p:nvSpPr>
          <p:cNvPr id="16" name="Right Brace 15">
            <a:extLst>
              <a:ext uri="{FF2B5EF4-FFF2-40B4-BE49-F238E27FC236}">
                <a16:creationId xmlns:a16="http://schemas.microsoft.com/office/drawing/2014/main" id="{F14A56CD-32BE-FD46-5184-F8D0B2296F2F}"/>
              </a:ext>
            </a:extLst>
          </p:cNvPr>
          <p:cNvSpPr/>
          <p:nvPr/>
        </p:nvSpPr>
        <p:spPr>
          <a:xfrm rot="5400000">
            <a:off x="9918765" y="4687453"/>
            <a:ext cx="316120" cy="17330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TextBox 16">
            <a:extLst>
              <a:ext uri="{FF2B5EF4-FFF2-40B4-BE49-F238E27FC236}">
                <a16:creationId xmlns:a16="http://schemas.microsoft.com/office/drawing/2014/main" id="{4B7CB987-3636-C65E-E08D-76F88F52B529}"/>
              </a:ext>
            </a:extLst>
          </p:cNvPr>
          <p:cNvSpPr txBox="1"/>
          <p:nvPr/>
        </p:nvSpPr>
        <p:spPr>
          <a:xfrm>
            <a:off x="9169483" y="5713470"/>
            <a:ext cx="1814684" cy="307777"/>
          </a:xfrm>
          <a:prstGeom prst="rect">
            <a:avLst/>
          </a:prstGeom>
          <a:noFill/>
        </p:spPr>
        <p:txBody>
          <a:bodyPr wrap="square" rtlCol="0">
            <a:spAutoFit/>
          </a:bodyPr>
          <a:lstStyle/>
          <a:p>
            <a:pPr algn="ctr"/>
            <a:r>
              <a:rPr lang="en-GB" sz="1400" u="sng" dirty="0"/>
              <a:t>2045-2050</a:t>
            </a:r>
          </a:p>
        </p:txBody>
      </p:sp>
      <p:sp>
        <p:nvSpPr>
          <p:cNvPr id="18" name="TextBox 1">
            <a:extLst>
              <a:ext uri="{FF2B5EF4-FFF2-40B4-BE49-F238E27FC236}">
                <a16:creationId xmlns:a16="http://schemas.microsoft.com/office/drawing/2014/main" id="{A106451F-F658-0A27-E42A-F80FF6524D8E}"/>
              </a:ext>
            </a:extLst>
          </p:cNvPr>
          <p:cNvSpPr txBox="1"/>
          <p:nvPr/>
        </p:nvSpPr>
        <p:spPr>
          <a:xfrm rot="16200000">
            <a:off x="732139" y="2766528"/>
            <a:ext cx="925799" cy="60785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1400" u="sng" dirty="0"/>
              <a:t>Bill (£)</a:t>
            </a:r>
          </a:p>
        </p:txBody>
      </p:sp>
      <p:sp>
        <p:nvSpPr>
          <p:cNvPr id="19" name="Arrow: Down 18">
            <a:extLst>
              <a:ext uri="{FF2B5EF4-FFF2-40B4-BE49-F238E27FC236}">
                <a16:creationId xmlns:a16="http://schemas.microsoft.com/office/drawing/2014/main" id="{E272399D-CE81-D71D-B405-2F3EA92C197C}"/>
              </a:ext>
            </a:extLst>
          </p:cNvPr>
          <p:cNvSpPr/>
          <p:nvPr/>
        </p:nvSpPr>
        <p:spPr>
          <a:xfrm rot="10800000">
            <a:off x="1133709" y="1618669"/>
            <a:ext cx="254191" cy="2780270"/>
          </a:xfrm>
          <a:prstGeom prst="downArrow">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GB" sz="1000" dirty="0">
                <a:solidFill>
                  <a:schemeClr val="tx1"/>
                </a:solidFill>
              </a:rPr>
              <a:t>Increasing</a:t>
            </a:r>
          </a:p>
        </p:txBody>
      </p:sp>
    </p:spTree>
    <p:extLst>
      <p:ext uri="{BB962C8B-B14F-4D97-AF65-F5344CB8AC3E}">
        <p14:creationId xmlns:p14="http://schemas.microsoft.com/office/powerpoint/2010/main" val="2465155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in presentation">
  <a:themeElements>
    <a:clrScheme name="DJS colours">
      <a:dk1>
        <a:srgbClr val="6D6E71"/>
      </a:dk1>
      <a:lt1>
        <a:srgbClr val="FFFFFF"/>
      </a:lt1>
      <a:dk2>
        <a:srgbClr val="6D6E71"/>
      </a:dk2>
      <a:lt2>
        <a:srgbClr val="F2F2F2"/>
      </a:lt2>
      <a:accent1>
        <a:srgbClr val="6D6E71"/>
      </a:accent1>
      <a:accent2>
        <a:srgbClr val="FF0090"/>
      </a:accent2>
      <a:accent3>
        <a:srgbClr val="1268B3"/>
      </a:accent3>
      <a:accent4>
        <a:srgbClr val="00AEEF"/>
      </a:accent4>
      <a:accent5>
        <a:srgbClr val="7E67AD"/>
      </a:accent5>
      <a:accent6>
        <a:srgbClr val="932871"/>
      </a:accent6>
      <a:hlink>
        <a:srgbClr val="6D6E71"/>
      </a:hlink>
      <a:folHlink>
        <a:srgbClr val="6D6E71"/>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a:noFill/>
        </a:ln>
      </a:spPr>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defPPr algn="l">
          <a:spcAft>
            <a:spcPts val="1000"/>
          </a:spcAft>
          <a:defRPr sz="1400" b="1"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bodyPr wrap="square" lIns="0" tIns="0" rIns="0" bIns="0" rtlCol="0">
        <a:spAutoFit/>
      </a:bodyPr>
      <a:lstStyle>
        <a:defPPr algn="l">
          <a:lnSpc>
            <a:spcPct val="100000"/>
          </a:lnSpc>
          <a:spcAft>
            <a:spcPts val="1000"/>
          </a:spcAft>
          <a:defRPr sz="1400" b="0" noProof="0" dirty="0" err="1" smtClean="0">
            <a:solidFill>
              <a:schemeClr val="accent1"/>
            </a:solidFill>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extLst>
    <a:ext uri="{05A4C25C-085E-4340-85A3-A5531E510DB2}">
      <thm15:themeFamily xmlns:thm15="http://schemas.microsoft.com/office/thememl/2012/main" name="DJS template 2020" id="{D9ECE5E4-896E-F84D-AD60-2D2C543F4C39}" vid="{67ABAE55-92C6-5349-B448-603CA898379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ec2934e-84d2-480f-b12a-f02a1795ba8e" xsi:nil="true"/>
    <lcf76f155ced4ddcb4097134ff3c332f xmlns="a5eebde4-f3ec-4afe-9fd4-0e6a161c30a1">
      <Terms xmlns="http://schemas.microsoft.com/office/infopath/2007/PartnerControls"/>
    </lcf76f155ced4ddcb4097134ff3c332f>
    <SharedWithUsers xmlns="aec2934e-84d2-480f-b12a-f02a1795ba8e">
      <UserInfo>
        <DisplayName>Richard Hepburn</DisplayName>
        <AccountId>68</AccountId>
        <AccountType/>
      </UserInfo>
      <UserInfo>
        <DisplayName>Paul Chapman</DisplayName>
        <AccountId>67</AccountId>
        <AccountType/>
      </UserInfo>
    </SharedWithUsers>
    <MediaLengthInSeconds xmlns="a5eebde4-f3ec-4afe-9fd4-0e6a161c30a1" xsi:nil="true"/>
  </documentManagement>
</p:properties>
</file>

<file path=customXml/itemProps1.xml><?xml version="1.0" encoding="utf-8"?>
<ds:datastoreItem xmlns:ds="http://schemas.openxmlformats.org/officeDocument/2006/customXml" ds:itemID="{8BE8EB0C-5805-45CE-9B38-8A4356D46631}"/>
</file>

<file path=customXml/itemProps2.xml><?xml version="1.0" encoding="utf-8"?>
<ds:datastoreItem xmlns:ds="http://schemas.openxmlformats.org/officeDocument/2006/customXml" ds:itemID="{367BE92F-E9B8-4E3B-A770-15D07F6523F9}">
  <ds:schemaRefs>
    <ds:schemaRef ds:uri="http://schemas.microsoft.com/sharepoint/v3/contenttype/forms"/>
  </ds:schemaRefs>
</ds:datastoreItem>
</file>

<file path=customXml/itemProps3.xml><?xml version="1.0" encoding="utf-8"?>
<ds:datastoreItem xmlns:ds="http://schemas.openxmlformats.org/officeDocument/2006/customXml" ds:itemID="{7FAF9F03-77C0-4B56-ADA5-60AAEF7F628A}">
  <ds:schemaRefs>
    <ds:schemaRef ds:uri="6495a5a2-edc7-4235-bf7f-7f8899b8c305"/>
    <ds:schemaRef ds:uri="9c22e697-42c9-483e-9a53-6471baba416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753</TotalTime>
  <Words>1443</Words>
  <Application>Microsoft Office PowerPoint</Application>
  <PresentationFormat>Widescreen</PresentationFormat>
  <Paragraphs>328</Paragraphs>
  <Slides>10</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Poppins</vt:lpstr>
      <vt:lpstr>Verdana</vt:lpstr>
      <vt:lpstr>Office Theme</vt:lpstr>
      <vt:lpstr>Main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Skupien</dc:creator>
  <cp:lastModifiedBy>Naveed Majid</cp:lastModifiedBy>
  <cp:revision>16</cp:revision>
  <dcterms:created xsi:type="dcterms:W3CDTF">2023-03-15T10:20:33Z</dcterms:created>
  <dcterms:modified xsi:type="dcterms:W3CDTF">2023-08-03T08:41:42Z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0x010100669E7334913E574FB2BD7B5E1760FF07</vt:lpwstr>
  </property>
  <property fmtid="{D5CDD505-2E9C-101B-9397-08002B2CF9AE}" pid="3" name="MSIP_Label_5589aaed-22f4-47e9-a6ba-4e5ac1de55da_Enabled">
    <vt:lpwstr>true</vt:lpwstr>
  </property>
  <property fmtid="{D5CDD505-2E9C-101B-9397-08002B2CF9AE}" pid="4" name="MSIP_Label_5589aaed-22f4-47e9-a6ba-4e5ac1de55da_SetDate">
    <vt:lpwstr>2023-04-17T13:06:13Z</vt:lpwstr>
  </property>
  <property fmtid="{D5CDD505-2E9C-101B-9397-08002B2CF9AE}" pid="5" name="MSIP_Label_5589aaed-22f4-47e9-a6ba-4e5ac1de55da_Method">
    <vt:lpwstr>Privileged</vt:lpwstr>
  </property>
  <property fmtid="{D5CDD505-2E9C-101B-9397-08002B2CF9AE}" pid="6" name="MSIP_Label_5589aaed-22f4-47e9-a6ba-4e5ac1de55da_Name">
    <vt:lpwstr>PII</vt:lpwstr>
  </property>
  <property fmtid="{D5CDD505-2E9C-101B-9397-08002B2CF9AE}" pid="7" name="MSIP_Label_5589aaed-22f4-47e9-a6ba-4e5ac1de55da_SiteId">
    <vt:lpwstr>92ebd22d-0a9c-4516-a68f-ba966853a8f3</vt:lpwstr>
  </property>
  <property fmtid="{D5CDD505-2E9C-101B-9397-08002B2CF9AE}" pid="8" name="MSIP_Label_5589aaed-22f4-47e9-a6ba-4e5ac1de55da_ActionId">
    <vt:lpwstr>8572d0cf-9d9c-417e-bce3-759edffe0147</vt:lpwstr>
  </property>
  <property fmtid="{D5CDD505-2E9C-101B-9397-08002B2CF9AE}" pid="9" name="MSIP_Label_5589aaed-22f4-47e9-a6ba-4e5ac1de55da_ContentBits">
    <vt:lpwstr>0</vt:lpwstr>
  </property>
  <property fmtid="{D5CDD505-2E9C-101B-9397-08002B2CF9AE}" pid="10" name="MediaServiceImageTags">
    <vt:lpwstr/>
  </property>
  <property fmtid="{D5CDD505-2E9C-101B-9397-08002B2CF9AE}" pid="11" name="Order">
    <vt:r8>3688100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ies>
</file>