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77" r:id="rId6"/>
  </p:sldMasterIdLst>
  <p:notesMasterIdLst>
    <p:notesMasterId r:id="rId40"/>
  </p:notesMasterIdLst>
  <p:sldIdLst>
    <p:sldId id="404" r:id="rId7"/>
    <p:sldId id="273" r:id="rId8"/>
    <p:sldId id="257" r:id="rId9"/>
    <p:sldId id="272" r:id="rId10"/>
    <p:sldId id="411" r:id="rId11"/>
    <p:sldId id="288" r:id="rId12"/>
    <p:sldId id="405" r:id="rId13"/>
    <p:sldId id="260" r:id="rId14"/>
    <p:sldId id="269" r:id="rId15"/>
    <p:sldId id="270" r:id="rId16"/>
    <p:sldId id="413" r:id="rId17"/>
    <p:sldId id="256" r:id="rId18"/>
    <p:sldId id="408" r:id="rId19"/>
    <p:sldId id="409" r:id="rId20"/>
    <p:sldId id="259" r:id="rId21"/>
    <p:sldId id="410" r:id="rId22"/>
    <p:sldId id="261" r:id="rId23"/>
    <p:sldId id="295" r:id="rId24"/>
    <p:sldId id="395" r:id="rId25"/>
    <p:sldId id="396" r:id="rId26"/>
    <p:sldId id="397" r:id="rId27"/>
    <p:sldId id="398" r:id="rId28"/>
    <p:sldId id="382" r:id="rId29"/>
    <p:sldId id="383" r:id="rId30"/>
    <p:sldId id="384" r:id="rId31"/>
    <p:sldId id="385" r:id="rId32"/>
    <p:sldId id="386" r:id="rId33"/>
    <p:sldId id="417" r:id="rId34"/>
    <p:sldId id="414" r:id="rId35"/>
    <p:sldId id="412" r:id="rId36"/>
    <p:sldId id="416" r:id="rId37"/>
    <p:sldId id="407" r:id="rId38"/>
    <p:sldId id="406" r:id="rId39"/>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195428-15A4-FE42-AE8A-46105443FE77}" name="Emma Lay" initials="EL" userId="S::elay@djsresearch.com::be6010b0-4d83-428d-a839-56ed651e3a31" providerId="AD"/>
  <p188:author id="{95F9C13E-6F10-2304-32CE-88B9D8702C67}" name="Donna Hildreth" initials="DH" userId="S::hildretd@yw.co.uk::b808cbb9-75da-4ac8-b983-fc8cf7f174bf" providerId="AD"/>
  <p188:author id="{714C54CB-3686-6BCB-F63C-0302F34A581C}" name="Lucille Hutty" initials="LH" userId="S::paltrigl@yw.co.uk::b717c3fb-9be8-42e1-9cff-9359bf957a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 Lay" initials="EL" lastIdx="5" clrIdx="0">
    <p:extLst>
      <p:ext uri="{19B8F6BF-5375-455C-9EA6-DF929625EA0E}">
        <p15:presenceInfo xmlns:p15="http://schemas.microsoft.com/office/powerpoint/2012/main" userId="S::elay@djsresearch.com::be6010b0-4d83-428d-a839-56ed651e3a31" providerId="AD"/>
      </p:ext>
    </p:extLst>
  </p:cmAuthor>
  <p:cmAuthor id="2" name="Grebby Steve" initials="SPG" lastIdx="1" clrIdx="1">
    <p:extLst>
      <p:ext uri="{19B8F6BF-5375-455C-9EA6-DF929625EA0E}">
        <p15:presenceInfo xmlns:p15="http://schemas.microsoft.com/office/powerpoint/2012/main" userId="Grebby Ste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AD0"/>
    <a:srgbClr val="00AD97"/>
    <a:srgbClr val="121A42"/>
    <a:srgbClr val="CEECFB"/>
    <a:srgbClr val="EEB643"/>
    <a:srgbClr val="A3D5E7"/>
    <a:srgbClr val="58B5D2"/>
    <a:srgbClr val="50AC98"/>
    <a:srgbClr val="59B6D3"/>
    <a:srgbClr val="0186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745D4-9639-8561-75F1-3511804BB3A7}" v="2" dt="2023-09-19T11:26:11.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8" autoAdjust="0"/>
    <p:restoredTop sz="87595" autoAdjust="0"/>
  </p:normalViewPr>
  <p:slideViewPr>
    <p:cSldViewPr snapToGrid="0">
      <p:cViewPr varScale="1">
        <p:scale>
          <a:sx n="58" d="100"/>
          <a:sy n="58" d="100"/>
        </p:scale>
        <p:origin x="9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Spence" userId="S::spencej1@yw.co.uk::24bb1a68-4619-492d-88a8-a30b0ebd0f20" providerId="AD" clId="Web-{1F2745D4-9639-8561-75F1-3511804BB3A7}"/>
    <pc:docChg chg="sldOrd">
      <pc:chgData name="Jenna Spence" userId="S::spencej1@yw.co.uk::24bb1a68-4619-492d-88a8-a30b0ebd0f20" providerId="AD" clId="Web-{1F2745D4-9639-8561-75F1-3511804BB3A7}" dt="2023-09-19T11:26:11.618" v="1"/>
      <pc:docMkLst>
        <pc:docMk/>
      </pc:docMkLst>
      <pc:sldChg chg="ord">
        <pc:chgData name="Jenna Spence" userId="S::spencej1@yw.co.uk::24bb1a68-4619-492d-88a8-a30b0ebd0f20" providerId="AD" clId="Web-{1F2745D4-9639-8561-75F1-3511804BB3A7}" dt="2023-09-19T11:26:11.618" v="1"/>
        <pc:sldMkLst>
          <pc:docMk/>
          <pc:sldMk cId="4080010160" sldId="41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63707653842853E-2"/>
          <c:y val="4.0603228774188128E-2"/>
          <c:w val="0.92283629234615716"/>
          <c:h val="0.7892276213271644"/>
        </c:manualLayout>
      </c:layout>
      <c:barChart>
        <c:barDir val="col"/>
        <c:grouping val="stacked"/>
        <c:varyColors val="0"/>
        <c:ser>
          <c:idx val="0"/>
          <c:order val="0"/>
          <c:tx>
            <c:strRef>
              <c:f>Sheet1!$B$1</c:f>
              <c:strCache>
                <c:ptCount val="1"/>
                <c:pt idx="0">
                  <c:v>Proposed/least cost plan bill amount</c:v>
                </c:pt>
              </c:strCache>
            </c:strRef>
          </c:tx>
          <c:spPr>
            <a:solidFill>
              <a:srgbClr val="0186CB"/>
            </a:solidFill>
            <a:ln>
              <a:noFill/>
            </a:ln>
            <a:effectLst/>
          </c:spPr>
          <c:invertIfNegative val="0"/>
          <c:dPt>
            <c:idx val="0"/>
            <c:invertIfNegative val="0"/>
            <c:bubble3D val="0"/>
            <c:spPr>
              <a:solidFill>
                <a:srgbClr val="70AD47"/>
              </a:solidFill>
              <a:ln>
                <a:noFill/>
              </a:ln>
              <a:effectLst/>
            </c:spPr>
            <c:extLst>
              <c:ext xmlns:c16="http://schemas.microsoft.com/office/drawing/2014/chart" uri="{C3380CC4-5D6E-409C-BE32-E72D297353CC}">
                <c16:uniqueId val="{00000008-81D8-44CE-844C-02AA540AE26F}"/>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61D3-4D13-9DED-C898751DD23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81D8-44CE-844C-02AA540AE26F}"/>
              </c:ext>
            </c:extLst>
          </c:dPt>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2022-23</c:v>
                </c:pt>
                <c:pt idx="1">
                  <c:v>2023-24</c:v>
                </c:pt>
                <c:pt idx="2">
                  <c:v>2024-25</c:v>
                </c:pt>
                <c:pt idx="3">
                  <c:v> 2025-26 </c:v>
                </c:pt>
                <c:pt idx="4">
                  <c:v> 2026-27 </c:v>
                </c:pt>
                <c:pt idx="5">
                  <c:v> 2027-28 </c:v>
                </c:pt>
                <c:pt idx="6">
                  <c:v> 2028-29 </c:v>
                </c:pt>
                <c:pt idx="7">
                  <c:v> 2029-30 </c:v>
                </c:pt>
              </c:strCache>
            </c:strRef>
          </c:cat>
          <c:val>
            <c:numRef>
              <c:f>Sheet1!$B$2:$B$9</c:f>
              <c:numCache>
                <c:formatCode>General</c:formatCode>
                <c:ptCount val="8"/>
                <c:pt idx="0">
                  <c:v>416</c:v>
                </c:pt>
                <c:pt idx="1">
                  <c:v>426</c:v>
                </c:pt>
                <c:pt idx="2">
                  <c:v>429</c:v>
                </c:pt>
                <c:pt idx="3" formatCode="#,##0_);\(#,##0\);&quot;-  &quot;;&quot; &quot;@&quot; &quot;">
                  <c:v>501</c:v>
                </c:pt>
                <c:pt idx="4" formatCode="#,##0_);\(#,##0\);&quot;-  &quot;;&quot; &quot;@&quot; &quot;">
                  <c:v>501</c:v>
                </c:pt>
                <c:pt idx="5" formatCode="#,##0_);\(#,##0\);&quot;-  &quot;;&quot; &quot;@&quot; &quot;">
                  <c:v>501</c:v>
                </c:pt>
                <c:pt idx="6" formatCode="#,##0_);\(#,##0\);&quot;-  &quot;;&quot; &quot;@&quot; &quot;">
                  <c:v>501</c:v>
                </c:pt>
                <c:pt idx="7" formatCode="#,##0_);\(#,##0\);&quot;-  &quot;;&quot; &quot;@&quot; &quot;">
                  <c:v>501</c:v>
                </c:pt>
              </c:numCache>
            </c:numRef>
          </c:val>
          <c:extLst>
            <c:ext xmlns:c16="http://schemas.microsoft.com/office/drawing/2014/chart" uri="{C3380CC4-5D6E-409C-BE32-E72D297353CC}">
              <c16:uniqueId val="{00000004-61D3-4D13-9DED-C898751DD23E}"/>
            </c:ext>
          </c:extLst>
        </c:ser>
        <c:ser>
          <c:idx val="1"/>
          <c:order val="1"/>
          <c:tx>
            <c:strRef>
              <c:f>Sheet1!$C$1</c:f>
              <c:strCache>
                <c:ptCount val="1"/>
                <c:pt idx="0">
                  <c:v>Inflation</c:v>
                </c:pt>
              </c:strCache>
            </c:strRef>
          </c:tx>
          <c:spPr>
            <a:solidFill>
              <a:schemeClr val="bg2"/>
            </a:solidFill>
            <a:ln>
              <a:noFill/>
            </a:ln>
            <a:effectLst/>
          </c:spPr>
          <c:invertIfNegative val="0"/>
          <c:dPt>
            <c:idx val="1"/>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8-61D3-4D13-9DED-C898751DD23E}"/>
              </c:ext>
            </c:extLst>
          </c:dPt>
          <c:dPt>
            <c:idx val="2"/>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7-81D8-44CE-844C-02AA540AE26F}"/>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2022-23</c:v>
                </c:pt>
                <c:pt idx="1">
                  <c:v>2023-24</c:v>
                </c:pt>
                <c:pt idx="2">
                  <c:v>2024-25</c:v>
                </c:pt>
                <c:pt idx="3">
                  <c:v> 2025-26 </c:v>
                </c:pt>
                <c:pt idx="4">
                  <c:v> 2026-27 </c:v>
                </c:pt>
                <c:pt idx="5">
                  <c:v> 2027-28 </c:v>
                </c:pt>
                <c:pt idx="6">
                  <c:v> 2028-29 </c:v>
                </c:pt>
                <c:pt idx="7">
                  <c:v> 2029-30 </c:v>
                </c:pt>
              </c:strCache>
            </c:strRef>
          </c:cat>
          <c:val>
            <c:numRef>
              <c:f>Sheet1!$C$2:$C$9</c:f>
              <c:numCache>
                <c:formatCode>General</c:formatCode>
                <c:ptCount val="8"/>
                <c:pt idx="1">
                  <c:v>21</c:v>
                </c:pt>
                <c:pt idx="2">
                  <c:v>46</c:v>
                </c:pt>
                <c:pt idx="3" formatCode="#,##0_);\(#,##0\);&quot;-  &quot;;&quot; &quot;@&quot; &quot;">
                  <c:v>64</c:v>
                </c:pt>
                <c:pt idx="4" formatCode="#,##0_);\(#,##0\);&quot;-  &quot;;&quot; &quot;@&quot; &quot;">
                  <c:v>67</c:v>
                </c:pt>
                <c:pt idx="5" formatCode="#,##0_);\(#,##0\);&quot;-  &quot;;&quot; &quot;@&quot; &quot;">
                  <c:v>79</c:v>
                </c:pt>
                <c:pt idx="6" formatCode="#,##0_);\(#,##0\);&quot;-  &quot;;&quot; &quot;@&quot; &quot;">
                  <c:v>90</c:v>
                </c:pt>
                <c:pt idx="7" formatCode="#,##0_);\(#,##0\);&quot;-  &quot;;&quot; &quot;@&quot; &quot;">
                  <c:v>102</c:v>
                </c:pt>
              </c:numCache>
            </c:numRef>
          </c:val>
          <c:extLst>
            <c:ext xmlns:c16="http://schemas.microsoft.com/office/drawing/2014/chart" uri="{C3380CC4-5D6E-409C-BE32-E72D297353CC}">
              <c16:uniqueId val="{00000009-61D3-4D13-9DED-C898751DD23E}"/>
            </c:ext>
          </c:extLst>
        </c:ser>
        <c:dLbls>
          <c:showLegendKey val="0"/>
          <c:showVal val="0"/>
          <c:showCatName val="0"/>
          <c:showSerName val="0"/>
          <c:showPercent val="0"/>
          <c:showBubbleSize val="0"/>
        </c:dLbls>
        <c:gapWidth val="150"/>
        <c:overlap val="100"/>
        <c:axId val="1896290463"/>
        <c:axId val="1623403327"/>
      </c:barChart>
      <c:catAx>
        <c:axId val="189629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Poppins" pitchFamily="2" charset="77"/>
                <a:ea typeface="+mn-ea"/>
                <a:cs typeface="Poppins" pitchFamily="2" charset="77"/>
              </a:defRPr>
            </a:pPr>
            <a:endParaRPr lang="en-US"/>
          </a:p>
        </c:txPr>
        <c:crossAx val="1623403327"/>
        <c:crosses val="autoZero"/>
        <c:auto val="1"/>
        <c:lblAlgn val="ctr"/>
        <c:lblOffset val="100"/>
        <c:noMultiLvlLbl val="0"/>
      </c:catAx>
      <c:valAx>
        <c:axId val="1623403327"/>
        <c:scaling>
          <c:orientation val="minMax"/>
        </c:scaling>
        <c:delete val="1"/>
        <c:axPos val="l"/>
        <c:numFmt formatCode="General" sourceLinked="1"/>
        <c:majorTickMark val="none"/>
        <c:minorTickMark val="none"/>
        <c:tickLblPos val="nextTo"/>
        <c:crossAx val="189629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8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9851210-0141-440C-BD16-57008EC707F7}" type="datetimeFigureOut">
              <a:rPr lang="en-GB" smtClean="0"/>
              <a:t>19/09/2023</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64580B7-9F7A-4921-BFD9-DD858921DB5D}" type="slidenum">
              <a:rPr lang="en-GB" smtClean="0"/>
              <a:t>‹#›</a:t>
            </a:fld>
            <a:endParaRPr lang="en-GB"/>
          </a:p>
        </p:txBody>
      </p:sp>
    </p:spTree>
    <p:extLst>
      <p:ext uri="{BB962C8B-B14F-4D97-AF65-F5344CB8AC3E}">
        <p14:creationId xmlns:p14="http://schemas.microsoft.com/office/powerpoint/2010/main" val="403714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580B7-9F7A-4921-BFD9-DD858921DB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2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580B7-9F7A-4921-BFD9-DD858921DB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33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‘profit’ sits within the 0.23p that goes on investing to improve our services: funding our borrowing debt that allows us money for investment. It is 5 pence of it, however, its reinvested at the moment. </a:t>
            </a:r>
          </a:p>
        </p:txBody>
      </p:sp>
      <p:sp>
        <p:nvSpPr>
          <p:cNvPr id="4" name="Slide Number Placeholder 3"/>
          <p:cNvSpPr>
            <a:spLocks noGrp="1"/>
          </p:cNvSpPr>
          <p:nvPr>
            <p:ph type="sldNum" sz="quarter" idx="5"/>
          </p:nvPr>
        </p:nvSpPr>
        <p:spPr/>
        <p:txBody>
          <a:bodyPr/>
          <a:lstStyle/>
          <a:p>
            <a:fld id="{F64580B7-9F7A-4921-BFD9-DD858921DB5D}" type="slidenum">
              <a:rPr lang="en-GB" smtClean="0"/>
              <a:t>6</a:t>
            </a:fld>
            <a:endParaRPr lang="en-GB"/>
          </a:p>
        </p:txBody>
      </p:sp>
    </p:spTree>
    <p:extLst>
      <p:ext uri="{BB962C8B-B14F-4D97-AF65-F5344CB8AC3E}">
        <p14:creationId xmlns:p14="http://schemas.microsoft.com/office/powerpoint/2010/main" val="15205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580B7-9F7A-4921-BFD9-DD858921DB5D}" type="slidenum">
              <a:rPr lang="en-GB" smtClean="0"/>
              <a:t>9</a:t>
            </a:fld>
            <a:endParaRPr lang="en-GB"/>
          </a:p>
        </p:txBody>
      </p:sp>
    </p:spTree>
    <p:extLst>
      <p:ext uri="{BB962C8B-B14F-4D97-AF65-F5344CB8AC3E}">
        <p14:creationId xmlns:p14="http://schemas.microsoft.com/office/powerpoint/2010/main" val="170229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580B7-9F7A-4921-BFD9-DD858921DB5D}" type="slidenum">
              <a:rPr lang="en-GB" smtClean="0"/>
              <a:t>10</a:t>
            </a:fld>
            <a:endParaRPr lang="en-GB"/>
          </a:p>
        </p:txBody>
      </p:sp>
    </p:spTree>
    <p:extLst>
      <p:ext uri="{BB962C8B-B14F-4D97-AF65-F5344CB8AC3E}">
        <p14:creationId xmlns:p14="http://schemas.microsoft.com/office/powerpoint/2010/main" val="339265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580B7-9F7A-4921-BFD9-DD858921DB5D}" type="slidenum">
              <a:rPr lang="en-GB" smtClean="0"/>
              <a:t>11</a:t>
            </a:fld>
            <a:endParaRPr lang="en-GB"/>
          </a:p>
        </p:txBody>
      </p:sp>
    </p:spTree>
    <p:extLst>
      <p:ext uri="{BB962C8B-B14F-4D97-AF65-F5344CB8AC3E}">
        <p14:creationId xmlns:p14="http://schemas.microsoft.com/office/powerpoint/2010/main" val="140773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£180m already invested in this 5 years 2020-2025 to progress this improvement. 45% of this is funded by customers and 55% is funded by the company (again, profits, pay for these improvements).</a:t>
            </a:r>
          </a:p>
        </p:txBody>
      </p:sp>
      <p:sp>
        <p:nvSpPr>
          <p:cNvPr id="4" name="Slide Number Placeholder 3"/>
          <p:cNvSpPr>
            <a:spLocks noGrp="1"/>
          </p:cNvSpPr>
          <p:nvPr>
            <p:ph type="sldNum" sz="quarter" idx="5"/>
          </p:nvPr>
        </p:nvSpPr>
        <p:spPr/>
        <p:txBody>
          <a:bodyPr/>
          <a:lstStyle/>
          <a:p>
            <a:fld id="{F64580B7-9F7A-4921-BFD9-DD858921DB5D}" type="slidenum">
              <a:rPr lang="en-GB" smtClean="0"/>
              <a:t>27</a:t>
            </a:fld>
            <a:endParaRPr lang="en-GB"/>
          </a:p>
        </p:txBody>
      </p:sp>
    </p:spTree>
    <p:extLst>
      <p:ext uri="{BB962C8B-B14F-4D97-AF65-F5344CB8AC3E}">
        <p14:creationId xmlns:p14="http://schemas.microsoft.com/office/powerpoint/2010/main" val="257138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4580B7-9F7A-4921-BFD9-DD858921DB5D}" type="slidenum">
              <a:rPr lang="en-GB" smtClean="0"/>
              <a:t>28</a:t>
            </a:fld>
            <a:endParaRPr lang="en-GB"/>
          </a:p>
        </p:txBody>
      </p:sp>
    </p:spTree>
    <p:extLst>
      <p:ext uri="{BB962C8B-B14F-4D97-AF65-F5344CB8AC3E}">
        <p14:creationId xmlns:p14="http://schemas.microsoft.com/office/powerpoint/2010/main" val="43485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148E-1FB1-B55D-6D23-2466ED2AF6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1BAC13-387B-3F22-0D9C-E171F50981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885A8A-0A6F-193B-3C5C-EE2BD648B847}"/>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5" name="Footer Placeholder 4">
            <a:extLst>
              <a:ext uri="{FF2B5EF4-FFF2-40B4-BE49-F238E27FC236}">
                <a16:creationId xmlns:a16="http://schemas.microsoft.com/office/drawing/2014/main" id="{E09D25BA-C7E6-5B26-6E20-6AE17DB15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DBDD-552C-3EA7-4777-166D9E800287}"/>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276241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F5AC-AE2B-DCA4-D952-EB9453F96B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75EB70-E0AB-4DC1-60F1-FAAA85123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8592B-3170-B968-0F12-80DCF9ED7352}"/>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5" name="Footer Placeholder 4">
            <a:extLst>
              <a:ext uri="{FF2B5EF4-FFF2-40B4-BE49-F238E27FC236}">
                <a16:creationId xmlns:a16="http://schemas.microsoft.com/office/drawing/2014/main" id="{9ADFDC64-2DCC-7518-04C5-E3A5B709D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E94D8-36C0-D070-44E8-BEF590FF7017}"/>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164783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852054-B0B5-59BC-AEE3-384449591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A0236-963F-DC81-8D2F-B69A4DE54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B6A5C-7639-3EBD-4325-1CACC0B96251}"/>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5" name="Footer Placeholder 4">
            <a:extLst>
              <a:ext uri="{FF2B5EF4-FFF2-40B4-BE49-F238E27FC236}">
                <a16:creationId xmlns:a16="http://schemas.microsoft.com/office/drawing/2014/main" id="{5CFB2A74-6A2C-E484-1624-98AA3560C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EFA0A-8B2D-B92E-6E8F-835EB53FD78E}"/>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289094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line headin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18465" y="6388666"/>
            <a:ext cx="10777678" cy="123111"/>
          </a:xfrm>
          <a:prstGeom prst="rect">
            <a:avLst/>
          </a:prstGeom>
        </p:spPr>
        <p:txBody>
          <a:bodyPr vert="horz" lIns="0" tIns="0" rIns="0" bIns="0" rtlCol="0" anchor="b" anchorCtr="0"/>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
        <p:nvSpPr>
          <p:cNvPr id="11" name="Title 6"/>
          <p:cNvSpPr>
            <a:spLocks noGrp="1"/>
          </p:cNvSpPr>
          <p:nvPr>
            <p:ph type="title" hasCustomPrompt="1"/>
          </p:nvPr>
        </p:nvSpPr>
        <p:spPr>
          <a:xfrm>
            <a:off x="520718" y="622094"/>
            <a:ext cx="10147282" cy="445918"/>
          </a:xfrm>
          <a:prstGeom prst="rect">
            <a:avLst/>
          </a:prstGeom>
        </p:spPr>
        <p:txBody>
          <a:bodyPr vert="horz" wrap="square" lIns="0" tIns="0" rIns="0" bIns="0" anchor="t" anchorCtr="0">
            <a:spAutoFit/>
          </a:bodyPr>
          <a:lstStyle>
            <a:lvl1pPr>
              <a:defRPr baseline="0"/>
            </a:lvl1pPr>
          </a:lstStyle>
          <a:p>
            <a:r>
              <a:rPr lang="en-US"/>
              <a:t>Heading, one line example, set at 28pt</a:t>
            </a:r>
            <a:endParaRPr lang="en-GB"/>
          </a:p>
        </p:txBody>
      </p:sp>
      <p:sp>
        <p:nvSpPr>
          <p:cNvPr id="12" name="Text Placeholder 9"/>
          <p:cNvSpPr>
            <a:spLocks noGrp="1"/>
          </p:cNvSpPr>
          <p:nvPr>
            <p:ph type="body" sz="quarter" idx="13" hasCustomPrompt="1"/>
          </p:nvPr>
        </p:nvSpPr>
        <p:spPr>
          <a:xfrm>
            <a:off x="521942" y="2389205"/>
            <a:ext cx="5321646" cy="3016210"/>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chemeClr val="accent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3" name="Text Placeholder 9"/>
          <p:cNvSpPr>
            <a:spLocks noGrp="1"/>
          </p:cNvSpPr>
          <p:nvPr>
            <p:ph type="body" sz="quarter" idx="14" hasCustomPrompt="1"/>
          </p:nvPr>
        </p:nvSpPr>
        <p:spPr>
          <a:xfrm>
            <a:off x="6355565" y="2387133"/>
            <a:ext cx="5320498" cy="193899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chemeClr val="accent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9" name="Text Placeholder 8"/>
          <p:cNvSpPr>
            <a:spLocks noGrp="1"/>
          </p:cNvSpPr>
          <p:nvPr>
            <p:ph type="body" sz="quarter" idx="15" hasCustomPrompt="1"/>
          </p:nvPr>
        </p:nvSpPr>
        <p:spPr>
          <a:xfrm>
            <a:off x="521380" y="1269481"/>
            <a:ext cx="10146620" cy="861774"/>
          </a:xfrm>
          <a:prstGeom prst="rect">
            <a:avLst/>
          </a:prstGeom>
        </p:spPr>
        <p:txBody>
          <a:bodyPr wrap="square" lIns="0" tIns="0" rIns="0" bIns="0">
            <a:spAutoFit/>
          </a:bodyPr>
          <a:lstStyle>
            <a:lvl1pPr marL="0" indent="0">
              <a:lnSpc>
                <a:spcPct val="100000"/>
              </a:lnSpc>
              <a:buNone/>
              <a:defRPr sz="1400"/>
            </a:lvl1pPr>
          </a:lstStyle>
          <a:p>
            <a:pPr lvl="0"/>
            <a:r>
              <a:rPr lang="en-GB"/>
              <a:t>Subtitle, two lines preference, four lines maximum, set at 14pt. Do not extent the width of this text box.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Tree>
    <p:extLst>
      <p:ext uri="{BB962C8B-B14F-4D97-AF65-F5344CB8AC3E}">
        <p14:creationId xmlns:p14="http://schemas.microsoft.com/office/powerpoint/2010/main" val="3049443512"/>
      </p:ext>
    </p:extLst>
  </p:cSld>
  <p:clrMapOvr>
    <a:masterClrMapping/>
  </p:clrMapOvr>
  <p:extLst>
    <p:ext uri="{DCECCB84-F9BA-43D5-87BE-67443E8EF086}">
      <p15:sldGuideLst xmlns:p15="http://schemas.microsoft.com/office/powerpoint/2012/main">
        <p15:guide id="1" orient="horz" pos="799">
          <p15:clr>
            <a:srgbClr val="FBAE40"/>
          </p15:clr>
        </p15:guide>
        <p15:guide id="2" orient="horz" pos="1502">
          <p15:clr>
            <a:srgbClr val="FBAE40"/>
          </p15:clr>
        </p15:guide>
        <p15:guide id="3" orient="horz" pos="1253">
          <p15:clr>
            <a:srgbClr val="FBAE40"/>
          </p15:clr>
        </p15:guide>
        <p15:guide id="4" orient="horz" pos="136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19231" y="624356"/>
            <a:ext cx="10148769" cy="861774"/>
          </a:xfrm>
          <a:prstGeom prst="rect">
            <a:avLst/>
          </a:prstGeom>
        </p:spPr>
        <p:txBody>
          <a:bodyPr vert="horz" wrap="square" lIns="0" tIns="0" rIns="0" bIns="0" anchor="t" anchorCtr="0">
            <a:spAutoFit/>
          </a:bodyPr>
          <a:lstStyle/>
          <a:p>
            <a:r>
              <a:rPr lang="en-US"/>
              <a:t>Heading, two lines maximum, set at 28pt further information should feature in the subtitle</a:t>
            </a:r>
            <a:endParaRPr lang="en-GB"/>
          </a:p>
        </p:txBody>
      </p:sp>
      <p:sp>
        <p:nvSpPr>
          <p:cNvPr id="10" name="Text Placeholder 9"/>
          <p:cNvSpPr>
            <a:spLocks noGrp="1"/>
          </p:cNvSpPr>
          <p:nvPr>
            <p:ph type="body" sz="quarter" idx="13" hasCustomPrompt="1"/>
          </p:nvPr>
        </p:nvSpPr>
        <p:spPr>
          <a:xfrm>
            <a:off x="520680" y="2781835"/>
            <a:ext cx="5322908" cy="3016210"/>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chemeClr val="accent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1" name="Text Placeholder 9"/>
          <p:cNvSpPr>
            <a:spLocks noGrp="1"/>
          </p:cNvSpPr>
          <p:nvPr>
            <p:ph type="body" sz="quarter" idx="14" hasCustomPrompt="1"/>
          </p:nvPr>
        </p:nvSpPr>
        <p:spPr>
          <a:xfrm>
            <a:off x="6351326" y="2785477"/>
            <a:ext cx="5324737" cy="193899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chemeClr val="accent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13" name="Text Placeholder 8"/>
          <p:cNvSpPr>
            <a:spLocks noGrp="1"/>
          </p:cNvSpPr>
          <p:nvPr>
            <p:ph type="body" sz="quarter" idx="15" hasCustomPrompt="1"/>
          </p:nvPr>
        </p:nvSpPr>
        <p:spPr>
          <a:xfrm>
            <a:off x="520621" y="1703856"/>
            <a:ext cx="10147379" cy="861774"/>
          </a:xfrm>
          <a:prstGeom prst="rect">
            <a:avLst/>
          </a:prstGeom>
        </p:spPr>
        <p:txBody>
          <a:bodyPr wrap="square" lIns="0" tIns="0" rIns="0" bIns="0">
            <a:spAutoFit/>
          </a:bodyPr>
          <a:lstStyle>
            <a:lvl1pPr marL="0" indent="0">
              <a:lnSpc>
                <a:spcPct val="100000"/>
              </a:lnSpc>
              <a:buNone/>
              <a:defRPr sz="1400"/>
            </a:lvl1pPr>
          </a:lstStyle>
          <a:p>
            <a:pPr lvl="0"/>
            <a:r>
              <a:rPr lang="en-GB"/>
              <a:t>Subtitle, two lines preference, four lines maximum, set at 14pt. Do not extent the width of this text box.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9"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18465" y="6388666"/>
            <a:ext cx="10777678" cy="123111"/>
          </a:xfrm>
          <a:prstGeom prst="rect">
            <a:avLst/>
          </a:prstGeom>
        </p:spPr>
        <p:txBody>
          <a:bodyPr vert="horz" lIns="0" tIns="0" rIns="0" bIns="0" rtlCol="0" anchor="b" anchorCtr="0"/>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Tree>
    <p:extLst>
      <p:ext uri="{BB962C8B-B14F-4D97-AF65-F5344CB8AC3E}">
        <p14:creationId xmlns:p14="http://schemas.microsoft.com/office/powerpoint/2010/main" val="3775319578"/>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1525">
          <p15:clr>
            <a:srgbClr val="FBAE40"/>
          </p15:clr>
        </p15:guide>
        <p15:guide id="3" orient="horz" pos="1638">
          <p15:clr>
            <a:srgbClr val="FBAE40"/>
          </p15:clr>
        </p15:guide>
        <p15:guide id="4" orient="horz" pos="17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4 lines ONLY">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18478" y="623745"/>
            <a:ext cx="10149522" cy="1712010"/>
          </a:xfrm>
          <a:prstGeom prst="rect">
            <a:avLst/>
          </a:prstGeom>
        </p:spPr>
        <p:txBody>
          <a:bodyPr wrap="square" lIns="0" tIns="0" rIns="0" bIns="0" anchor="t" anchorCtr="0">
            <a:spAutoFit/>
          </a:bodyPr>
          <a:lstStyle>
            <a:lvl1pPr>
              <a:defRPr baseline="0"/>
            </a:lvl1pPr>
          </a:lstStyle>
          <a:p>
            <a:r>
              <a:rPr lang="en-US"/>
              <a:t>Title only example without subtitle text, heading two lines preference here, but up to four lines as it’s without the subtitle, set at 28pt, see other layout options for more choice</a:t>
            </a:r>
            <a:endParaRPr lang="en-GB"/>
          </a:p>
        </p:txBody>
      </p:sp>
      <p:sp>
        <p:nvSpPr>
          <p:cNvPr id="3" name="Text Placeholder 2"/>
          <p:cNvSpPr>
            <a:spLocks noGrp="1"/>
          </p:cNvSpPr>
          <p:nvPr>
            <p:ph type="body" sz="quarter" idx="14"/>
          </p:nvPr>
        </p:nvSpPr>
        <p:spPr>
          <a:xfrm>
            <a:off x="518477" y="2746073"/>
            <a:ext cx="5322357" cy="1333698"/>
          </a:xfrm>
          <a:prstGeom prst="rect">
            <a:avLst/>
          </a:prstGeom>
        </p:spPr>
        <p:txBody>
          <a:bodyPr wrap="square" lIns="0" tIns="0" rIns="0" bIns="0">
            <a:spAutoFit/>
          </a:bodyPr>
          <a:lstStyle>
            <a:lvl1pPr marL="0" indent="-108000">
              <a:lnSpc>
                <a:spcPct val="100000"/>
              </a:lnSpc>
              <a:defRPr sz="1400"/>
            </a:lvl1pPr>
            <a:lvl2pPr marL="360000" indent="-108000">
              <a:lnSpc>
                <a:spcPct val="100000"/>
              </a:lnSpc>
              <a:defRPr sz="1400"/>
            </a:lvl2pPr>
            <a:lvl3pPr marL="540000" indent="-108000">
              <a:lnSpc>
                <a:spcPct val="100000"/>
              </a:lnSpc>
              <a:defRPr sz="1400"/>
            </a:lvl3pPr>
            <a:lvl4pPr marL="720000" indent="-108000">
              <a:lnSpc>
                <a:spcPct val="100000"/>
              </a:lnSpc>
              <a:defRPr sz="1400"/>
            </a:lvl4pPr>
            <a:lvl5pPr marL="900000" indent="-108000">
              <a:lnSpc>
                <a:spcPct val="100000"/>
              </a:lnSpc>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18465" y="6388666"/>
            <a:ext cx="10777678" cy="123111"/>
          </a:xfrm>
          <a:prstGeom prst="rect">
            <a:avLst/>
          </a:prstGeom>
        </p:spPr>
        <p:txBody>
          <a:bodyPr vert="horz" lIns="0" tIns="0" rIns="0" bIns="0" rtlCol="0" anchor="b" anchorCtr="0"/>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Tree>
    <p:extLst>
      <p:ext uri="{BB962C8B-B14F-4D97-AF65-F5344CB8AC3E}">
        <p14:creationId xmlns:p14="http://schemas.microsoft.com/office/powerpoint/2010/main" val="3263894834"/>
      </p:ext>
    </p:extLst>
  </p:cSld>
  <p:clrMapOvr>
    <a:masterClrMapping/>
  </p:clrMapOvr>
  <p:hf hdr="0" dt="0"/>
  <p:extLst>
    <p:ext uri="{DCECCB84-F9BA-43D5-87BE-67443E8EF086}">
      <p15:sldGuideLst xmlns:p15="http://schemas.microsoft.com/office/powerpoint/2012/main">
        <p15:guide id="1" orient="horz" pos="17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ONLY">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18465" y="6388666"/>
            <a:ext cx="10777678" cy="123111"/>
          </a:xfrm>
          <a:prstGeom prst="rect">
            <a:avLst/>
          </a:prstGeom>
        </p:spPr>
        <p:txBody>
          <a:bodyPr vert="horz" lIns="0" tIns="0" rIns="0" bIns="0" rtlCol="0" anchor="b" anchorCtr="0"/>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Tree>
    <p:extLst>
      <p:ext uri="{BB962C8B-B14F-4D97-AF65-F5344CB8AC3E}">
        <p14:creationId xmlns:p14="http://schemas.microsoft.com/office/powerpoint/2010/main" val="150575034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2932-800D-FF8A-3882-7CE839B18C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698727-CB09-1219-5C24-E802C48F5F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AB1CF9-BAFD-00CB-22B4-7B54F1046A59}"/>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5" name="Footer Placeholder 4">
            <a:extLst>
              <a:ext uri="{FF2B5EF4-FFF2-40B4-BE49-F238E27FC236}">
                <a16:creationId xmlns:a16="http://schemas.microsoft.com/office/drawing/2014/main" id="{2C201194-CD2B-4F5F-EE50-742CDC4DDB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0E483C-791E-8156-15BF-3D9C99722719}"/>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326400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0940-7CBE-4F14-B150-3EBD309FFD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3A06BE-14C3-B4A7-91FB-1E32A2391A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58E0EE-0AD2-161D-9538-A64205642DDA}"/>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5" name="Footer Placeholder 4">
            <a:extLst>
              <a:ext uri="{FF2B5EF4-FFF2-40B4-BE49-F238E27FC236}">
                <a16:creationId xmlns:a16="http://schemas.microsoft.com/office/drawing/2014/main" id="{23FBBFAB-2E32-74D9-F4D3-9E9A0F311F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077588-1125-F408-4900-33D9B488E68B}"/>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1084802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E47C-3F10-A290-5A67-1CA09435D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6DB006-B3BC-763B-692B-5CBF6E08E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1861B-6723-7892-D031-86A0CA0C5CD7}"/>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5" name="Footer Placeholder 4">
            <a:extLst>
              <a:ext uri="{FF2B5EF4-FFF2-40B4-BE49-F238E27FC236}">
                <a16:creationId xmlns:a16="http://schemas.microsoft.com/office/drawing/2014/main" id="{7F8922B0-0B88-445C-D5C7-D98FF783C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09C14-4D8E-CF14-E18D-1C59B4C0F6D8}"/>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240744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248A-6F4A-FC92-8FA5-9C999F6D6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D9EE98-F075-05A8-1B31-18E809364A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978B37-DE0E-8323-FC71-171961C953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40AEB4-5EAE-ED41-BE80-19609F2CE5F0}"/>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6" name="Footer Placeholder 5">
            <a:extLst>
              <a:ext uri="{FF2B5EF4-FFF2-40B4-BE49-F238E27FC236}">
                <a16:creationId xmlns:a16="http://schemas.microsoft.com/office/drawing/2014/main" id="{B58A0350-5616-4461-1592-157739089A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3E154-E6CA-F5EC-DEF5-29930DC14AB9}"/>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83951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7827-62C6-279B-868F-FF04C39F2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022DE-B1D5-D7EE-6749-D75C5DA89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6240E-C602-A84C-F353-91C4BB7B5BA2}"/>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5" name="Footer Placeholder 4">
            <a:extLst>
              <a:ext uri="{FF2B5EF4-FFF2-40B4-BE49-F238E27FC236}">
                <a16:creationId xmlns:a16="http://schemas.microsoft.com/office/drawing/2014/main" id="{BEFC1811-41C3-905E-AA35-B052AB886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3C628-5F71-EF2B-68D3-6B261C5CE462}"/>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1365404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7F89-BBA0-3535-92B1-1C03F0FC6B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CF993E-3BDF-D1A2-6204-110A75128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95D3C1-D3C5-743D-1DB3-346CC0DE5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44EFF6-1A30-352B-BD49-676040C917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734337-D040-5054-7127-F766BD7488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EC60A-A895-6B6F-8E0C-04F17194A969}"/>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8" name="Footer Placeholder 7">
            <a:extLst>
              <a:ext uri="{FF2B5EF4-FFF2-40B4-BE49-F238E27FC236}">
                <a16:creationId xmlns:a16="http://schemas.microsoft.com/office/drawing/2014/main" id="{439A5C47-1631-91CF-1F6F-C7E5817732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371B8A-6375-81C3-25BF-9EFA388EAF3D}"/>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4236660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1B02-7F7C-8E34-F017-796926A59F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0E6ACA-C034-554A-B843-C4D9B4BDC43F}"/>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4" name="Footer Placeholder 3">
            <a:extLst>
              <a:ext uri="{FF2B5EF4-FFF2-40B4-BE49-F238E27FC236}">
                <a16:creationId xmlns:a16="http://schemas.microsoft.com/office/drawing/2014/main" id="{D0198329-9737-DC9C-C480-1058F77483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42BCF6-180A-5A3A-2BF3-679C095A3071}"/>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51550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B1386-7A58-3E52-180E-FF49269B5CD1}"/>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3" name="Footer Placeholder 2">
            <a:extLst>
              <a:ext uri="{FF2B5EF4-FFF2-40B4-BE49-F238E27FC236}">
                <a16:creationId xmlns:a16="http://schemas.microsoft.com/office/drawing/2014/main" id="{C8FDD259-DE81-92A2-923E-A3D8DF1FB5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A2C4F8-5B12-41B9-DD44-91F810216A06}"/>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1717814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493D-EC77-469D-7A15-14A5C93C9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63BE2A-1A42-5DE6-D2CB-CA9B369A8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99794E-4F12-4B80-B724-4684281D2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BDECA-F35B-37E3-1DD0-B70C03276940}"/>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6" name="Footer Placeholder 5">
            <a:extLst>
              <a:ext uri="{FF2B5EF4-FFF2-40B4-BE49-F238E27FC236}">
                <a16:creationId xmlns:a16="http://schemas.microsoft.com/office/drawing/2014/main" id="{0E285BFF-FA55-FE9F-3BD1-BF8CA0BAA7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9534DD-AAAC-7D69-6F3F-45B9B74352BE}"/>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32255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0761-8CB1-3307-5734-4D4CF2F30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FF019E-5857-68DB-9E22-9ABCD8B9C1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CC2C83-9B36-B5F1-974F-C0C9570E1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01DF4-CBDB-ABD6-CC1A-F6FA03606A30}"/>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6" name="Footer Placeholder 5">
            <a:extLst>
              <a:ext uri="{FF2B5EF4-FFF2-40B4-BE49-F238E27FC236}">
                <a16:creationId xmlns:a16="http://schemas.microsoft.com/office/drawing/2014/main" id="{F7974234-F071-3797-712D-904A53054F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2863BA-3968-5206-4C37-77668CF06F23}"/>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3617698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7692-01F9-38F2-A73F-FA02E2AD6D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DA13C7-46BA-5448-72DE-5E02181F6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3EFC60-7BED-36F8-0969-4A0FED67F7A7}"/>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5" name="Footer Placeholder 4">
            <a:extLst>
              <a:ext uri="{FF2B5EF4-FFF2-40B4-BE49-F238E27FC236}">
                <a16:creationId xmlns:a16="http://schemas.microsoft.com/office/drawing/2014/main" id="{04F51E2C-5E6E-1C84-D439-5C3443D77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0349C-B695-C21A-2E2F-9CC7D8994EC1}"/>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1414855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44BFEE-1CDD-2E2A-B0CA-A773011DCE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8B8553-AE9D-1D49-C238-EC60314C3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FF9284-D96A-AFB9-F83C-C0C1CE0FA6D2}"/>
              </a:ext>
            </a:extLst>
          </p:cNvPr>
          <p:cNvSpPr>
            <a:spLocks noGrp="1"/>
          </p:cNvSpPr>
          <p:nvPr>
            <p:ph type="dt" sz="half" idx="10"/>
          </p:nvPr>
        </p:nvSpPr>
        <p:spPr/>
        <p:txBody>
          <a:bodyPr/>
          <a:lstStyle/>
          <a:p>
            <a:fld id="{D24CFC27-E5EF-4F49-AEA4-AACB511A4E1D}" type="datetimeFigureOut">
              <a:rPr lang="en-GB" smtClean="0"/>
              <a:t>19/09/2023</a:t>
            </a:fld>
            <a:endParaRPr lang="en-GB"/>
          </a:p>
        </p:txBody>
      </p:sp>
      <p:sp>
        <p:nvSpPr>
          <p:cNvPr id="5" name="Footer Placeholder 4">
            <a:extLst>
              <a:ext uri="{FF2B5EF4-FFF2-40B4-BE49-F238E27FC236}">
                <a16:creationId xmlns:a16="http://schemas.microsoft.com/office/drawing/2014/main" id="{07BD1767-ED62-D5D3-9490-2C68AE669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F93B6C-C877-1482-1A58-3D7AC895212C}"/>
              </a:ext>
            </a:extLst>
          </p:cNvPr>
          <p:cNvSpPr>
            <a:spLocks noGrp="1"/>
          </p:cNvSpPr>
          <p:nvPr>
            <p:ph type="sldNum" sz="quarter" idx="12"/>
          </p:nvPr>
        </p:nvSpPr>
        <p:spPr/>
        <p:txBody>
          <a:bodyPr/>
          <a:lstStyle/>
          <a:p>
            <a:fld id="{3F03C654-C9E6-B74B-BC13-0E56993FCEFE}" type="slidenum">
              <a:rPr lang="en-GB" smtClean="0"/>
              <a:t>‹#›</a:t>
            </a:fld>
            <a:endParaRPr lang="en-GB"/>
          </a:p>
        </p:txBody>
      </p:sp>
    </p:spTree>
    <p:extLst>
      <p:ext uri="{BB962C8B-B14F-4D97-AF65-F5344CB8AC3E}">
        <p14:creationId xmlns:p14="http://schemas.microsoft.com/office/powerpoint/2010/main" val="281442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782F-86F9-CB0B-B229-C8ACB27DF2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7FAD54-153D-0FC6-FFBB-937C34A13C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21CC3F-BB18-794C-89E7-96BB90CE54CD}"/>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5" name="Footer Placeholder 4">
            <a:extLst>
              <a:ext uri="{FF2B5EF4-FFF2-40B4-BE49-F238E27FC236}">
                <a16:creationId xmlns:a16="http://schemas.microsoft.com/office/drawing/2014/main" id="{FF1D3B7E-D8E9-A379-B3FC-358ED6D4C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185DE-C89C-E81B-11C3-4AA872BD3A23}"/>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332652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535D-000A-A985-8A87-D637C17DF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049FB-BDA6-034D-8B36-F2BEE54D5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986FB-6AD4-144B-FEBF-EEB930190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0A3BF-C128-C955-E5D4-2ED6097CD3E4}"/>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6" name="Footer Placeholder 5">
            <a:extLst>
              <a:ext uri="{FF2B5EF4-FFF2-40B4-BE49-F238E27FC236}">
                <a16:creationId xmlns:a16="http://schemas.microsoft.com/office/drawing/2014/main" id="{3F6AF7A0-EE57-B7D5-67AC-114E77308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3277A-D971-14EB-DC7C-F0F554467A47}"/>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303994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5125-17A9-7327-730C-FCDEEF59FA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F7449-7572-AA62-88B4-8887CE6A9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3180C-E313-43DA-E870-857B3F7AC2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90FDCB-ED4C-0A30-023F-6CBB31B32C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B389C-E87B-0804-354E-EE3BBC979F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6F02CF-9B72-FD6C-D168-D875517BC601}"/>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8" name="Footer Placeholder 7">
            <a:extLst>
              <a:ext uri="{FF2B5EF4-FFF2-40B4-BE49-F238E27FC236}">
                <a16:creationId xmlns:a16="http://schemas.microsoft.com/office/drawing/2014/main" id="{D4FDE47C-D6EC-CDB4-FA9C-8436BD4C7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C937AF-2618-C8BD-09DA-B902724A44A8}"/>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332574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A935-0F57-DE69-876D-045D51049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D4206F-68EA-E13C-D58A-BB03086168A3}"/>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4" name="Footer Placeholder 3">
            <a:extLst>
              <a:ext uri="{FF2B5EF4-FFF2-40B4-BE49-F238E27FC236}">
                <a16:creationId xmlns:a16="http://schemas.microsoft.com/office/drawing/2014/main" id="{5364FF16-CAC5-E2AB-D775-96EE3639E2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961E5A-2333-927C-FC31-A7212C82745C}"/>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405645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3DB4B-8E1D-1E0C-3536-1216785C55A9}"/>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3" name="Footer Placeholder 2">
            <a:extLst>
              <a:ext uri="{FF2B5EF4-FFF2-40B4-BE49-F238E27FC236}">
                <a16:creationId xmlns:a16="http://schemas.microsoft.com/office/drawing/2014/main" id="{B4924F1A-BCDB-EFE3-ADC3-227F4FC26E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65CBC2-9A52-FDA0-B4C3-7D5A86932099}"/>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338892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8C3F-A548-D7A6-5B79-1AEB7CBE9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A8F74-7DD1-979C-6607-DAD5B1680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55DA3-8C78-5875-0088-9F63A1E4D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48984-D4FA-6251-8369-09DCDF3981A3}"/>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6" name="Footer Placeholder 5">
            <a:extLst>
              <a:ext uri="{FF2B5EF4-FFF2-40B4-BE49-F238E27FC236}">
                <a16:creationId xmlns:a16="http://schemas.microsoft.com/office/drawing/2014/main" id="{1D7A6E58-0BDA-CC84-9262-2C88DF886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ACE62-7ED2-EB69-6F53-BCF5EA9C8851}"/>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179873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7DF8-9B5C-64E8-1016-D3DB02965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51C90-D01D-5D91-4A98-6E0560ABA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E1BFD-D1DB-910B-A091-0AF755771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E1C8A4-0CA0-AD8A-0F9E-F0C45824108B}"/>
              </a:ext>
            </a:extLst>
          </p:cNvPr>
          <p:cNvSpPr>
            <a:spLocks noGrp="1"/>
          </p:cNvSpPr>
          <p:nvPr>
            <p:ph type="dt" sz="half" idx="10"/>
          </p:nvPr>
        </p:nvSpPr>
        <p:spPr/>
        <p:txBody>
          <a:bodyPr/>
          <a:lstStyle/>
          <a:p>
            <a:fld id="{1DB01C3C-F7C2-2E4D-9EBB-A73EA4CC357D}" type="datetimeFigureOut">
              <a:rPr lang="en-US" smtClean="0"/>
              <a:t>9/19/2023</a:t>
            </a:fld>
            <a:endParaRPr lang="en-US"/>
          </a:p>
        </p:txBody>
      </p:sp>
      <p:sp>
        <p:nvSpPr>
          <p:cNvPr id="6" name="Footer Placeholder 5">
            <a:extLst>
              <a:ext uri="{FF2B5EF4-FFF2-40B4-BE49-F238E27FC236}">
                <a16:creationId xmlns:a16="http://schemas.microsoft.com/office/drawing/2014/main" id="{D6D89C70-972F-C673-80DC-B6BC8A1B7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138EE-336D-18F3-1CCE-14715CF3341E}"/>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19771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D105D-EF5E-5DFA-C0B0-C0A117E09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9487FB-182A-681E-19E0-CA6CC29F8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6E39E-37CF-6ECE-1CD9-45837E8BF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01C3C-F7C2-2E4D-9EBB-A73EA4CC357D}" type="datetimeFigureOut">
              <a:rPr lang="en-US" smtClean="0"/>
              <a:t>9/19/2023</a:t>
            </a:fld>
            <a:endParaRPr lang="en-US"/>
          </a:p>
        </p:txBody>
      </p:sp>
      <p:sp>
        <p:nvSpPr>
          <p:cNvPr id="5" name="Footer Placeholder 4">
            <a:extLst>
              <a:ext uri="{FF2B5EF4-FFF2-40B4-BE49-F238E27FC236}">
                <a16:creationId xmlns:a16="http://schemas.microsoft.com/office/drawing/2014/main" id="{2E26737C-A243-B548-2C57-68168149F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35A77F-883F-58D4-3370-4900DEBB8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C2062-C527-E24D-98CB-EC1F1065AF95}" type="slidenum">
              <a:rPr lang="en-US" smtClean="0"/>
              <a:t>‹#›</a:t>
            </a:fld>
            <a:endParaRPr lang="en-US"/>
          </a:p>
        </p:txBody>
      </p:sp>
    </p:spTree>
    <p:extLst>
      <p:ext uri="{BB962C8B-B14F-4D97-AF65-F5344CB8AC3E}">
        <p14:creationId xmlns:p14="http://schemas.microsoft.com/office/powerpoint/2010/main" val="1530933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6" cstate="screen">
            <a:extLst>
              <a:ext uri="{28A0092B-C50C-407E-A947-70E740481C1C}">
                <a14:useLocalDpi xmlns:a14="http://schemas.microsoft.com/office/drawing/2010/main"/>
              </a:ext>
            </a:extLst>
          </a:blip>
          <a:srcRect l="113" t="5380" r="274"/>
          <a:stretch/>
        </p:blipFill>
        <p:spPr>
          <a:xfrm>
            <a:off x="-4596" y="145"/>
            <a:ext cx="12196595" cy="683365"/>
          </a:xfrm>
          <a:prstGeom prst="rect">
            <a:avLst/>
          </a:prstGeom>
        </p:spPr>
      </p:pic>
      <p:sp>
        <p:nvSpPr>
          <p:cNvPr id="2" name="Rectangle 1"/>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pPr algn="r"/>
              <a:t>‹#›</a:t>
            </a:fld>
            <a:endParaRPr lang="en-GB" sz="800"/>
          </a:p>
        </p:txBody>
      </p:sp>
    </p:spTree>
    <p:extLst>
      <p:ext uri="{BB962C8B-B14F-4D97-AF65-F5344CB8AC3E}">
        <p14:creationId xmlns:p14="http://schemas.microsoft.com/office/powerpoint/2010/main" val="2996421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25">
          <p15:clr>
            <a:srgbClr val="F26B43"/>
          </p15:clr>
        </p15:guide>
        <p15:guide id="3" pos="7355">
          <p15:clr>
            <a:srgbClr val="F26B43"/>
          </p15:clr>
        </p15:guide>
        <p15:guide id="4" orient="horz" pos="391">
          <p15:clr>
            <a:srgbClr val="F26B43"/>
          </p15:clr>
        </p15:guide>
        <p15:guide id="5" pos="3681">
          <p15:clr>
            <a:srgbClr val="F26B43"/>
          </p15:clr>
        </p15:guide>
        <p15:guide id="6" orient="horz" pos="3974">
          <p15:clr>
            <a:srgbClr val="F26B43"/>
          </p15:clr>
        </p15:guide>
        <p15:guide id="7" pos="3999">
          <p15:clr>
            <a:srgbClr val="F26B43"/>
          </p15:clr>
        </p15:guide>
        <p15:guide id="8" orient="horz" pos="504">
          <p15:clr>
            <a:srgbClr val="F26B43"/>
          </p15:clr>
        </p15:guide>
        <p15:guide id="9" pos="2457">
          <p15:clr>
            <a:srgbClr val="F26B43"/>
          </p15:clr>
        </p15:guide>
        <p15:guide id="10" pos="2774">
          <p15:clr>
            <a:srgbClr val="F26B43"/>
          </p15:clr>
        </p15:guide>
        <p15:guide id="11" pos="4906">
          <p15:clr>
            <a:srgbClr val="F26B43"/>
          </p15:clr>
        </p15:guide>
        <p15:guide id="12" pos="522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7FFA6-4DA5-4D7C-E9B7-0544AAEC9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49102D-A5FA-86E3-BEBA-9D8EFB425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D3476B-9EE9-D45A-5061-E20961CF0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CFC27-E5EF-4F49-AEA4-AACB511A4E1D}" type="datetimeFigureOut">
              <a:rPr lang="en-GB" smtClean="0"/>
              <a:t>19/09/2023</a:t>
            </a:fld>
            <a:endParaRPr lang="en-GB"/>
          </a:p>
        </p:txBody>
      </p:sp>
      <p:sp>
        <p:nvSpPr>
          <p:cNvPr id="5" name="Footer Placeholder 4">
            <a:extLst>
              <a:ext uri="{FF2B5EF4-FFF2-40B4-BE49-F238E27FC236}">
                <a16:creationId xmlns:a16="http://schemas.microsoft.com/office/drawing/2014/main" id="{74860F96-12F4-8A97-7E1D-BAB421831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32B58B-BA59-A317-A055-3867670DA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3C654-C9E6-B74B-BC13-0E56993FCEFE}" type="slidenum">
              <a:rPr lang="en-GB" smtClean="0"/>
              <a:t>‹#›</a:t>
            </a:fld>
            <a:endParaRPr lang="en-GB"/>
          </a:p>
        </p:txBody>
      </p:sp>
    </p:spTree>
    <p:extLst>
      <p:ext uri="{BB962C8B-B14F-4D97-AF65-F5344CB8AC3E}">
        <p14:creationId xmlns:p14="http://schemas.microsoft.com/office/powerpoint/2010/main" val="11821475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www.yorkshirewater.com/about-us/our-performanc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B31CAEA-B523-91B0-B3B6-71ED39CBB747}"/>
              </a:ext>
            </a:extLst>
          </p:cNvPr>
          <p:cNvGrpSpPr/>
          <p:nvPr/>
        </p:nvGrpSpPr>
        <p:grpSpPr>
          <a:xfrm>
            <a:off x="0" y="2830203"/>
            <a:ext cx="12192000" cy="2733786"/>
            <a:chOff x="-128954" y="2642614"/>
            <a:chExt cx="12320954" cy="2762701"/>
          </a:xfrm>
        </p:grpSpPr>
        <p:pic>
          <p:nvPicPr>
            <p:cNvPr id="9" name="Picture 8" descr="Icon, rectangle&#10;&#10;Description automatically generated">
              <a:extLst>
                <a:ext uri="{FF2B5EF4-FFF2-40B4-BE49-F238E27FC236}">
                  <a16:creationId xmlns:a16="http://schemas.microsoft.com/office/drawing/2014/main" id="{FD88C6B3-585C-EC10-1478-A76D25F65F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9600" y="2642614"/>
              <a:ext cx="7772400" cy="2762701"/>
            </a:xfrm>
            <a:prstGeom prst="rect">
              <a:avLst/>
            </a:prstGeom>
          </p:spPr>
        </p:pic>
        <p:pic>
          <p:nvPicPr>
            <p:cNvPr id="10" name="Picture 9" descr="Icon, rectangle&#10;&#10;Description automatically generated">
              <a:extLst>
                <a:ext uri="{FF2B5EF4-FFF2-40B4-BE49-F238E27FC236}">
                  <a16:creationId xmlns:a16="http://schemas.microsoft.com/office/drawing/2014/main" id="{A35396BF-9EE4-8FD4-9270-E5DADB8572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954" y="2642614"/>
              <a:ext cx="7772400" cy="2762701"/>
            </a:xfrm>
            <a:prstGeom prst="rect">
              <a:avLst/>
            </a:prstGeom>
          </p:spPr>
        </p:pic>
      </p:grpSp>
      <p:sp>
        <p:nvSpPr>
          <p:cNvPr id="13" name="TextBox 12">
            <a:extLst>
              <a:ext uri="{FF2B5EF4-FFF2-40B4-BE49-F238E27FC236}">
                <a16:creationId xmlns:a16="http://schemas.microsoft.com/office/drawing/2014/main" id="{3F730BE9-A19F-ECD8-40CE-FA1335479E97}"/>
              </a:ext>
            </a:extLst>
          </p:cNvPr>
          <p:cNvSpPr txBox="1"/>
          <p:nvPr/>
        </p:nvSpPr>
        <p:spPr>
          <a:xfrm>
            <a:off x="421132" y="556822"/>
            <a:ext cx="7863332" cy="1631216"/>
          </a:xfrm>
          <a:prstGeom prst="rect">
            <a:avLst/>
          </a:prstGeom>
          <a:noFill/>
        </p:spPr>
        <p:txBody>
          <a:bodyPr wrap="square" rtlCol="0">
            <a:spAutoFit/>
          </a:bodyPr>
          <a:lstStyle/>
          <a:p>
            <a:r>
              <a:rPr lang="en-GB" sz="5000" b="1">
                <a:solidFill>
                  <a:schemeClr val="bg1"/>
                </a:solidFill>
                <a:latin typeface="Poppins" pitchFamily="2" charset="77"/>
                <a:ea typeface="Tahoma" panose="020B0604030504040204" pitchFamily="34" charset="0"/>
                <a:cs typeface="Poppins" pitchFamily="2" charset="77"/>
              </a:rPr>
              <a:t>Acceptability &amp; affordability research</a:t>
            </a:r>
            <a:endParaRPr lang="en-GB" sz="5000" b="1">
              <a:solidFill>
                <a:schemeClr val="bg1"/>
              </a:solidFill>
              <a:effectLst/>
              <a:latin typeface="Poppins" pitchFamily="2" charset="77"/>
              <a:ea typeface="Tahoma" panose="020B0604030504040204" pitchFamily="34" charset="0"/>
              <a:cs typeface="Poppins" pitchFamily="2" charset="77"/>
            </a:endParaRPr>
          </a:p>
        </p:txBody>
      </p:sp>
      <p:pic>
        <p:nvPicPr>
          <p:cNvPr id="6" name="Picture 5">
            <a:extLst>
              <a:ext uri="{FF2B5EF4-FFF2-40B4-BE49-F238E27FC236}">
                <a16:creationId xmlns:a16="http://schemas.microsoft.com/office/drawing/2014/main" id="{1F031DED-62A3-45B2-0723-F8156C5B5D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8264" y="5650993"/>
            <a:ext cx="1776106" cy="686761"/>
          </a:xfrm>
          <a:prstGeom prst="rect">
            <a:avLst/>
          </a:prstGeom>
        </p:spPr>
      </p:pic>
    </p:spTree>
    <p:extLst>
      <p:ext uri="{BB962C8B-B14F-4D97-AF65-F5344CB8AC3E}">
        <p14:creationId xmlns:p14="http://schemas.microsoft.com/office/powerpoint/2010/main" val="337348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407E0-7316-42F7-D558-57E197E95987}"/>
              </a:ext>
            </a:extLst>
          </p:cNvPr>
          <p:cNvSpPr txBox="1"/>
          <p:nvPr/>
        </p:nvSpPr>
        <p:spPr>
          <a:xfrm>
            <a:off x="432352" y="412614"/>
            <a:ext cx="11077162" cy="492443"/>
          </a:xfrm>
          <a:prstGeom prst="rect">
            <a:avLst/>
          </a:prstGeom>
          <a:noFill/>
        </p:spPr>
        <p:txBody>
          <a:bodyPr wrap="square" rtlCol="0">
            <a:spAutoFit/>
          </a:bodyPr>
          <a:lstStyle/>
          <a:p>
            <a:r>
              <a:rPr lang="en-GB" sz="2600" b="1">
                <a:solidFill>
                  <a:schemeClr val="bg1"/>
                </a:solidFill>
                <a:effectLst/>
                <a:latin typeface="Poppins" pitchFamily="2" charset="77"/>
                <a:cs typeface="Poppins" pitchFamily="2" charset="77"/>
              </a:rPr>
              <a:t>How did Yorkshire Water perform in most recent assessment?</a:t>
            </a:r>
            <a:endParaRPr lang="en-GB" sz="2600">
              <a:solidFill>
                <a:schemeClr val="bg1"/>
              </a:solidFill>
              <a:effectLst/>
              <a:latin typeface="Poppins" pitchFamily="2" charset="77"/>
              <a:cs typeface="Poppins" pitchFamily="2" charset="77"/>
            </a:endParaRPr>
          </a:p>
        </p:txBody>
      </p:sp>
      <p:sp>
        <p:nvSpPr>
          <p:cNvPr id="9" name="TextBox 8">
            <a:extLst>
              <a:ext uri="{FF2B5EF4-FFF2-40B4-BE49-F238E27FC236}">
                <a16:creationId xmlns:a16="http://schemas.microsoft.com/office/drawing/2014/main" id="{E1B14095-27AD-0C7D-6FD4-67D4157F93DA}"/>
              </a:ext>
            </a:extLst>
          </p:cNvPr>
          <p:cNvSpPr txBox="1"/>
          <p:nvPr/>
        </p:nvSpPr>
        <p:spPr>
          <a:xfrm>
            <a:off x="483867" y="949329"/>
            <a:ext cx="10560327" cy="707886"/>
          </a:xfrm>
          <a:prstGeom prst="rect">
            <a:avLst/>
          </a:prstGeom>
          <a:noFill/>
        </p:spPr>
        <p:txBody>
          <a:bodyPr wrap="square" lIns="91440" tIns="45720" rIns="91440" bIns="45720" rtlCol="0" anchor="t">
            <a:spAutoFit/>
          </a:bodyPr>
          <a:lstStyle/>
          <a:p>
            <a:r>
              <a:rPr lang="en-GB" sz="2000" dirty="0">
                <a:solidFill>
                  <a:schemeClr val="bg1"/>
                </a:solidFill>
                <a:effectLst/>
                <a:latin typeface="Poppins"/>
                <a:cs typeface="Poppins"/>
              </a:rPr>
              <a:t>Overall, Yorkshire Water’s performance in 2021/22 was </a:t>
            </a:r>
            <a:br>
              <a:rPr lang="en-GB" sz="2000" dirty="0">
                <a:solidFill>
                  <a:schemeClr val="bg1"/>
                </a:solidFill>
                <a:effectLst/>
                <a:latin typeface="Poppins"/>
                <a:cs typeface="Poppins"/>
              </a:rPr>
            </a:br>
            <a:r>
              <a:rPr lang="en-GB" sz="2000" dirty="0">
                <a:solidFill>
                  <a:schemeClr val="bg1"/>
                </a:solidFill>
                <a:effectLst/>
                <a:latin typeface="Poppins"/>
                <a:cs typeface="Poppins"/>
              </a:rPr>
              <a:t>scored as ‘Lagging behind’ for the sector by </a:t>
            </a:r>
            <a:r>
              <a:rPr lang="en-GB" sz="2000" dirty="0">
                <a:solidFill>
                  <a:schemeClr val="bg1"/>
                </a:solidFill>
                <a:latin typeface="Poppins"/>
                <a:cs typeface="Poppins"/>
              </a:rPr>
              <a:t>Ofwat.</a:t>
            </a:r>
            <a:endParaRPr lang="en-GB" sz="2000" dirty="0">
              <a:solidFill>
                <a:schemeClr val="bg1"/>
              </a:solidFill>
              <a:effectLst/>
              <a:latin typeface="Poppins" pitchFamily="2" charset="77"/>
              <a:cs typeface="Poppins" pitchFamily="2" charset="77"/>
            </a:endParaRPr>
          </a:p>
        </p:txBody>
      </p:sp>
      <p:pic>
        <p:nvPicPr>
          <p:cNvPr id="10" name="Picture 9" descr="Map&#10;&#10;Description automatically generated">
            <a:extLst>
              <a:ext uri="{FF2B5EF4-FFF2-40B4-BE49-F238E27FC236}">
                <a16:creationId xmlns:a16="http://schemas.microsoft.com/office/drawing/2014/main" id="{FF10653B-23DC-6E8E-7264-8AB926153D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45762"/>
            <a:ext cx="5713319" cy="5212238"/>
          </a:xfrm>
          <a:prstGeom prst="rect">
            <a:avLst/>
          </a:prstGeom>
        </p:spPr>
      </p:pic>
      <p:sp>
        <p:nvSpPr>
          <p:cNvPr id="11" name="TextBox 10">
            <a:extLst>
              <a:ext uri="{FF2B5EF4-FFF2-40B4-BE49-F238E27FC236}">
                <a16:creationId xmlns:a16="http://schemas.microsoft.com/office/drawing/2014/main" id="{46F00BBA-2231-DCCC-9729-CAD989A0BE7F}"/>
              </a:ext>
            </a:extLst>
          </p:cNvPr>
          <p:cNvSpPr txBox="1"/>
          <p:nvPr/>
        </p:nvSpPr>
        <p:spPr>
          <a:xfrm>
            <a:off x="0" y="3095699"/>
            <a:ext cx="1886225" cy="563570"/>
          </a:xfrm>
          <a:prstGeom prst="rect">
            <a:avLst/>
          </a:prstGeom>
          <a:solidFill>
            <a:srgbClr val="DD6D67"/>
          </a:solidFill>
        </p:spPr>
        <p:txBody>
          <a:bodyPr wrap="square" lIns="180000" tIns="180000" rIns="180000" bIns="180000" rtlCol="0">
            <a:spAutoFit/>
          </a:bodyPr>
          <a:lstStyle/>
          <a:p>
            <a:pPr algn="r"/>
            <a:r>
              <a:rPr lang="en-GB" sz="1300" b="1">
                <a:solidFill>
                  <a:schemeClr val="bg1"/>
                </a:solidFill>
                <a:effectLst/>
                <a:latin typeface="Poppins" pitchFamily="2" charset="77"/>
                <a:ea typeface="Tahoma" panose="020B0604030504040204" pitchFamily="34" charset="0"/>
                <a:cs typeface="Poppins" pitchFamily="2" charset="77"/>
              </a:rPr>
              <a:t>Lagging behind</a:t>
            </a:r>
            <a:endParaRPr lang="en-GB" sz="1300">
              <a:solidFill>
                <a:schemeClr val="bg1"/>
              </a:solidFill>
              <a:effectLst/>
              <a:latin typeface="Poppins" pitchFamily="2" charset="77"/>
              <a:ea typeface="Tahoma" panose="020B0604030504040204" pitchFamily="34" charset="0"/>
              <a:cs typeface="Poppins" pitchFamily="2" charset="77"/>
            </a:endParaRPr>
          </a:p>
        </p:txBody>
      </p:sp>
      <p:graphicFrame>
        <p:nvGraphicFramePr>
          <p:cNvPr id="13" name="Table 13">
            <a:extLst>
              <a:ext uri="{FF2B5EF4-FFF2-40B4-BE49-F238E27FC236}">
                <a16:creationId xmlns:a16="http://schemas.microsoft.com/office/drawing/2014/main" id="{0B4EE478-D1DC-43BE-3A33-D01F882745C6}"/>
              </a:ext>
            </a:extLst>
          </p:cNvPr>
          <p:cNvGraphicFramePr>
            <a:graphicFrameLocks noGrp="1"/>
          </p:cNvGraphicFramePr>
          <p:nvPr>
            <p:extLst>
              <p:ext uri="{D42A27DB-BD31-4B8C-83A1-F6EECF244321}">
                <p14:modId xmlns:p14="http://schemas.microsoft.com/office/powerpoint/2010/main" val="433092877"/>
              </p:ext>
            </p:extLst>
          </p:nvPr>
        </p:nvGraphicFramePr>
        <p:xfrm>
          <a:off x="7508412" y="1822944"/>
          <a:ext cx="4014630" cy="4356658"/>
        </p:xfrm>
        <a:graphic>
          <a:graphicData uri="http://schemas.openxmlformats.org/drawingml/2006/table">
            <a:tbl>
              <a:tblPr firstRow="1" bandRow="1">
                <a:tableStyleId>{5C22544A-7EE6-4342-B048-85BDC9FD1C3A}</a:tableStyleId>
              </a:tblPr>
              <a:tblGrid>
                <a:gridCol w="2974411">
                  <a:extLst>
                    <a:ext uri="{9D8B030D-6E8A-4147-A177-3AD203B41FA5}">
                      <a16:colId xmlns:a16="http://schemas.microsoft.com/office/drawing/2014/main" val="89857652"/>
                    </a:ext>
                  </a:extLst>
                </a:gridCol>
                <a:gridCol w="1040219">
                  <a:extLst>
                    <a:ext uri="{9D8B030D-6E8A-4147-A177-3AD203B41FA5}">
                      <a16:colId xmlns:a16="http://schemas.microsoft.com/office/drawing/2014/main" val="3128468216"/>
                    </a:ext>
                  </a:extLst>
                </a:gridCol>
              </a:tblGrid>
              <a:tr h="370840">
                <a:tc>
                  <a:txBody>
                    <a:bodyPr/>
                    <a:lstStyle/>
                    <a:p>
                      <a:r>
                        <a:rPr lang="en-GB" sz="1200" b="1">
                          <a:solidFill>
                            <a:schemeClr val="bg1"/>
                          </a:solidFill>
                          <a:latin typeface="Poppins" pitchFamily="2" charset="77"/>
                          <a:cs typeface="Poppins" pitchFamily="2" charset="77"/>
                        </a:rPr>
                        <a:t>Customer satisfaction</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123092571"/>
                  </a:ext>
                </a:extLst>
              </a:tr>
              <a:tr h="370840">
                <a:tc>
                  <a:txBody>
                    <a:bodyPr/>
                    <a:lstStyle/>
                    <a:p>
                      <a:r>
                        <a:rPr lang="en-GB" sz="1200" b="1">
                          <a:solidFill>
                            <a:schemeClr val="bg1"/>
                          </a:solidFill>
                          <a:latin typeface="Poppins" pitchFamily="2" charset="77"/>
                          <a:cs typeface="Poppins" pitchFamily="2" charset="77"/>
                        </a:rPr>
                        <a:t>Priority services</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456884322"/>
                  </a:ext>
                </a:extLst>
              </a:tr>
              <a:tr h="364054">
                <a:tc>
                  <a:txBody>
                    <a:bodyPr/>
                    <a:lstStyle/>
                    <a:p>
                      <a:r>
                        <a:rPr lang="en-GB" sz="1200" b="1">
                          <a:solidFill>
                            <a:schemeClr val="bg1"/>
                          </a:solidFill>
                          <a:latin typeface="Poppins" pitchFamily="2" charset="77"/>
                          <a:cs typeface="Poppins" pitchFamily="2" charset="77"/>
                        </a:rPr>
                        <a:t>Leakage</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3389897088"/>
                  </a:ext>
                </a:extLst>
              </a:tr>
              <a:tr h="370840">
                <a:tc>
                  <a:txBody>
                    <a:bodyPr/>
                    <a:lstStyle/>
                    <a:p>
                      <a:r>
                        <a:rPr lang="en-GB" sz="1200" b="1" dirty="0">
                          <a:solidFill>
                            <a:schemeClr val="bg1"/>
                          </a:solidFill>
                          <a:latin typeface="Poppins" pitchFamily="2" charset="77"/>
                          <a:cs typeface="Poppins" pitchFamily="2" charset="77"/>
                        </a:rPr>
                        <a:t>Per capita consumption</a:t>
                      </a:r>
                      <a:endParaRPr lang="en-US" sz="1200" b="1" dirty="0">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808007230"/>
                  </a:ext>
                </a:extLst>
              </a:tr>
              <a:tr h="370840">
                <a:tc>
                  <a:txBody>
                    <a:bodyPr/>
                    <a:lstStyle/>
                    <a:p>
                      <a:r>
                        <a:rPr lang="en-GB" sz="1200" b="1">
                          <a:solidFill>
                            <a:schemeClr val="bg1"/>
                          </a:solidFill>
                          <a:latin typeface="Poppins" pitchFamily="2" charset="77"/>
                          <a:cs typeface="Poppins" pitchFamily="2" charset="77"/>
                        </a:rPr>
                        <a:t>Supply interruption</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1731532882"/>
                  </a:ext>
                </a:extLst>
              </a:tr>
              <a:tr h="370840">
                <a:tc>
                  <a:txBody>
                    <a:bodyPr/>
                    <a:lstStyle/>
                    <a:p>
                      <a:r>
                        <a:rPr lang="en-GB" sz="1200" b="1" dirty="0">
                          <a:solidFill>
                            <a:schemeClr val="bg1"/>
                          </a:solidFill>
                          <a:latin typeface="Poppins" pitchFamily="2" charset="77"/>
                          <a:cs typeface="Poppins" pitchFamily="2" charset="77"/>
                        </a:rPr>
                        <a:t>Water quality</a:t>
                      </a:r>
                      <a:endParaRPr lang="en-US" sz="1200" b="1" dirty="0">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3603157165"/>
                  </a:ext>
                </a:extLst>
              </a:tr>
              <a:tr h="370840">
                <a:tc>
                  <a:txBody>
                    <a:bodyPr/>
                    <a:lstStyle/>
                    <a:p>
                      <a:r>
                        <a:rPr lang="en-GB" sz="1200" b="1">
                          <a:solidFill>
                            <a:schemeClr val="bg1"/>
                          </a:solidFill>
                          <a:latin typeface="Poppins" pitchFamily="2" charset="77"/>
                          <a:cs typeface="Poppins" pitchFamily="2" charset="77"/>
                        </a:rPr>
                        <a:t>Mains repairs</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274287089"/>
                  </a:ext>
                </a:extLst>
              </a:tr>
              <a:tr h="370840">
                <a:tc>
                  <a:txBody>
                    <a:bodyPr/>
                    <a:lstStyle/>
                    <a:p>
                      <a:r>
                        <a:rPr lang="en-US" sz="1200" b="1">
                          <a:solidFill>
                            <a:schemeClr val="bg1"/>
                          </a:solidFill>
                          <a:latin typeface="Poppins" pitchFamily="2" charset="77"/>
                          <a:cs typeface="Poppins" pitchFamily="2" charset="77"/>
                        </a:rPr>
                        <a:t>Un</a:t>
                      </a:r>
                      <a:r>
                        <a:rPr lang="en-GB" sz="1200" b="1">
                          <a:solidFill>
                            <a:schemeClr val="bg1"/>
                          </a:solidFill>
                          <a:latin typeface="Poppins" pitchFamily="2" charset="77"/>
                          <a:cs typeface="Poppins" pitchFamily="2" charset="77"/>
                        </a:rPr>
                        <a:t>planned outage</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1668067562"/>
                  </a:ext>
                </a:extLst>
              </a:tr>
              <a:tr h="370840">
                <a:tc>
                  <a:txBody>
                    <a:bodyPr/>
                    <a:lstStyle/>
                    <a:p>
                      <a:r>
                        <a:rPr lang="en-GB" sz="1200" b="1" dirty="0">
                          <a:solidFill>
                            <a:schemeClr val="bg1"/>
                          </a:solidFill>
                          <a:latin typeface="Poppins" pitchFamily="2" charset="77"/>
                          <a:cs typeface="Poppins" pitchFamily="2" charset="77"/>
                        </a:rPr>
                        <a:t>Internal sewer flooding</a:t>
                      </a:r>
                      <a:endParaRPr lang="en-US" sz="1200" b="1" dirty="0">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438647107"/>
                  </a:ext>
                </a:extLst>
              </a:tr>
              <a:tr h="370840">
                <a:tc>
                  <a:txBody>
                    <a:bodyPr/>
                    <a:lstStyle/>
                    <a:p>
                      <a:r>
                        <a:rPr lang="en-GB" sz="1200" b="1">
                          <a:solidFill>
                            <a:schemeClr val="bg1"/>
                          </a:solidFill>
                          <a:latin typeface="Poppins" pitchFamily="2" charset="77"/>
                          <a:cs typeface="Poppins" pitchFamily="2" charset="77"/>
                        </a:rPr>
                        <a:t>Pollution incidents </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2179284413"/>
                  </a:ext>
                </a:extLst>
              </a:tr>
              <a:tr h="370840">
                <a:tc>
                  <a:txBody>
                    <a:bodyPr/>
                    <a:lstStyle/>
                    <a:p>
                      <a:r>
                        <a:rPr lang="en-GB" sz="1200" b="1">
                          <a:solidFill>
                            <a:schemeClr val="bg1"/>
                          </a:solidFill>
                          <a:latin typeface="Poppins" pitchFamily="2" charset="77"/>
                          <a:cs typeface="Poppins" pitchFamily="2" charset="77"/>
                        </a:rPr>
                        <a:t>Sewer collapses</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2517577892"/>
                  </a:ext>
                </a:extLst>
              </a:tr>
              <a:tr h="284204">
                <a:tc>
                  <a:txBody>
                    <a:bodyPr/>
                    <a:lstStyle/>
                    <a:p>
                      <a:r>
                        <a:rPr lang="en-GB" sz="1200" b="1">
                          <a:solidFill>
                            <a:schemeClr val="bg1"/>
                          </a:solidFill>
                          <a:latin typeface="Poppins" pitchFamily="2" charset="77"/>
                          <a:cs typeface="Poppins" pitchFamily="2" charset="77"/>
                        </a:rPr>
                        <a:t>Treatment works compliance</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dirty="0">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3842027623"/>
                  </a:ext>
                </a:extLst>
              </a:tr>
            </a:tbl>
          </a:graphicData>
        </a:graphic>
      </p:graphicFrame>
      <p:grpSp>
        <p:nvGrpSpPr>
          <p:cNvPr id="3" name="Group 2">
            <a:extLst>
              <a:ext uri="{FF2B5EF4-FFF2-40B4-BE49-F238E27FC236}">
                <a16:creationId xmlns:a16="http://schemas.microsoft.com/office/drawing/2014/main" id="{1E657EE8-93F9-284A-9733-DF9EE9F2CFF9}"/>
              </a:ext>
            </a:extLst>
          </p:cNvPr>
          <p:cNvGrpSpPr/>
          <p:nvPr/>
        </p:nvGrpSpPr>
        <p:grpSpPr>
          <a:xfrm>
            <a:off x="5510847" y="2231408"/>
            <a:ext cx="2622299" cy="1453619"/>
            <a:chOff x="10646529" y="582873"/>
            <a:chExt cx="2622299" cy="1453619"/>
          </a:xfrm>
        </p:grpSpPr>
        <p:sp>
          <p:nvSpPr>
            <p:cNvPr id="18" name="TextBox 17">
              <a:extLst>
                <a:ext uri="{FF2B5EF4-FFF2-40B4-BE49-F238E27FC236}">
                  <a16:creationId xmlns:a16="http://schemas.microsoft.com/office/drawing/2014/main" id="{81B7BDA0-B100-62AB-3BD3-B32F3CC3C64C}"/>
                </a:ext>
              </a:extLst>
            </p:cNvPr>
            <p:cNvSpPr txBox="1"/>
            <p:nvPr/>
          </p:nvSpPr>
          <p:spPr>
            <a:xfrm>
              <a:off x="10992678" y="582873"/>
              <a:ext cx="2276150" cy="646331"/>
            </a:xfrm>
            <a:prstGeom prst="rect">
              <a:avLst/>
            </a:prstGeom>
            <a:noFill/>
          </p:spPr>
          <p:txBody>
            <a:bodyPr wrap="square" rtlCol="0">
              <a:spAutoFit/>
            </a:bodyPr>
            <a:lstStyle/>
            <a:p>
              <a:r>
                <a:rPr lang="en-GB" sz="1200" dirty="0">
                  <a:solidFill>
                    <a:schemeClr val="bg1"/>
                  </a:solidFill>
                  <a:latin typeface="Poppins" pitchFamily="2" charset="77"/>
                  <a:cs typeface="Poppins" pitchFamily="2" charset="77"/>
                </a:rPr>
                <a:t>At or better than </a:t>
              </a:r>
              <a:br>
                <a:rPr lang="en-GB" sz="1200" dirty="0">
                  <a:solidFill>
                    <a:schemeClr val="bg1"/>
                  </a:solidFill>
                  <a:latin typeface="Poppins" pitchFamily="2" charset="77"/>
                  <a:cs typeface="Poppins" pitchFamily="2" charset="77"/>
                </a:rPr>
              </a:br>
              <a:r>
                <a:rPr lang="en-GB" sz="1200" dirty="0">
                  <a:solidFill>
                    <a:schemeClr val="bg1"/>
                  </a:solidFill>
                  <a:latin typeface="Poppins" pitchFamily="2" charset="77"/>
                  <a:cs typeface="Poppins" pitchFamily="2" charset="77"/>
                </a:rPr>
                <a:t>performance </a:t>
              </a:r>
              <a:br>
                <a:rPr lang="en-GB" sz="1200" dirty="0">
                  <a:solidFill>
                    <a:schemeClr val="bg1"/>
                  </a:solidFill>
                  <a:latin typeface="Poppins" pitchFamily="2" charset="77"/>
                  <a:cs typeface="Poppins" pitchFamily="2" charset="77"/>
                </a:rPr>
              </a:br>
              <a:r>
                <a:rPr lang="en-GB" sz="1200" dirty="0">
                  <a:solidFill>
                    <a:schemeClr val="bg1"/>
                  </a:solidFill>
                  <a:latin typeface="Poppins" pitchFamily="2" charset="77"/>
                  <a:cs typeface="Poppins" pitchFamily="2" charset="77"/>
                </a:rPr>
                <a:t>commitment</a:t>
              </a:r>
              <a:endParaRPr lang="en-US" sz="1200" dirty="0">
                <a:solidFill>
                  <a:schemeClr val="bg1"/>
                </a:solidFill>
                <a:latin typeface="Poppins" pitchFamily="2" charset="77"/>
                <a:cs typeface="Poppins" pitchFamily="2" charset="77"/>
              </a:endParaRPr>
            </a:p>
          </p:txBody>
        </p:sp>
        <p:sp>
          <p:nvSpPr>
            <p:cNvPr id="19" name="TextBox 18">
              <a:extLst>
                <a:ext uri="{FF2B5EF4-FFF2-40B4-BE49-F238E27FC236}">
                  <a16:creationId xmlns:a16="http://schemas.microsoft.com/office/drawing/2014/main" id="{3913F67E-D8D0-4115-9723-FAE487A7DCF8}"/>
                </a:ext>
              </a:extLst>
            </p:cNvPr>
            <p:cNvSpPr txBox="1"/>
            <p:nvPr/>
          </p:nvSpPr>
          <p:spPr>
            <a:xfrm>
              <a:off x="10992678" y="1390161"/>
              <a:ext cx="2276150" cy="646331"/>
            </a:xfrm>
            <a:prstGeom prst="rect">
              <a:avLst/>
            </a:prstGeom>
            <a:noFill/>
          </p:spPr>
          <p:txBody>
            <a:bodyPr wrap="square" rtlCol="0">
              <a:spAutoFit/>
            </a:bodyPr>
            <a:lstStyle/>
            <a:p>
              <a:r>
                <a:rPr lang="en-GB" sz="1200" dirty="0">
                  <a:solidFill>
                    <a:schemeClr val="bg1"/>
                  </a:solidFill>
                  <a:latin typeface="Poppins" pitchFamily="2" charset="77"/>
                  <a:cs typeface="Poppins" pitchFamily="2" charset="77"/>
                </a:rPr>
                <a:t>Poorer than </a:t>
              </a:r>
              <a:br>
                <a:rPr lang="en-GB" sz="1200" dirty="0">
                  <a:solidFill>
                    <a:schemeClr val="bg1"/>
                  </a:solidFill>
                  <a:latin typeface="Poppins" pitchFamily="2" charset="77"/>
                  <a:cs typeface="Poppins" pitchFamily="2" charset="77"/>
                </a:rPr>
              </a:br>
              <a:r>
                <a:rPr lang="en-GB" sz="1200" dirty="0">
                  <a:solidFill>
                    <a:schemeClr val="bg1"/>
                  </a:solidFill>
                  <a:latin typeface="Poppins" pitchFamily="2" charset="77"/>
                  <a:cs typeface="Poppins" pitchFamily="2" charset="77"/>
                </a:rPr>
                <a:t>performance commitments</a:t>
              </a:r>
              <a:endParaRPr lang="en-US" sz="1200" dirty="0">
                <a:solidFill>
                  <a:schemeClr val="bg1"/>
                </a:solidFill>
                <a:latin typeface="Poppins" pitchFamily="2" charset="77"/>
                <a:cs typeface="Poppins" pitchFamily="2" charset="77"/>
              </a:endParaRPr>
            </a:p>
          </p:txBody>
        </p:sp>
        <p:sp>
          <p:nvSpPr>
            <p:cNvPr id="20" name="Oval 19">
              <a:extLst>
                <a:ext uri="{FF2B5EF4-FFF2-40B4-BE49-F238E27FC236}">
                  <a16:creationId xmlns:a16="http://schemas.microsoft.com/office/drawing/2014/main" id="{63784737-5BB7-EC7E-BAF6-EA58CAA2E817}"/>
                </a:ext>
              </a:extLst>
            </p:cNvPr>
            <p:cNvSpPr/>
            <p:nvPr/>
          </p:nvSpPr>
          <p:spPr>
            <a:xfrm>
              <a:off x="10646529" y="686385"/>
              <a:ext cx="254643" cy="254643"/>
            </a:xfrm>
            <a:prstGeom prst="ellipse">
              <a:avLst/>
            </a:prstGeom>
            <a:solidFill>
              <a:srgbClr val="50A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8BE741-3EDF-87AE-3FBF-E6595CE21D4D}"/>
                </a:ext>
              </a:extLst>
            </p:cNvPr>
            <p:cNvSpPr/>
            <p:nvPr/>
          </p:nvSpPr>
          <p:spPr>
            <a:xfrm>
              <a:off x="10646529" y="1471183"/>
              <a:ext cx="254643" cy="254643"/>
            </a:xfrm>
            <a:prstGeom prst="ellipse">
              <a:avLst/>
            </a:prstGeom>
            <a:solidFill>
              <a:srgbClr val="DD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640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13FBB-9DC4-4672-5376-BBED13D5993A}"/>
              </a:ext>
            </a:extLst>
          </p:cNvPr>
          <p:cNvSpPr/>
          <p:nvPr/>
        </p:nvSpPr>
        <p:spPr>
          <a:xfrm>
            <a:off x="464907" y="1537263"/>
            <a:ext cx="1777726" cy="2971830"/>
          </a:xfrm>
          <a:prstGeom prst="rect">
            <a:avLst/>
          </a:prstGeom>
          <a:solidFill>
            <a:srgbClr val="121A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dirty="0">
                <a:solidFill>
                  <a:schemeClr val="bg1"/>
                </a:solidFill>
                <a:latin typeface="Poppins" pitchFamily="2" charset="77"/>
                <a:cs typeface="Poppins" pitchFamily="2" charset="77"/>
              </a:rPr>
              <a:t>Water </a:t>
            </a:r>
            <a:br>
              <a:rPr lang="en-GB" sz="1600" b="1" dirty="0">
                <a:solidFill>
                  <a:schemeClr val="bg1"/>
                </a:solidFill>
                <a:latin typeface="Poppins" pitchFamily="2" charset="77"/>
                <a:cs typeface="Poppins" pitchFamily="2" charset="77"/>
              </a:rPr>
            </a:br>
            <a:r>
              <a:rPr lang="en-GB" sz="1600" b="1" dirty="0">
                <a:solidFill>
                  <a:schemeClr val="bg1"/>
                </a:solidFill>
                <a:latin typeface="Poppins" pitchFamily="2" charset="77"/>
                <a:cs typeface="Poppins" pitchFamily="2" charset="77"/>
              </a:rPr>
              <a:t>supply interruptions</a:t>
            </a:r>
            <a:br>
              <a:rPr lang="en-GB" sz="1600" b="1" dirty="0">
                <a:solidFill>
                  <a:schemeClr val="bg1"/>
                </a:solidFill>
                <a:latin typeface="Poppins" pitchFamily="2" charset="77"/>
                <a:cs typeface="Poppins" pitchFamily="2" charset="77"/>
              </a:rPr>
            </a:br>
            <a:r>
              <a:rPr lang="en-GB" sz="1600" b="1" dirty="0">
                <a:solidFill>
                  <a:schemeClr val="bg1"/>
                </a:solidFill>
                <a:latin typeface="Poppins" pitchFamily="2" charset="77"/>
                <a:cs typeface="Poppins" pitchFamily="2" charset="77"/>
              </a:rPr>
              <a:t>without warning, </a:t>
            </a:r>
            <a:br>
              <a:rPr lang="en-GB" sz="1600" b="1" dirty="0">
                <a:solidFill>
                  <a:schemeClr val="bg1"/>
                </a:solidFill>
                <a:latin typeface="Poppins" pitchFamily="2" charset="77"/>
                <a:cs typeface="Poppins" pitchFamily="2" charset="77"/>
              </a:rPr>
            </a:br>
            <a:r>
              <a:rPr lang="en-GB" sz="1600" b="1" dirty="0">
                <a:solidFill>
                  <a:schemeClr val="bg1"/>
                </a:solidFill>
                <a:latin typeface="Poppins" pitchFamily="2" charset="77"/>
                <a:cs typeface="Poppins" pitchFamily="2" charset="77"/>
              </a:rPr>
              <a:t>for longer than </a:t>
            </a:r>
            <a:br>
              <a:rPr lang="en-GB" sz="1600" b="1" dirty="0">
                <a:solidFill>
                  <a:schemeClr val="bg1"/>
                </a:solidFill>
                <a:latin typeface="Poppins" pitchFamily="2" charset="77"/>
                <a:cs typeface="Poppins" pitchFamily="2" charset="77"/>
              </a:rPr>
            </a:br>
            <a:r>
              <a:rPr lang="en-GB" sz="1600" b="1" dirty="0">
                <a:solidFill>
                  <a:schemeClr val="bg1"/>
                </a:solidFill>
                <a:latin typeface="Poppins" pitchFamily="2" charset="77"/>
                <a:cs typeface="Poppins" pitchFamily="2" charset="77"/>
              </a:rPr>
              <a:t>3 hours 	</a:t>
            </a:r>
          </a:p>
        </p:txBody>
      </p:sp>
      <p:sp>
        <p:nvSpPr>
          <p:cNvPr id="10" name="Rectangle 9">
            <a:extLst>
              <a:ext uri="{FF2B5EF4-FFF2-40B4-BE49-F238E27FC236}">
                <a16:creationId xmlns:a16="http://schemas.microsoft.com/office/drawing/2014/main" id="{6046856E-2E72-192E-D75A-759591F1C6CC}"/>
              </a:ext>
            </a:extLst>
          </p:cNvPr>
          <p:cNvSpPr/>
          <p:nvPr/>
        </p:nvSpPr>
        <p:spPr>
          <a:xfrm>
            <a:off x="2334984" y="1537263"/>
            <a:ext cx="1777726" cy="2971830"/>
          </a:xfrm>
          <a:prstGeom prst="rect">
            <a:avLst/>
          </a:prstGeom>
          <a:solidFill>
            <a:srgbClr val="0186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anose="00000500000000000000" pitchFamily="2" charset="0"/>
                <a:cs typeface="Poppins" panose="00000500000000000000" pitchFamily="2" charset="0"/>
              </a:rPr>
              <a:t>The appearance, taste and smell of </a:t>
            </a:r>
            <a:br>
              <a:rPr lang="en-GB" sz="1600" b="1">
                <a:solidFill>
                  <a:schemeClr val="bg1"/>
                </a:solidFill>
                <a:latin typeface="Poppins" panose="00000500000000000000" pitchFamily="2" charset="0"/>
                <a:cs typeface="Poppins" panose="00000500000000000000" pitchFamily="2" charset="0"/>
              </a:rPr>
            </a:br>
            <a:r>
              <a:rPr lang="en-GB" sz="1600" b="1">
                <a:solidFill>
                  <a:schemeClr val="bg1"/>
                </a:solidFill>
                <a:latin typeface="Poppins" panose="00000500000000000000" pitchFamily="2" charset="0"/>
                <a:cs typeface="Poppins" panose="00000500000000000000" pitchFamily="2" charset="0"/>
              </a:rPr>
              <a:t>tap water	</a:t>
            </a:r>
            <a:endParaRPr lang="en-GB" sz="1600" b="1">
              <a:solidFill>
                <a:schemeClr val="bg1"/>
              </a:solidFill>
              <a:latin typeface="Poppins" pitchFamily="2" charset="77"/>
              <a:cs typeface="Poppins" pitchFamily="2" charset="77"/>
            </a:endParaRPr>
          </a:p>
        </p:txBody>
      </p:sp>
      <p:sp>
        <p:nvSpPr>
          <p:cNvPr id="11" name="Rectangle 10">
            <a:extLst>
              <a:ext uri="{FF2B5EF4-FFF2-40B4-BE49-F238E27FC236}">
                <a16:creationId xmlns:a16="http://schemas.microsoft.com/office/drawing/2014/main" id="{B1B30AB0-F8B7-8AF3-C5FB-6633D96E1B36}"/>
              </a:ext>
            </a:extLst>
          </p:cNvPr>
          <p:cNvSpPr/>
          <p:nvPr/>
        </p:nvSpPr>
        <p:spPr>
          <a:xfrm>
            <a:off x="4205061" y="1537263"/>
            <a:ext cx="1777726" cy="2971830"/>
          </a:xfrm>
          <a:prstGeom prst="rect">
            <a:avLst/>
          </a:prstGeom>
          <a:solidFill>
            <a:srgbClr val="58B5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anose="00000500000000000000" pitchFamily="2" charset="0"/>
                <a:cs typeface="Poppins" panose="00000500000000000000" pitchFamily="2" charset="0"/>
              </a:rPr>
              <a:t>Sewage flooding inside properties</a:t>
            </a:r>
            <a:endParaRPr lang="en-GB" sz="1600" b="1">
              <a:solidFill>
                <a:schemeClr val="bg1"/>
              </a:solidFill>
              <a:latin typeface="Poppins" pitchFamily="2" charset="77"/>
              <a:cs typeface="Poppins" pitchFamily="2" charset="77"/>
            </a:endParaRPr>
          </a:p>
        </p:txBody>
      </p:sp>
      <p:sp>
        <p:nvSpPr>
          <p:cNvPr id="12" name="Rectangle 11">
            <a:extLst>
              <a:ext uri="{FF2B5EF4-FFF2-40B4-BE49-F238E27FC236}">
                <a16:creationId xmlns:a16="http://schemas.microsoft.com/office/drawing/2014/main" id="{F0552D2A-7220-D5F8-9829-685444AF5A86}"/>
              </a:ext>
            </a:extLst>
          </p:cNvPr>
          <p:cNvSpPr/>
          <p:nvPr/>
        </p:nvSpPr>
        <p:spPr>
          <a:xfrm>
            <a:off x="6075138" y="1537263"/>
            <a:ext cx="1777726" cy="2971830"/>
          </a:xfrm>
          <a:prstGeom prst="rect">
            <a:avLst/>
          </a:prstGeom>
          <a:solidFill>
            <a:srgbClr val="50AC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itchFamily="2" charset="77"/>
                <a:cs typeface="Poppins" pitchFamily="2" charset="77"/>
              </a:rPr>
              <a:t>Sewage flooding outside properties</a:t>
            </a:r>
          </a:p>
        </p:txBody>
      </p:sp>
      <p:sp>
        <p:nvSpPr>
          <p:cNvPr id="13" name="Rectangle 12">
            <a:extLst>
              <a:ext uri="{FF2B5EF4-FFF2-40B4-BE49-F238E27FC236}">
                <a16:creationId xmlns:a16="http://schemas.microsoft.com/office/drawing/2014/main" id="{221FEF60-3F7B-F5D0-B5EF-0106D9F722A5}"/>
              </a:ext>
            </a:extLst>
          </p:cNvPr>
          <p:cNvSpPr/>
          <p:nvPr/>
        </p:nvSpPr>
        <p:spPr>
          <a:xfrm>
            <a:off x="7945215" y="1537263"/>
            <a:ext cx="1777726" cy="2971830"/>
          </a:xfrm>
          <a:prstGeom prst="rect">
            <a:avLst/>
          </a:prstGeom>
          <a:solidFill>
            <a:srgbClr val="DD6D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itchFamily="2" charset="77"/>
                <a:cs typeface="Poppins" pitchFamily="2" charset="77"/>
              </a:rPr>
              <a:t>Reducing leaks</a:t>
            </a:r>
          </a:p>
        </p:txBody>
      </p:sp>
      <p:sp>
        <p:nvSpPr>
          <p:cNvPr id="14" name="Rectangle 13">
            <a:extLst>
              <a:ext uri="{FF2B5EF4-FFF2-40B4-BE49-F238E27FC236}">
                <a16:creationId xmlns:a16="http://schemas.microsoft.com/office/drawing/2014/main" id="{81C78CB1-8147-790D-D0F7-F9047F1B7D66}"/>
              </a:ext>
            </a:extLst>
          </p:cNvPr>
          <p:cNvSpPr/>
          <p:nvPr/>
        </p:nvSpPr>
        <p:spPr>
          <a:xfrm>
            <a:off x="9815294" y="1537263"/>
            <a:ext cx="1777726" cy="2971830"/>
          </a:xfrm>
          <a:prstGeom prst="rect">
            <a:avLst/>
          </a:prstGeom>
          <a:solidFill>
            <a:srgbClr val="EEB6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itchFamily="2" charset="77"/>
                <a:cs typeface="Poppins" pitchFamily="2" charset="77"/>
              </a:rPr>
              <a:t>Pollution </a:t>
            </a:r>
            <a:br>
              <a:rPr lang="en-GB" sz="1600" b="1">
                <a:solidFill>
                  <a:schemeClr val="bg1"/>
                </a:solidFill>
                <a:latin typeface="Poppins" pitchFamily="2" charset="77"/>
                <a:cs typeface="Poppins" pitchFamily="2" charset="77"/>
              </a:rPr>
            </a:br>
            <a:r>
              <a:rPr lang="en-GB" sz="1600" b="1">
                <a:solidFill>
                  <a:schemeClr val="bg1"/>
                </a:solidFill>
                <a:latin typeface="Poppins" pitchFamily="2" charset="77"/>
                <a:cs typeface="Poppins" pitchFamily="2" charset="77"/>
              </a:rPr>
              <a:t>of rivers </a:t>
            </a:r>
            <a:br>
              <a:rPr lang="en-GB" sz="1600" b="1">
                <a:solidFill>
                  <a:schemeClr val="bg1"/>
                </a:solidFill>
                <a:latin typeface="Poppins" pitchFamily="2" charset="77"/>
                <a:cs typeface="Poppins" pitchFamily="2" charset="77"/>
              </a:rPr>
            </a:br>
            <a:r>
              <a:rPr lang="en-GB" sz="1600" b="1">
                <a:solidFill>
                  <a:schemeClr val="bg1"/>
                </a:solidFill>
                <a:latin typeface="Poppins" pitchFamily="2" charset="77"/>
                <a:cs typeface="Poppins" pitchFamily="2" charset="77"/>
              </a:rPr>
              <a:t>&amp; bathing waters</a:t>
            </a:r>
          </a:p>
        </p:txBody>
      </p:sp>
      <p:sp>
        <p:nvSpPr>
          <p:cNvPr id="16" name="TextBox 15">
            <a:extLst>
              <a:ext uri="{FF2B5EF4-FFF2-40B4-BE49-F238E27FC236}">
                <a16:creationId xmlns:a16="http://schemas.microsoft.com/office/drawing/2014/main" id="{F2EF43D8-8B4B-1FCB-CE3E-58EC788D52B6}"/>
              </a:ext>
            </a:extLst>
          </p:cNvPr>
          <p:cNvSpPr txBox="1"/>
          <p:nvPr/>
        </p:nvSpPr>
        <p:spPr>
          <a:xfrm>
            <a:off x="412473" y="417977"/>
            <a:ext cx="10947953" cy="954107"/>
          </a:xfrm>
          <a:prstGeom prst="rect">
            <a:avLst/>
          </a:prstGeom>
          <a:noFill/>
        </p:spPr>
        <p:txBody>
          <a:bodyPr wrap="square" rtlCol="0">
            <a:spAutoFit/>
          </a:bodyPr>
          <a:lstStyle/>
          <a:p>
            <a:r>
              <a:rPr lang="en-GB" sz="2800" b="1" dirty="0">
                <a:solidFill>
                  <a:srgbClr val="121A42"/>
                </a:solidFill>
                <a:effectLst/>
                <a:latin typeface="Poppins" panose="00000500000000000000" pitchFamily="2" charset="0"/>
                <a:cs typeface="Poppins" panose="00000500000000000000" pitchFamily="2" charset="0"/>
              </a:rPr>
              <a:t>Ofwat have selected 6 areas of service as priority areas </a:t>
            </a:r>
            <a:br>
              <a:rPr lang="en-GB" sz="2800" b="1" dirty="0">
                <a:solidFill>
                  <a:srgbClr val="121A42"/>
                </a:solidFill>
                <a:effectLst/>
                <a:latin typeface="Poppins" panose="00000500000000000000" pitchFamily="2" charset="0"/>
                <a:cs typeface="Poppins" panose="00000500000000000000" pitchFamily="2" charset="0"/>
              </a:rPr>
            </a:br>
            <a:r>
              <a:rPr lang="en-GB" sz="2800" b="1" dirty="0">
                <a:solidFill>
                  <a:srgbClr val="121A42"/>
                </a:solidFill>
                <a:effectLst/>
                <a:latin typeface="Poppins" panose="00000500000000000000" pitchFamily="2" charset="0"/>
                <a:cs typeface="Poppins" panose="00000500000000000000" pitchFamily="2" charset="0"/>
              </a:rPr>
              <a:t>of service for customers, these are outlined here….</a:t>
            </a:r>
            <a:endParaRPr lang="en-GB" sz="2800" dirty="0">
              <a:solidFill>
                <a:srgbClr val="121A42"/>
              </a:solidFill>
              <a:effectLst/>
              <a:latin typeface="Poppins" panose="00000500000000000000" pitchFamily="2" charset="0"/>
              <a:cs typeface="Poppins" panose="00000500000000000000" pitchFamily="2" charset="0"/>
            </a:endParaRPr>
          </a:p>
        </p:txBody>
      </p:sp>
      <p:pic>
        <p:nvPicPr>
          <p:cNvPr id="39" name="Picture 38" descr="Icon&#10;&#10;Description automatically generated">
            <a:extLst>
              <a:ext uri="{FF2B5EF4-FFF2-40B4-BE49-F238E27FC236}">
                <a16:creationId xmlns:a16="http://schemas.microsoft.com/office/drawing/2014/main" id="{EF017B6D-4492-18C5-10FC-9EA8C05C6A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1571" y="3027128"/>
            <a:ext cx="1771449" cy="1356855"/>
          </a:xfrm>
          <a:prstGeom prst="rect">
            <a:avLst/>
          </a:prstGeom>
        </p:spPr>
      </p:pic>
      <p:pic>
        <p:nvPicPr>
          <p:cNvPr id="41" name="Picture 40" descr="Icon&#10;&#10;Description automatically generated">
            <a:extLst>
              <a:ext uri="{FF2B5EF4-FFF2-40B4-BE49-F238E27FC236}">
                <a16:creationId xmlns:a16="http://schemas.microsoft.com/office/drawing/2014/main" id="{57CFB439-70F2-F5EA-074E-37A2B29603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14204" y="2879237"/>
            <a:ext cx="1768581" cy="1539702"/>
          </a:xfrm>
          <a:prstGeom prst="rect">
            <a:avLst/>
          </a:prstGeom>
        </p:spPr>
      </p:pic>
      <p:pic>
        <p:nvPicPr>
          <p:cNvPr id="43" name="Picture 42" descr="Icon&#10;&#10;Description automatically generated">
            <a:extLst>
              <a:ext uri="{FF2B5EF4-FFF2-40B4-BE49-F238E27FC236}">
                <a16:creationId xmlns:a16="http://schemas.microsoft.com/office/drawing/2014/main" id="{C6641A7C-2499-3C49-2F55-3267CE524F5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45214" y="2486876"/>
            <a:ext cx="1777725" cy="1815522"/>
          </a:xfrm>
          <a:prstGeom prst="rect">
            <a:avLst/>
          </a:prstGeom>
        </p:spPr>
      </p:pic>
      <p:pic>
        <p:nvPicPr>
          <p:cNvPr id="47" name="Picture 46" descr="Icon&#10;&#10;Description automatically generated">
            <a:extLst>
              <a:ext uri="{FF2B5EF4-FFF2-40B4-BE49-F238E27FC236}">
                <a16:creationId xmlns:a16="http://schemas.microsoft.com/office/drawing/2014/main" id="{E49BB986-1F41-F93D-7655-4D2A0B008C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4980" y="2885940"/>
            <a:ext cx="1761298" cy="1190598"/>
          </a:xfrm>
          <a:prstGeom prst="rect">
            <a:avLst/>
          </a:prstGeom>
        </p:spPr>
      </p:pic>
      <p:grpSp>
        <p:nvGrpSpPr>
          <p:cNvPr id="53" name="Group 52">
            <a:extLst>
              <a:ext uri="{FF2B5EF4-FFF2-40B4-BE49-F238E27FC236}">
                <a16:creationId xmlns:a16="http://schemas.microsoft.com/office/drawing/2014/main" id="{EA479514-11CC-CF7C-01C5-940CEB74447B}"/>
              </a:ext>
            </a:extLst>
          </p:cNvPr>
          <p:cNvGrpSpPr/>
          <p:nvPr/>
        </p:nvGrpSpPr>
        <p:grpSpPr>
          <a:xfrm>
            <a:off x="6075134" y="2742529"/>
            <a:ext cx="1777726" cy="1380309"/>
            <a:chOff x="6110896" y="2228649"/>
            <a:chExt cx="1777726" cy="1380309"/>
          </a:xfrm>
        </p:grpSpPr>
        <p:pic>
          <p:nvPicPr>
            <p:cNvPr id="45" name="Picture 44" descr="Icon&#10;&#10;Description automatically generated">
              <a:extLst>
                <a:ext uri="{FF2B5EF4-FFF2-40B4-BE49-F238E27FC236}">
                  <a16:creationId xmlns:a16="http://schemas.microsoft.com/office/drawing/2014/main" id="{8C51A91A-908D-34DB-9CBF-89BED2FFC4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4784" y="2228649"/>
              <a:ext cx="1593838" cy="1380309"/>
            </a:xfrm>
            <a:prstGeom prst="rect">
              <a:avLst/>
            </a:prstGeom>
          </p:spPr>
        </p:pic>
        <p:cxnSp>
          <p:nvCxnSpPr>
            <p:cNvPr id="49" name="Straight Connector 48">
              <a:extLst>
                <a:ext uri="{FF2B5EF4-FFF2-40B4-BE49-F238E27FC236}">
                  <a16:creationId xmlns:a16="http://schemas.microsoft.com/office/drawing/2014/main" id="{93625C16-BED7-EB1C-7D68-ECE84BEDE683}"/>
                </a:ext>
              </a:extLst>
            </p:cNvPr>
            <p:cNvCxnSpPr>
              <a:cxnSpLocks/>
            </p:cNvCxnSpPr>
            <p:nvPr/>
          </p:nvCxnSpPr>
          <p:spPr>
            <a:xfrm flipH="1">
              <a:off x="6110896" y="3330558"/>
              <a:ext cx="571258"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D2352A0A-6FA1-4EB1-7B90-55345B659978}"/>
              </a:ext>
            </a:extLst>
          </p:cNvPr>
          <p:cNvGrpSpPr/>
          <p:nvPr/>
        </p:nvGrpSpPr>
        <p:grpSpPr>
          <a:xfrm>
            <a:off x="412473" y="3601301"/>
            <a:ext cx="1826295" cy="738113"/>
            <a:chOff x="448235" y="3183673"/>
            <a:chExt cx="1826295" cy="738113"/>
          </a:xfrm>
        </p:grpSpPr>
        <p:pic>
          <p:nvPicPr>
            <p:cNvPr id="55" name="Picture 54" descr="A picture containing text, iPod, vector graphics&#10;&#10;Description automatically generated">
              <a:extLst>
                <a:ext uri="{FF2B5EF4-FFF2-40B4-BE49-F238E27FC236}">
                  <a16:creationId xmlns:a16="http://schemas.microsoft.com/office/drawing/2014/main" id="{FA5E6150-24FE-E3CA-46F8-084E68D841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0310" y="3183673"/>
              <a:ext cx="1094220" cy="738113"/>
            </a:xfrm>
            <a:prstGeom prst="rect">
              <a:avLst/>
            </a:prstGeom>
          </p:spPr>
        </p:pic>
        <p:cxnSp>
          <p:nvCxnSpPr>
            <p:cNvPr id="56" name="Straight Connector 55">
              <a:extLst>
                <a:ext uri="{FF2B5EF4-FFF2-40B4-BE49-F238E27FC236}">
                  <a16:creationId xmlns:a16="http://schemas.microsoft.com/office/drawing/2014/main" id="{B0B0644E-EF1B-5975-F759-2FE75AC66601}"/>
                </a:ext>
              </a:extLst>
            </p:cNvPr>
            <p:cNvCxnSpPr>
              <a:cxnSpLocks/>
            </p:cNvCxnSpPr>
            <p:nvPr/>
          </p:nvCxnSpPr>
          <p:spPr>
            <a:xfrm flipH="1">
              <a:off x="448235" y="3774174"/>
              <a:ext cx="104280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54BED1A-60BB-5FD1-8D8E-D7AA7E25596A}"/>
              </a:ext>
            </a:extLst>
          </p:cNvPr>
          <p:cNvSpPr txBox="1"/>
          <p:nvPr/>
        </p:nvSpPr>
        <p:spPr>
          <a:xfrm>
            <a:off x="452028" y="4692151"/>
            <a:ext cx="4918462" cy="1569660"/>
          </a:xfrm>
          <a:prstGeom prst="rect">
            <a:avLst/>
          </a:prstGeom>
          <a:noFill/>
        </p:spPr>
        <p:txBody>
          <a:bodyPr wrap="square" rtlCol="0">
            <a:spAutoFit/>
          </a:bodyPr>
          <a:lstStyle/>
          <a:p>
            <a:r>
              <a:rPr lang="en-GB" sz="1600" b="1" dirty="0">
                <a:solidFill>
                  <a:srgbClr val="121A42"/>
                </a:solidFill>
                <a:effectLst/>
                <a:latin typeface="Poppins" panose="00000500000000000000" pitchFamily="2" charset="0"/>
                <a:cs typeface="Poppins" panose="00000500000000000000" pitchFamily="2" charset="0"/>
              </a:rPr>
              <a:t>…..these 6 areas will be the focus of much of this research. The next few slides will cover how Yorkshire Water performance compares to other water companies for each of these </a:t>
            </a:r>
            <a:br>
              <a:rPr lang="en-GB" sz="1600" b="1" dirty="0">
                <a:solidFill>
                  <a:srgbClr val="121A42"/>
                </a:solidFill>
                <a:effectLst/>
                <a:latin typeface="Poppins" panose="00000500000000000000" pitchFamily="2" charset="0"/>
                <a:cs typeface="Poppins" panose="00000500000000000000" pitchFamily="2" charset="0"/>
              </a:rPr>
            </a:br>
            <a:r>
              <a:rPr lang="en-GB" sz="1600" b="1" dirty="0">
                <a:solidFill>
                  <a:srgbClr val="121A42"/>
                </a:solidFill>
                <a:effectLst/>
                <a:latin typeface="Poppins" panose="00000500000000000000" pitchFamily="2" charset="0"/>
                <a:cs typeface="Poppins" panose="00000500000000000000" pitchFamily="2" charset="0"/>
              </a:rPr>
              <a:t>6 areas as well as their goals to improve performance in these areas from 2025-2030. </a:t>
            </a:r>
            <a:endParaRPr lang="en-GB" sz="1600" dirty="0">
              <a:solidFill>
                <a:srgbClr val="121A42"/>
              </a:solidFill>
              <a:effectLst/>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50ED33B-1446-33E4-FCF3-626446D74B92}"/>
              </a:ext>
            </a:extLst>
          </p:cNvPr>
          <p:cNvSpPr txBox="1"/>
          <p:nvPr/>
        </p:nvSpPr>
        <p:spPr>
          <a:xfrm>
            <a:off x="5649696" y="4700221"/>
            <a:ext cx="5955431" cy="1692771"/>
          </a:xfrm>
          <a:prstGeom prst="rect">
            <a:avLst/>
          </a:prstGeom>
          <a:noFill/>
        </p:spPr>
        <p:txBody>
          <a:bodyPr wrap="square" rtlCol="0">
            <a:spAutoFit/>
          </a:bodyPr>
          <a:lstStyle/>
          <a:p>
            <a:r>
              <a:rPr lang="en-GB" sz="1300" dirty="0">
                <a:solidFill>
                  <a:srgbClr val="121A42"/>
                </a:solidFill>
                <a:effectLst/>
                <a:latin typeface="Poppins" panose="00000500000000000000" pitchFamily="2" charset="0"/>
                <a:cs typeface="Poppins" panose="00000500000000000000" pitchFamily="2" charset="0"/>
              </a:rPr>
              <a:t>Please keep in mind what you pay covers many other things that </a:t>
            </a:r>
            <a:br>
              <a:rPr lang="en-GB" sz="1300" dirty="0">
                <a:solidFill>
                  <a:srgbClr val="121A42"/>
                </a:solidFill>
                <a:effectLst/>
                <a:latin typeface="Poppins" panose="00000500000000000000" pitchFamily="2" charset="0"/>
                <a:cs typeface="Poppins" panose="00000500000000000000" pitchFamily="2" charset="0"/>
              </a:rPr>
            </a:br>
            <a:r>
              <a:rPr lang="en-GB" sz="1300" dirty="0">
                <a:solidFill>
                  <a:srgbClr val="121A42"/>
                </a:solidFill>
                <a:effectLst/>
                <a:latin typeface="Poppins" panose="00000500000000000000" pitchFamily="2" charset="0"/>
                <a:cs typeface="Poppins" panose="00000500000000000000" pitchFamily="2" charset="0"/>
              </a:rPr>
              <a:t>Yorkshire Water deliver to customers such as protecting customers against droughts, carbon reduction schemes, improving biodiversity </a:t>
            </a:r>
            <a:br>
              <a:rPr lang="en-GB" sz="1300" dirty="0">
                <a:solidFill>
                  <a:srgbClr val="121A42"/>
                </a:solidFill>
                <a:effectLst/>
                <a:latin typeface="Poppins" panose="00000500000000000000" pitchFamily="2" charset="0"/>
                <a:cs typeface="Poppins" panose="00000500000000000000" pitchFamily="2" charset="0"/>
              </a:rPr>
            </a:br>
            <a:r>
              <a:rPr lang="en-GB" sz="1300" dirty="0">
                <a:solidFill>
                  <a:srgbClr val="121A42"/>
                </a:solidFill>
                <a:effectLst/>
                <a:latin typeface="Poppins" panose="00000500000000000000" pitchFamily="2" charset="0"/>
                <a:cs typeface="Poppins" panose="00000500000000000000" pitchFamily="2" charset="0"/>
              </a:rPr>
              <a:t>and providing support to customers in circu</a:t>
            </a:r>
            <a:r>
              <a:rPr lang="en-GB" sz="1300" dirty="0">
                <a:solidFill>
                  <a:srgbClr val="121A42"/>
                </a:solidFill>
                <a:latin typeface="Poppins" panose="00000500000000000000" pitchFamily="2" charset="0"/>
                <a:cs typeface="Poppins" panose="00000500000000000000" pitchFamily="2" charset="0"/>
              </a:rPr>
              <a:t>mstances which might </a:t>
            </a:r>
            <a:br>
              <a:rPr lang="en-GB" sz="1300" dirty="0">
                <a:solidFill>
                  <a:srgbClr val="121A42"/>
                </a:solidFill>
                <a:latin typeface="Poppins" panose="00000500000000000000" pitchFamily="2" charset="0"/>
                <a:cs typeface="Poppins" panose="00000500000000000000" pitchFamily="2" charset="0"/>
              </a:rPr>
            </a:br>
            <a:r>
              <a:rPr lang="en-GB" sz="1300" dirty="0">
                <a:solidFill>
                  <a:srgbClr val="121A42"/>
                </a:solidFill>
                <a:latin typeface="Poppins" panose="00000500000000000000" pitchFamily="2" charset="0"/>
                <a:cs typeface="Poppins" panose="00000500000000000000" pitchFamily="2" charset="0"/>
              </a:rPr>
              <a:t>make them vulnerable. For 2020-2025 Yorkshire Water have 44 areas </a:t>
            </a:r>
            <a:br>
              <a:rPr lang="en-GB" sz="1300" dirty="0">
                <a:solidFill>
                  <a:srgbClr val="121A42"/>
                </a:solidFill>
                <a:latin typeface="Poppins" panose="00000500000000000000" pitchFamily="2" charset="0"/>
                <a:cs typeface="Poppins" panose="00000500000000000000" pitchFamily="2" charset="0"/>
              </a:rPr>
            </a:br>
            <a:r>
              <a:rPr lang="en-GB" sz="1300" dirty="0">
                <a:solidFill>
                  <a:srgbClr val="121A42"/>
                </a:solidFill>
                <a:latin typeface="Poppins" panose="00000500000000000000" pitchFamily="2" charset="0"/>
                <a:cs typeface="Poppins" panose="00000500000000000000" pitchFamily="2" charset="0"/>
              </a:rPr>
              <a:t>of service for which they have targets, you can read more about </a:t>
            </a:r>
            <a:br>
              <a:rPr lang="en-GB" sz="1300" dirty="0">
                <a:solidFill>
                  <a:srgbClr val="121A42"/>
                </a:solidFill>
                <a:latin typeface="Poppins" panose="00000500000000000000" pitchFamily="2" charset="0"/>
                <a:cs typeface="Poppins" panose="00000500000000000000" pitchFamily="2" charset="0"/>
              </a:rPr>
            </a:br>
            <a:r>
              <a:rPr lang="en-GB" sz="1300" dirty="0">
                <a:solidFill>
                  <a:srgbClr val="121A42"/>
                </a:solidFill>
                <a:latin typeface="Poppins" panose="00000500000000000000" pitchFamily="2" charset="0"/>
                <a:cs typeface="Poppins" panose="00000500000000000000" pitchFamily="2" charset="0"/>
              </a:rPr>
              <a:t>their performance across all areas of service on the website: </a:t>
            </a:r>
            <a:r>
              <a:rPr lang="en-GB" sz="1300" dirty="0">
                <a:solidFill>
                  <a:srgbClr val="121A42"/>
                </a:solidFill>
                <a:latin typeface="Poppins" panose="00000500000000000000" pitchFamily="2" charset="0"/>
                <a:cs typeface="Poppins" panose="00000500000000000000" pitchFamily="2" charset="0"/>
                <a:hlinkClick r:id="rId9"/>
              </a:rPr>
              <a:t>https://www.yorkshirewater.com/about-us/our-performance</a:t>
            </a:r>
            <a:r>
              <a:rPr lang="en-GB" sz="1300" dirty="0">
                <a:solidFill>
                  <a:srgbClr val="121A42"/>
                </a:solidFill>
                <a:latin typeface="Poppins" panose="00000500000000000000" pitchFamily="2" charset="0"/>
                <a:cs typeface="Poppins" panose="00000500000000000000" pitchFamily="2" charset="0"/>
              </a:rPr>
              <a:t> </a:t>
            </a:r>
            <a:r>
              <a:rPr lang="en-GB" sz="1300" dirty="0">
                <a:solidFill>
                  <a:srgbClr val="121A42"/>
                </a:solidFill>
                <a:effectLst/>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175642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screenshot, design&#10;&#10;Description automatically generated">
            <a:extLst>
              <a:ext uri="{FF2B5EF4-FFF2-40B4-BE49-F238E27FC236}">
                <a16:creationId xmlns:a16="http://schemas.microsoft.com/office/drawing/2014/main" id="{FCF02741-C24D-F0A9-8964-3BF673ECE6C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719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graph&#10;&#10;Description automatically generated with low confidence">
            <a:extLst>
              <a:ext uri="{FF2B5EF4-FFF2-40B4-BE49-F238E27FC236}">
                <a16:creationId xmlns:a16="http://schemas.microsoft.com/office/drawing/2014/main" id="{106295C1-ECD9-1118-3793-40AFF7D8760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250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design, screenshot&#10;&#10;Description automatically generated">
            <a:extLst>
              <a:ext uri="{FF2B5EF4-FFF2-40B4-BE49-F238E27FC236}">
                <a16:creationId xmlns:a16="http://schemas.microsoft.com/office/drawing/2014/main" id="{4FA11759-6F22-E28F-5D40-21DC2E7BE39A}"/>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A picture containing text, screenshot, diagram, parallel&#10;&#10;Description automatically generated">
            <a:extLst>
              <a:ext uri="{FF2B5EF4-FFF2-40B4-BE49-F238E27FC236}">
                <a16:creationId xmlns:a16="http://schemas.microsoft.com/office/drawing/2014/main" id="{F0ED6B60-59E1-6352-DEE6-41AE92E84147}"/>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A picture containing text, screenshot, diagram, parallel&#10;&#10;Description automatically generated">
            <a:extLst>
              <a:ext uri="{FF2B5EF4-FFF2-40B4-BE49-F238E27FC236}">
                <a16:creationId xmlns:a16="http://schemas.microsoft.com/office/drawing/2014/main" id="{1DE3D24F-4193-6BCF-9FC5-F0B65F01D2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886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iagram, design, screenshot&#10;&#10;Description automatically generated">
            <a:extLst>
              <a:ext uri="{FF2B5EF4-FFF2-40B4-BE49-F238E27FC236}">
                <a16:creationId xmlns:a16="http://schemas.microsoft.com/office/drawing/2014/main" id="{65C9833F-151F-A8C9-93CD-095DAFD42E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640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design, screenshot&#10;&#10;Description automatically generated">
            <a:extLst>
              <a:ext uri="{FF2B5EF4-FFF2-40B4-BE49-F238E27FC236}">
                <a16:creationId xmlns:a16="http://schemas.microsoft.com/office/drawing/2014/main" id="{E5195EEF-F79B-78D8-7CE2-12F975FF4BC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52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graph&#10;&#10;Description automatically generated with low confidence">
            <a:extLst>
              <a:ext uri="{FF2B5EF4-FFF2-40B4-BE49-F238E27FC236}">
                <a16:creationId xmlns:a16="http://schemas.microsoft.com/office/drawing/2014/main" id="{3C5CD56D-E667-2560-EAC2-BF653CC9DDF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3394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13FBB-9DC4-4672-5376-BBED13D5993A}"/>
              </a:ext>
            </a:extLst>
          </p:cNvPr>
          <p:cNvSpPr/>
          <p:nvPr/>
        </p:nvSpPr>
        <p:spPr>
          <a:xfrm>
            <a:off x="500669" y="1073942"/>
            <a:ext cx="1777726" cy="2971830"/>
          </a:xfrm>
          <a:prstGeom prst="rect">
            <a:avLst/>
          </a:prstGeom>
          <a:solidFill>
            <a:srgbClr val="121A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itchFamily="2" charset="77"/>
                <a:cs typeface="Poppins" pitchFamily="2" charset="77"/>
              </a:rPr>
              <a:t>Water </a:t>
            </a:r>
            <a:br>
              <a:rPr lang="en-GB" sz="1600" b="1">
                <a:solidFill>
                  <a:schemeClr val="bg1"/>
                </a:solidFill>
                <a:latin typeface="Poppins" pitchFamily="2" charset="77"/>
                <a:cs typeface="Poppins" pitchFamily="2" charset="77"/>
              </a:rPr>
            </a:br>
            <a:r>
              <a:rPr lang="en-GB" sz="1600" b="1">
                <a:solidFill>
                  <a:schemeClr val="bg1"/>
                </a:solidFill>
                <a:latin typeface="Poppins" pitchFamily="2" charset="77"/>
                <a:cs typeface="Poppins" pitchFamily="2" charset="77"/>
              </a:rPr>
              <a:t>supply interruptions</a:t>
            </a:r>
            <a:br>
              <a:rPr lang="en-GB" sz="1600" b="1">
                <a:solidFill>
                  <a:schemeClr val="bg1"/>
                </a:solidFill>
                <a:latin typeface="Poppins" pitchFamily="2" charset="77"/>
                <a:cs typeface="Poppins" pitchFamily="2" charset="77"/>
              </a:rPr>
            </a:br>
            <a:r>
              <a:rPr lang="en-GB" sz="1600" b="1">
                <a:solidFill>
                  <a:schemeClr val="bg1"/>
                </a:solidFill>
                <a:latin typeface="Poppins" pitchFamily="2" charset="77"/>
                <a:cs typeface="Poppins" pitchFamily="2" charset="77"/>
              </a:rPr>
              <a:t>without warning, </a:t>
            </a:r>
            <a:br>
              <a:rPr lang="en-GB" sz="1600" b="1">
                <a:solidFill>
                  <a:schemeClr val="bg1"/>
                </a:solidFill>
                <a:latin typeface="Poppins" pitchFamily="2" charset="77"/>
                <a:cs typeface="Poppins" pitchFamily="2" charset="77"/>
              </a:rPr>
            </a:br>
            <a:r>
              <a:rPr lang="en-GB" sz="1600" b="1">
                <a:solidFill>
                  <a:schemeClr val="bg1"/>
                </a:solidFill>
                <a:latin typeface="Poppins" pitchFamily="2" charset="77"/>
                <a:cs typeface="Poppins" pitchFamily="2" charset="77"/>
              </a:rPr>
              <a:t>for longer than </a:t>
            </a:r>
            <a:br>
              <a:rPr lang="en-GB" sz="1600" b="1">
                <a:solidFill>
                  <a:schemeClr val="bg1"/>
                </a:solidFill>
                <a:latin typeface="Poppins" pitchFamily="2" charset="77"/>
                <a:cs typeface="Poppins" pitchFamily="2" charset="77"/>
              </a:rPr>
            </a:br>
            <a:r>
              <a:rPr lang="en-GB" sz="1600" b="1">
                <a:solidFill>
                  <a:schemeClr val="bg1"/>
                </a:solidFill>
                <a:latin typeface="Poppins" pitchFamily="2" charset="77"/>
                <a:cs typeface="Poppins" pitchFamily="2" charset="77"/>
              </a:rPr>
              <a:t>3 hours 	</a:t>
            </a:r>
          </a:p>
        </p:txBody>
      </p:sp>
      <p:sp>
        <p:nvSpPr>
          <p:cNvPr id="10" name="Rectangle 9">
            <a:extLst>
              <a:ext uri="{FF2B5EF4-FFF2-40B4-BE49-F238E27FC236}">
                <a16:creationId xmlns:a16="http://schemas.microsoft.com/office/drawing/2014/main" id="{6046856E-2E72-192E-D75A-759591F1C6CC}"/>
              </a:ext>
            </a:extLst>
          </p:cNvPr>
          <p:cNvSpPr/>
          <p:nvPr/>
        </p:nvSpPr>
        <p:spPr>
          <a:xfrm>
            <a:off x="2370746" y="1073942"/>
            <a:ext cx="1777726" cy="2971830"/>
          </a:xfrm>
          <a:prstGeom prst="rect">
            <a:avLst/>
          </a:prstGeom>
          <a:solidFill>
            <a:srgbClr val="0186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anose="00000500000000000000" pitchFamily="2" charset="0"/>
                <a:cs typeface="Poppins" panose="00000500000000000000" pitchFamily="2" charset="0"/>
              </a:rPr>
              <a:t>The appearance, taste and smell of </a:t>
            </a:r>
            <a:br>
              <a:rPr lang="en-GB" sz="1600" b="1">
                <a:solidFill>
                  <a:schemeClr val="bg1"/>
                </a:solidFill>
                <a:latin typeface="Poppins" panose="00000500000000000000" pitchFamily="2" charset="0"/>
                <a:cs typeface="Poppins" panose="00000500000000000000" pitchFamily="2" charset="0"/>
              </a:rPr>
            </a:br>
            <a:r>
              <a:rPr lang="en-GB" sz="1600" b="1">
                <a:solidFill>
                  <a:schemeClr val="bg1"/>
                </a:solidFill>
                <a:latin typeface="Poppins" panose="00000500000000000000" pitchFamily="2" charset="0"/>
                <a:cs typeface="Poppins" panose="00000500000000000000" pitchFamily="2" charset="0"/>
              </a:rPr>
              <a:t>tap water	</a:t>
            </a:r>
            <a:endParaRPr lang="en-GB" sz="1600" b="1">
              <a:solidFill>
                <a:schemeClr val="bg1"/>
              </a:solidFill>
              <a:latin typeface="Poppins" pitchFamily="2" charset="77"/>
              <a:cs typeface="Poppins" pitchFamily="2" charset="77"/>
            </a:endParaRPr>
          </a:p>
        </p:txBody>
      </p:sp>
      <p:sp>
        <p:nvSpPr>
          <p:cNvPr id="11" name="Rectangle 10">
            <a:extLst>
              <a:ext uri="{FF2B5EF4-FFF2-40B4-BE49-F238E27FC236}">
                <a16:creationId xmlns:a16="http://schemas.microsoft.com/office/drawing/2014/main" id="{B1B30AB0-F8B7-8AF3-C5FB-6633D96E1B36}"/>
              </a:ext>
            </a:extLst>
          </p:cNvPr>
          <p:cNvSpPr/>
          <p:nvPr/>
        </p:nvSpPr>
        <p:spPr>
          <a:xfrm>
            <a:off x="4240823" y="1073942"/>
            <a:ext cx="1777726" cy="2971830"/>
          </a:xfrm>
          <a:prstGeom prst="rect">
            <a:avLst/>
          </a:prstGeom>
          <a:solidFill>
            <a:srgbClr val="58B5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anose="00000500000000000000" pitchFamily="2" charset="0"/>
                <a:cs typeface="Poppins" panose="00000500000000000000" pitchFamily="2" charset="0"/>
              </a:rPr>
              <a:t>Sewage flooding inside properties</a:t>
            </a:r>
            <a:endParaRPr lang="en-GB" sz="1600" b="1">
              <a:solidFill>
                <a:schemeClr val="bg1"/>
              </a:solidFill>
              <a:latin typeface="Poppins" pitchFamily="2" charset="77"/>
              <a:cs typeface="Poppins" pitchFamily="2" charset="77"/>
            </a:endParaRPr>
          </a:p>
        </p:txBody>
      </p:sp>
      <p:sp>
        <p:nvSpPr>
          <p:cNvPr id="12" name="Rectangle 11">
            <a:extLst>
              <a:ext uri="{FF2B5EF4-FFF2-40B4-BE49-F238E27FC236}">
                <a16:creationId xmlns:a16="http://schemas.microsoft.com/office/drawing/2014/main" id="{F0552D2A-7220-D5F8-9829-685444AF5A86}"/>
              </a:ext>
            </a:extLst>
          </p:cNvPr>
          <p:cNvSpPr/>
          <p:nvPr/>
        </p:nvSpPr>
        <p:spPr>
          <a:xfrm>
            <a:off x="6110900" y="1073942"/>
            <a:ext cx="1777726" cy="2971830"/>
          </a:xfrm>
          <a:prstGeom prst="rect">
            <a:avLst/>
          </a:prstGeom>
          <a:solidFill>
            <a:srgbClr val="50AC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itchFamily="2" charset="77"/>
                <a:cs typeface="Poppins" pitchFamily="2" charset="77"/>
              </a:rPr>
              <a:t>Sewage flooding outside properties</a:t>
            </a:r>
          </a:p>
        </p:txBody>
      </p:sp>
      <p:sp>
        <p:nvSpPr>
          <p:cNvPr id="13" name="Rectangle 12">
            <a:extLst>
              <a:ext uri="{FF2B5EF4-FFF2-40B4-BE49-F238E27FC236}">
                <a16:creationId xmlns:a16="http://schemas.microsoft.com/office/drawing/2014/main" id="{221FEF60-3F7B-F5D0-B5EF-0106D9F722A5}"/>
              </a:ext>
            </a:extLst>
          </p:cNvPr>
          <p:cNvSpPr/>
          <p:nvPr/>
        </p:nvSpPr>
        <p:spPr>
          <a:xfrm>
            <a:off x="7980977" y="1073942"/>
            <a:ext cx="1777726" cy="2971830"/>
          </a:xfrm>
          <a:prstGeom prst="rect">
            <a:avLst/>
          </a:prstGeom>
          <a:solidFill>
            <a:srgbClr val="DD6D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itchFamily="2" charset="77"/>
                <a:cs typeface="Poppins" pitchFamily="2" charset="77"/>
              </a:rPr>
              <a:t>Reducing leaks</a:t>
            </a:r>
          </a:p>
        </p:txBody>
      </p:sp>
      <p:sp>
        <p:nvSpPr>
          <p:cNvPr id="14" name="Rectangle 13">
            <a:extLst>
              <a:ext uri="{FF2B5EF4-FFF2-40B4-BE49-F238E27FC236}">
                <a16:creationId xmlns:a16="http://schemas.microsoft.com/office/drawing/2014/main" id="{81C78CB1-8147-790D-D0F7-F9047F1B7D66}"/>
              </a:ext>
            </a:extLst>
          </p:cNvPr>
          <p:cNvSpPr/>
          <p:nvPr/>
        </p:nvSpPr>
        <p:spPr>
          <a:xfrm>
            <a:off x="9851056" y="1073942"/>
            <a:ext cx="1777726" cy="2971830"/>
          </a:xfrm>
          <a:prstGeom prst="rect">
            <a:avLst/>
          </a:prstGeom>
          <a:solidFill>
            <a:srgbClr val="EEB6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600" b="1">
                <a:solidFill>
                  <a:schemeClr val="bg1"/>
                </a:solidFill>
                <a:latin typeface="Poppins" pitchFamily="2" charset="77"/>
                <a:cs typeface="Poppins" pitchFamily="2" charset="77"/>
              </a:rPr>
              <a:t>Pollution </a:t>
            </a:r>
            <a:br>
              <a:rPr lang="en-GB" sz="1600" b="1">
                <a:solidFill>
                  <a:schemeClr val="bg1"/>
                </a:solidFill>
                <a:latin typeface="Poppins" pitchFamily="2" charset="77"/>
                <a:cs typeface="Poppins" pitchFamily="2" charset="77"/>
              </a:rPr>
            </a:br>
            <a:r>
              <a:rPr lang="en-GB" sz="1600" b="1">
                <a:solidFill>
                  <a:schemeClr val="bg1"/>
                </a:solidFill>
                <a:latin typeface="Poppins" pitchFamily="2" charset="77"/>
                <a:cs typeface="Poppins" pitchFamily="2" charset="77"/>
              </a:rPr>
              <a:t>of rivers </a:t>
            </a:r>
            <a:br>
              <a:rPr lang="en-GB" sz="1600" b="1">
                <a:solidFill>
                  <a:schemeClr val="bg1"/>
                </a:solidFill>
                <a:latin typeface="Poppins" pitchFamily="2" charset="77"/>
                <a:cs typeface="Poppins" pitchFamily="2" charset="77"/>
              </a:rPr>
            </a:br>
            <a:r>
              <a:rPr lang="en-GB" sz="1600" b="1">
                <a:solidFill>
                  <a:schemeClr val="bg1"/>
                </a:solidFill>
                <a:latin typeface="Poppins" pitchFamily="2" charset="77"/>
                <a:cs typeface="Poppins" pitchFamily="2" charset="77"/>
              </a:rPr>
              <a:t>&amp; bathing waters</a:t>
            </a:r>
          </a:p>
        </p:txBody>
      </p:sp>
      <p:sp>
        <p:nvSpPr>
          <p:cNvPr id="16" name="TextBox 15">
            <a:extLst>
              <a:ext uri="{FF2B5EF4-FFF2-40B4-BE49-F238E27FC236}">
                <a16:creationId xmlns:a16="http://schemas.microsoft.com/office/drawing/2014/main" id="{F2EF43D8-8B4B-1FCB-CE3E-58EC788D52B6}"/>
              </a:ext>
            </a:extLst>
          </p:cNvPr>
          <p:cNvSpPr txBox="1"/>
          <p:nvPr/>
        </p:nvSpPr>
        <p:spPr>
          <a:xfrm>
            <a:off x="417931" y="477603"/>
            <a:ext cx="7034929" cy="523220"/>
          </a:xfrm>
          <a:prstGeom prst="rect">
            <a:avLst/>
          </a:prstGeom>
          <a:noFill/>
        </p:spPr>
        <p:txBody>
          <a:bodyPr wrap="square" rtlCol="0">
            <a:spAutoFit/>
          </a:bodyPr>
          <a:lstStyle/>
          <a:p>
            <a:r>
              <a:rPr lang="en-GB" sz="2800" b="1" dirty="0">
                <a:solidFill>
                  <a:srgbClr val="121A42"/>
                </a:solidFill>
                <a:effectLst/>
                <a:latin typeface="Poppins" panose="00000500000000000000" pitchFamily="2" charset="0"/>
                <a:cs typeface="Poppins" panose="00000500000000000000" pitchFamily="2" charset="0"/>
              </a:rPr>
              <a:t>Priority service areas for PR24</a:t>
            </a:r>
            <a:endParaRPr lang="en-GB" sz="2800" dirty="0">
              <a:solidFill>
                <a:srgbClr val="121A42"/>
              </a:solidFill>
              <a:effectLst/>
              <a:latin typeface="Poppins" panose="00000500000000000000" pitchFamily="2" charset="0"/>
              <a:cs typeface="Poppins" panose="00000500000000000000" pitchFamily="2" charset="0"/>
            </a:endParaRPr>
          </a:p>
        </p:txBody>
      </p:sp>
      <p:sp>
        <p:nvSpPr>
          <p:cNvPr id="19" name="Rectangle 18">
            <a:extLst>
              <a:ext uri="{FF2B5EF4-FFF2-40B4-BE49-F238E27FC236}">
                <a16:creationId xmlns:a16="http://schemas.microsoft.com/office/drawing/2014/main" id="{CD15EC17-876F-509E-3CF3-5A20C53FD81C}"/>
              </a:ext>
            </a:extLst>
          </p:cNvPr>
          <p:cNvSpPr/>
          <p:nvPr/>
        </p:nvSpPr>
        <p:spPr>
          <a:xfrm>
            <a:off x="2377164" y="4123249"/>
            <a:ext cx="1777726" cy="939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100" b="1">
                <a:solidFill>
                  <a:srgbClr val="121A42"/>
                </a:solidFill>
                <a:latin typeface="Poppins" pitchFamily="2" charset="77"/>
                <a:cs typeface="Poppins" pitchFamily="2" charset="77"/>
              </a:rPr>
              <a:t>Measure: </a:t>
            </a:r>
          </a:p>
          <a:p>
            <a:r>
              <a:rPr lang="en-GB" sz="1100">
                <a:solidFill>
                  <a:srgbClr val="121A42"/>
                </a:solidFill>
                <a:latin typeface="Poppins" pitchFamily="2" charset="77"/>
                <a:cs typeface="Poppins" pitchFamily="2" charset="77"/>
              </a:rPr>
              <a:t>no. of contacts per 1,000 customers </a:t>
            </a:r>
            <a:r>
              <a:rPr lang="en-GB" sz="1100">
                <a:solidFill>
                  <a:schemeClr val="tx1"/>
                </a:solidFill>
                <a:latin typeface="Poppins" pitchFamily="2" charset="77"/>
                <a:cs typeface="Poppins" pitchFamily="2" charset="77"/>
              </a:rPr>
              <a:t> </a:t>
            </a:r>
          </a:p>
        </p:txBody>
      </p:sp>
      <p:sp>
        <p:nvSpPr>
          <p:cNvPr id="20" name="Rectangle 19">
            <a:extLst>
              <a:ext uri="{FF2B5EF4-FFF2-40B4-BE49-F238E27FC236}">
                <a16:creationId xmlns:a16="http://schemas.microsoft.com/office/drawing/2014/main" id="{2C2EA17D-C022-B7AF-81FA-AE626352655C}"/>
              </a:ext>
            </a:extLst>
          </p:cNvPr>
          <p:cNvSpPr/>
          <p:nvPr/>
        </p:nvSpPr>
        <p:spPr>
          <a:xfrm>
            <a:off x="2370746" y="5146105"/>
            <a:ext cx="1777726" cy="1107527"/>
          </a:xfrm>
          <a:prstGeom prst="rect">
            <a:avLst/>
          </a:prstGeom>
          <a:solidFill>
            <a:schemeClr val="bg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400" b="1" dirty="0">
                <a:solidFill>
                  <a:srgbClr val="018AD0"/>
                </a:solidFill>
                <a:latin typeface="Poppins" pitchFamily="2" charset="77"/>
                <a:cs typeface="Poppins" pitchFamily="2" charset="77"/>
              </a:rPr>
              <a:t>Current performance: </a:t>
            </a:r>
            <a:br>
              <a:rPr lang="en-GB" sz="1400" b="1" dirty="0">
                <a:solidFill>
                  <a:srgbClr val="018AD0"/>
                </a:solidFill>
                <a:latin typeface="Poppins" pitchFamily="2" charset="77"/>
                <a:cs typeface="Poppins" pitchFamily="2" charset="77"/>
              </a:rPr>
            </a:br>
            <a:r>
              <a:rPr lang="en-GB" sz="1400" dirty="0">
                <a:solidFill>
                  <a:schemeClr val="tx1"/>
                </a:solidFill>
                <a:latin typeface="Poppins" pitchFamily="2" charset="77"/>
                <a:cs typeface="Poppins" pitchFamily="2" charset="77"/>
              </a:rPr>
              <a:t>1.09 </a:t>
            </a:r>
          </a:p>
        </p:txBody>
      </p:sp>
      <p:sp>
        <p:nvSpPr>
          <p:cNvPr id="21" name="Rectangle 20">
            <a:extLst>
              <a:ext uri="{FF2B5EF4-FFF2-40B4-BE49-F238E27FC236}">
                <a16:creationId xmlns:a16="http://schemas.microsoft.com/office/drawing/2014/main" id="{DDD8CEEE-80F5-B57E-98CC-B8FB1BAD5CB4}"/>
              </a:ext>
            </a:extLst>
          </p:cNvPr>
          <p:cNvSpPr/>
          <p:nvPr/>
        </p:nvSpPr>
        <p:spPr>
          <a:xfrm>
            <a:off x="4240823" y="5146105"/>
            <a:ext cx="1777726" cy="1107527"/>
          </a:xfrm>
          <a:prstGeom prst="rect">
            <a:avLst/>
          </a:prstGeom>
          <a:solidFill>
            <a:schemeClr val="bg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400" b="1">
                <a:solidFill>
                  <a:srgbClr val="58B5D2"/>
                </a:solidFill>
                <a:latin typeface="Poppins" pitchFamily="2" charset="77"/>
                <a:cs typeface="Poppins" pitchFamily="2" charset="77"/>
              </a:rPr>
              <a:t>Current performance: </a:t>
            </a:r>
            <a:br>
              <a:rPr lang="en-GB" sz="1400" b="1">
                <a:solidFill>
                  <a:srgbClr val="58B5D2"/>
                </a:solidFill>
                <a:latin typeface="Poppins" pitchFamily="2" charset="77"/>
                <a:cs typeface="Poppins" pitchFamily="2" charset="77"/>
              </a:rPr>
            </a:br>
            <a:r>
              <a:rPr lang="en-GB" sz="1400">
                <a:solidFill>
                  <a:schemeClr val="tx1"/>
                </a:solidFill>
                <a:latin typeface="Poppins" pitchFamily="2" charset="77"/>
                <a:cs typeface="Poppins" pitchFamily="2" charset="77"/>
              </a:rPr>
              <a:t>2.83</a:t>
            </a:r>
          </a:p>
        </p:txBody>
      </p:sp>
      <p:sp>
        <p:nvSpPr>
          <p:cNvPr id="22" name="Rectangle 21">
            <a:extLst>
              <a:ext uri="{FF2B5EF4-FFF2-40B4-BE49-F238E27FC236}">
                <a16:creationId xmlns:a16="http://schemas.microsoft.com/office/drawing/2014/main" id="{71CA3694-80C4-E534-6F42-B41945FDC21E}"/>
              </a:ext>
            </a:extLst>
          </p:cNvPr>
          <p:cNvSpPr/>
          <p:nvPr/>
        </p:nvSpPr>
        <p:spPr>
          <a:xfrm>
            <a:off x="6110900" y="5146105"/>
            <a:ext cx="1777726" cy="1107527"/>
          </a:xfrm>
          <a:prstGeom prst="rect">
            <a:avLst/>
          </a:prstGeom>
          <a:solidFill>
            <a:schemeClr val="bg2"/>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400" b="1" dirty="0">
                <a:solidFill>
                  <a:srgbClr val="50AC98"/>
                </a:solidFill>
                <a:latin typeface="Poppins" pitchFamily="2" charset="77"/>
                <a:cs typeface="Poppins" pitchFamily="2" charset="77"/>
              </a:rPr>
              <a:t>Current performance: </a:t>
            </a:r>
            <a:br>
              <a:rPr lang="en-GB" sz="1400" b="1" dirty="0">
                <a:solidFill>
                  <a:schemeClr val="tx1"/>
                </a:solidFill>
                <a:latin typeface="Poppins" pitchFamily="2" charset="77"/>
                <a:cs typeface="Poppins" pitchFamily="2" charset="77"/>
              </a:rPr>
            </a:br>
            <a:r>
              <a:rPr lang="en-GB" sz="1400" dirty="0">
                <a:solidFill>
                  <a:schemeClr val="tx1"/>
                </a:solidFill>
                <a:latin typeface="Poppins" pitchFamily="2" charset="77"/>
                <a:cs typeface="Poppins" pitchFamily="2" charset="77"/>
              </a:rPr>
              <a:t>19.52</a:t>
            </a:r>
          </a:p>
        </p:txBody>
      </p:sp>
      <p:sp>
        <p:nvSpPr>
          <p:cNvPr id="23" name="Rectangle 22">
            <a:extLst>
              <a:ext uri="{FF2B5EF4-FFF2-40B4-BE49-F238E27FC236}">
                <a16:creationId xmlns:a16="http://schemas.microsoft.com/office/drawing/2014/main" id="{192FA35A-92A6-8A3B-0E71-2A2DC46F8D2E}"/>
              </a:ext>
            </a:extLst>
          </p:cNvPr>
          <p:cNvSpPr/>
          <p:nvPr/>
        </p:nvSpPr>
        <p:spPr>
          <a:xfrm>
            <a:off x="7980975" y="5146104"/>
            <a:ext cx="1777726" cy="1107527"/>
          </a:xfrm>
          <a:prstGeom prst="rect">
            <a:avLst/>
          </a:prstGeom>
          <a:solidFill>
            <a:schemeClr val="bg2"/>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400" b="1">
                <a:solidFill>
                  <a:srgbClr val="DD6D67"/>
                </a:solidFill>
                <a:latin typeface="Poppins" pitchFamily="2" charset="77"/>
                <a:cs typeface="Poppins" pitchFamily="2" charset="77"/>
              </a:rPr>
              <a:t>Current performance: </a:t>
            </a:r>
            <a:br>
              <a:rPr lang="en-GB" sz="1400" b="1">
                <a:solidFill>
                  <a:srgbClr val="DD6D67"/>
                </a:solidFill>
                <a:latin typeface="Poppins" pitchFamily="2" charset="77"/>
                <a:cs typeface="Poppins" pitchFamily="2" charset="77"/>
              </a:rPr>
            </a:br>
            <a:r>
              <a:rPr kumimoji="0" lang="en-GB" sz="14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122.91</a:t>
            </a:r>
            <a:endParaRPr lang="en-GB" sz="1400">
              <a:solidFill>
                <a:schemeClr val="tx1"/>
              </a:solidFill>
              <a:latin typeface="Poppins" pitchFamily="2" charset="77"/>
              <a:cs typeface="Poppins" pitchFamily="2" charset="77"/>
            </a:endParaRPr>
          </a:p>
        </p:txBody>
      </p:sp>
      <p:sp>
        <p:nvSpPr>
          <p:cNvPr id="24" name="Rectangle 23">
            <a:extLst>
              <a:ext uri="{FF2B5EF4-FFF2-40B4-BE49-F238E27FC236}">
                <a16:creationId xmlns:a16="http://schemas.microsoft.com/office/drawing/2014/main" id="{2DBBD161-394C-580E-EB5A-D5C1216353E9}"/>
              </a:ext>
            </a:extLst>
          </p:cNvPr>
          <p:cNvSpPr/>
          <p:nvPr/>
        </p:nvSpPr>
        <p:spPr>
          <a:xfrm>
            <a:off x="9851056" y="5146105"/>
            <a:ext cx="1777726" cy="1107527"/>
          </a:xfrm>
          <a:prstGeom prst="rect">
            <a:avLst/>
          </a:prstGeom>
          <a:solidFill>
            <a:schemeClr val="bg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400" b="1" dirty="0">
                <a:solidFill>
                  <a:srgbClr val="121A42"/>
                </a:solidFill>
                <a:latin typeface="Poppins" pitchFamily="2" charset="77"/>
                <a:cs typeface="Poppins" pitchFamily="2" charset="77"/>
              </a:rPr>
              <a:t>Current performance: </a:t>
            </a:r>
            <a:br>
              <a:rPr lang="en-GB" sz="1400" b="1" dirty="0">
                <a:solidFill>
                  <a:schemeClr val="tx1"/>
                </a:solidFill>
                <a:latin typeface="Poppins" pitchFamily="2" charset="77"/>
                <a:cs typeface="Poppins" pitchFamily="2" charset="77"/>
              </a:rPr>
            </a:br>
            <a:r>
              <a:rPr lang="en-GB" sz="1400" dirty="0">
                <a:solidFill>
                  <a:schemeClr val="tx1"/>
                </a:solidFill>
                <a:latin typeface="Poppins" pitchFamily="2" charset="77"/>
                <a:cs typeface="Poppins" pitchFamily="2" charset="77"/>
              </a:rPr>
              <a:t>27.36</a:t>
            </a:r>
          </a:p>
        </p:txBody>
      </p:sp>
      <p:pic>
        <p:nvPicPr>
          <p:cNvPr id="39" name="Picture 38" descr="Icon&#10;&#10;Description automatically generated">
            <a:extLst>
              <a:ext uri="{FF2B5EF4-FFF2-40B4-BE49-F238E27FC236}">
                <a16:creationId xmlns:a16="http://schemas.microsoft.com/office/drawing/2014/main" id="{EF017B6D-4492-18C5-10FC-9EA8C05C6A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7333" y="2563807"/>
            <a:ext cx="1771449" cy="1356855"/>
          </a:xfrm>
          <a:prstGeom prst="rect">
            <a:avLst/>
          </a:prstGeom>
        </p:spPr>
      </p:pic>
      <p:pic>
        <p:nvPicPr>
          <p:cNvPr id="41" name="Picture 40" descr="Icon&#10;&#10;Description automatically generated">
            <a:extLst>
              <a:ext uri="{FF2B5EF4-FFF2-40B4-BE49-F238E27FC236}">
                <a16:creationId xmlns:a16="http://schemas.microsoft.com/office/drawing/2014/main" id="{57CFB439-70F2-F5EA-074E-37A2B29603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9966" y="2415916"/>
            <a:ext cx="1768581" cy="1539702"/>
          </a:xfrm>
          <a:prstGeom prst="rect">
            <a:avLst/>
          </a:prstGeom>
        </p:spPr>
      </p:pic>
      <p:pic>
        <p:nvPicPr>
          <p:cNvPr id="43" name="Picture 42" descr="Icon&#10;&#10;Description automatically generated">
            <a:extLst>
              <a:ext uri="{FF2B5EF4-FFF2-40B4-BE49-F238E27FC236}">
                <a16:creationId xmlns:a16="http://schemas.microsoft.com/office/drawing/2014/main" id="{C6641A7C-2499-3C49-2F55-3267CE524F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80976" y="2023555"/>
            <a:ext cx="1777725" cy="1815522"/>
          </a:xfrm>
          <a:prstGeom prst="rect">
            <a:avLst/>
          </a:prstGeom>
        </p:spPr>
      </p:pic>
      <p:pic>
        <p:nvPicPr>
          <p:cNvPr id="47" name="Picture 46" descr="Icon&#10;&#10;Description automatically generated">
            <a:extLst>
              <a:ext uri="{FF2B5EF4-FFF2-40B4-BE49-F238E27FC236}">
                <a16:creationId xmlns:a16="http://schemas.microsoft.com/office/drawing/2014/main" id="{E49BB986-1F41-F93D-7655-4D2A0B008C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0742" y="2422619"/>
            <a:ext cx="1761298" cy="1190598"/>
          </a:xfrm>
          <a:prstGeom prst="rect">
            <a:avLst/>
          </a:prstGeom>
        </p:spPr>
      </p:pic>
      <p:grpSp>
        <p:nvGrpSpPr>
          <p:cNvPr id="53" name="Group 52">
            <a:extLst>
              <a:ext uri="{FF2B5EF4-FFF2-40B4-BE49-F238E27FC236}">
                <a16:creationId xmlns:a16="http://schemas.microsoft.com/office/drawing/2014/main" id="{EA479514-11CC-CF7C-01C5-940CEB74447B}"/>
              </a:ext>
            </a:extLst>
          </p:cNvPr>
          <p:cNvGrpSpPr/>
          <p:nvPr/>
        </p:nvGrpSpPr>
        <p:grpSpPr>
          <a:xfrm>
            <a:off x="6110896" y="2279208"/>
            <a:ext cx="1777726" cy="1380309"/>
            <a:chOff x="6110896" y="2228649"/>
            <a:chExt cx="1777726" cy="1380309"/>
          </a:xfrm>
        </p:grpSpPr>
        <p:pic>
          <p:nvPicPr>
            <p:cNvPr id="45" name="Picture 44" descr="Icon&#10;&#10;Description automatically generated">
              <a:extLst>
                <a:ext uri="{FF2B5EF4-FFF2-40B4-BE49-F238E27FC236}">
                  <a16:creationId xmlns:a16="http://schemas.microsoft.com/office/drawing/2014/main" id="{8C51A91A-908D-34DB-9CBF-89BED2FFC4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4784" y="2228649"/>
              <a:ext cx="1593838" cy="1380309"/>
            </a:xfrm>
            <a:prstGeom prst="rect">
              <a:avLst/>
            </a:prstGeom>
          </p:spPr>
        </p:pic>
        <p:cxnSp>
          <p:nvCxnSpPr>
            <p:cNvPr id="49" name="Straight Connector 48">
              <a:extLst>
                <a:ext uri="{FF2B5EF4-FFF2-40B4-BE49-F238E27FC236}">
                  <a16:creationId xmlns:a16="http://schemas.microsoft.com/office/drawing/2014/main" id="{93625C16-BED7-EB1C-7D68-ECE84BEDE683}"/>
                </a:ext>
              </a:extLst>
            </p:cNvPr>
            <p:cNvCxnSpPr>
              <a:cxnSpLocks/>
            </p:cNvCxnSpPr>
            <p:nvPr/>
          </p:nvCxnSpPr>
          <p:spPr>
            <a:xfrm flipH="1">
              <a:off x="6110896" y="3330558"/>
              <a:ext cx="571258" cy="0"/>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D2352A0A-6FA1-4EB1-7B90-55345B659978}"/>
              </a:ext>
            </a:extLst>
          </p:cNvPr>
          <p:cNvGrpSpPr/>
          <p:nvPr/>
        </p:nvGrpSpPr>
        <p:grpSpPr>
          <a:xfrm>
            <a:off x="448235" y="3137980"/>
            <a:ext cx="1826295" cy="738113"/>
            <a:chOff x="448235" y="3183673"/>
            <a:chExt cx="1826295" cy="738113"/>
          </a:xfrm>
        </p:grpSpPr>
        <p:pic>
          <p:nvPicPr>
            <p:cNvPr id="55" name="Picture 54" descr="A picture containing text, iPod, vector graphics&#10;&#10;Description automatically generated">
              <a:extLst>
                <a:ext uri="{FF2B5EF4-FFF2-40B4-BE49-F238E27FC236}">
                  <a16:creationId xmlns:a16="http://schemas.microsoft.com/office/drawing/2014/main" id="{FA5E6150-24FE-E3CA-46F8-084E68D841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0310" y="3183673"/>
              <a:ext cx="1094220" cy="738113"/>
            </a:xfrm>
            <a:prstGeom prst="rect">
              <a:avLst/>
            </a:prstGeom>
          </p:spPr>
        </p:pic>
        <p:cxnSp>
          <p:nvCxnSpPr>
            <p:cNvPr id="56" name="Straight Connector 55">
              <a:extLst>
                <a:ext uri="{FF2B5EF4-FFF2-40B4-BE49-F238E27FC236}">
                  <a16:creationId xmlns:a16="http://schemas.microsoft.com/office/drawing/2014/main" id="{B0B0644E-EF1B-5975-F759-2FE75AC66601}"/>
                </a:ext>
              </a:extLst>
            </p:cNvPr>
            <p:cNvCxnSpPr>
              <a:cxnSpLocks/>
            </p:cNvCxnSpPr>
            <p:nvPr/>
          </p:nvCxnSpPr>
          <p:spPr>
            <a:xfrm flipH="1">
              <a:off x="448235" y="3774174"/>
              <a:ext cx="104280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0E7E890A-B533-68CF-58AF-8769E0145A71}"/>
              </a:ext>
            </a:extLst>
          </p:cNvPr>
          <p:cNvSpPr/>
          <p:nvPr/>
        </p:nvSpPr>
        <p:spPr>
          <a:xfrm>
            <a:off x="507218" y="5146104"/>
            <a:ext cx="1777726" cy="1107527"/>
          </a:xfrm>
          <a:prstGeom prst="rect">
            <a:avLst/>
          </a:prstGeom>
          <a:solidFill>
            <a:schemeClr val="bg2"/>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400" b="1" dirty="0">
                <a:solidFill>
                  <a:srgbClr val="121A42"/>
                </a:solidFill>
                <a:latin typeface="Poppins" pitchFamily="2" charset="77"/>
                <a:cs typeface="Poppins" pitchFamily="2" charset="77"/>
              </a:rPr>
              <a:t>Current performance: </a:t>
            </a:r>
            <a:br>
              <a:rPr lang="en-GB" sz="1400" b="1" dirty="0">
                <a:solidFill>
                  <a:schemeClr val="tx1"/>
                </a:solidFill>
                <a:latin typeface="Poppins" pitchFamily="2" charset="77"/>
                <a:cs typeface="Poppins" pitchFamily="2" charset="77"/>
              </a:rPr>
            </a:br>
            <a:r>
              <a:rPr lang="en-GB" sz="1200" dirty="0">
                <a:solidFill>
                  <a:schemeClr val="tx1"/>
                </a:solidFill>
                <a:latin typeface="Poppins" pitchFamily="2" charset="77"/>
                <a:cs typeface="Poppins" pitchFamily="2" charset="77"/>
              </a:rPr>
              <a:t>10 minutes </a:t>
            </a:r>
            <a:br>
              <a:rPr lang="en-GB" sz="1200" dirty="0">
                <a:solidFill>
                  <a:schemeClr val="tx1"/>
                </a:solidFill>
                <a:latin typeface="Poppins" pitchFamily="2" charset="77"/>
                <a:cs typeface="Poppins" pitchFamily="2" charset="77"/>
              </a:rPr>
            </a:br>
            <a:r>
              <a:rPr lang="en-GB" sz="1200" dirty="0">
                <a:solidFill>
                  <a:schemeClr val="tx1"/>
                </a:solidFill>
                <a:latin typeface="Poppins" pitchFamily="2" charset="77"/>
                <a:cs typeface="Poppins" pitchFamily="2" charset="77"/>
              </a:rPr>
              <a:t>38 seconds </a:t>
            </a:r>
          </a:p>
        </p:txBody>
      </p:sp>
      <p:sp>
        <p:nvSpPr>
          <p:cNvPr id="15" name="Rectangle 14">
            <a:extLst>
              <a:ext uri="{FF2B5EF4-FFF2-40B4-BE49-F238E27FC236}">
                <a16:creationId xmlns:a16="http://schemas.microsoft.com/office/drawing/2014/main" id="{9BBE0E56-770D-D2B4-A8FB-BAC25D44E1E7}"/>
              </a:ext>
            </a:extLst>
          </p:cNvPr>
          <p:cNvSpPr/>
          <p:nvPr/>
        </p:nvSpPr>
        <p:spPr>
          <a:xfrm>
            <a:off x="507218" y="4103940"/>
            <a:ext cx="1777726" cy="939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100" b="1" dirty="0">
                <a:solidFill>
                  <a:srgbClr val="121A42"/>
                </a:solidFill>
                <a:latin typeface="Poppins" pitchFamily="2" charset="77"/>
                <a:cs typeface="Poppins" pitchFamily="2" charset="77"/>
              </a:rPr>
              <a:t>Measure: </a:t>
            </a:r>
            <a:r>
              <a:rPr lang="en-GB" sz="1100" dirty="0">
                <a:solidFill>
                  <a:srgbClr val="121A42"/>
                </a:solidFill>
                <a:latin typeface="Poppins" pitchFamily="2" charset="77"/>
                <a:cs typeface="Poppins" pitchFamily="2" charset="77"/>
              </a:rPr>
              <a:t>average no. of mins that water supply is lost across all properties  </a:t>
            </a:r>
            <a:r>
              <a:rPr lang="en-GB" sz="1100" dirty="0">
                <a:solidFill>
                  <a:schemeClr val="tx1"/>
                </a:solidFill>
                <a:latin typeface="Poppins" pitchFamily="2" charset="77"/>
                <a:cs typeface="Poppins" pitchFamily="2" charset="77"/>
              </a:rPr>
              <a:t> </a:t>
            </a:r>
          </a:p>
        </p:txBody>
      </p:sp>
      <p:sp>
        <p:nvSpPr>
          <p:cNvPr id="17" name="Rectangle 16">
            <a:extLst>
              <a:ext uri="{FF2B5EF4-FFF2-40B4-BE49-F238E27FC236}">
                <a16:creationId xmlns:a16="http://schemas.microsoft.com/office/drawing/2014/main" id="{A589404A-31C1-5420-9278-7CAE6F89775D}"/>
              </a:ext>
            </a:extLst>
          </p:cNvPr>
          <p:cNvSpPr/>
          <p:nvPr/>
        </p:nvSpPr>
        <p:spPr>
          <a:xfrm>
            <a:off x="4249966" y="4123249"/>
            <a:ext cx="1777726" cy="912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050" b="1">
                <a:solidFill>
                  <a:srgbClr val="121A42"/>
                </a:solidFill>
                <a:latin typeface="Poppins" pitchFamily="2" charset="77"/>
                <a:cs typeface="Poppins" pitchFamily="2" charset="77"/>
              </a:rPr>
              <a:t>Measure: </a:t>
            </a:r>
          </a:p>
          <a:p>
            <a:r>
              <a:rPr lang="en-GB" sz="1050">
                <a:solidFill>
                  <a:srgbClr val="121A42"/>
                </a:solidFill>
                <a:latin typeface="Poppins" pitchFamily="2" charset="77"/>
                <a:cs typeface="Poppins" pitchFamily="2" charset="77"/>
              </a:rPr>
              <a:t>no. of incidents per 10,000 properties </a:t>
            </a:r>
          </a:p>
        </p:txBody>
      </p:sp>
      <p:sp>
        <p:nvSpPr>
          <p:cNvPr id="18" name="Rectangle 17">
            <a:extLst>
              <a:ext uri="{FF2B5EF4-FFF2-40B4-BE49-F238E27FC236}">
                <a16:creationId xmlns:a16="http://schemas.microsoft.com/office/drawing/2014/main" id="{BC38627F-8137-3F6A-7842-2CE90B880314}"/>
              </a:ext>
            </a:extLst>
          </p:cNvPr>
          <p:cNvSpPr/>
          <p:nvPr/>
        </p:nvSpPr>
        <p:spPr>
          <a:xfrm>
            <a:off x="6122768" y="4113660"/>
            <a:ext cx="1777726" cy="912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050" b="1">
                <a:solidFill>
                  <a:srgbClr val="121A42"/>
                </a:solidFill>
                <a:latin typeface="Poppins" pitchFamily="2" charset="77"/>
                <a:cs typeface="Poppins" pitchFamily="2" charset="77"/>
              </a:rPr>
              <a:t>Measure: </a:t>
            </a:r>
          </a:p>
          <a:p>
            <a:r>
              <a:rPr lang="en-GB" sz="1050">
                <a:solidFill>
                  <a:srgbClr val="121A42"/>
                </a:solidFill>
                <a:latin typeface="Poppins" pitchFamily="2" charset="77"/>
                <a:cs typeface="Poppins" pitchFamily="2" charset="77"/>
              </a:rPr>
              <a:t>no. of incidents per 10,000 properties </a:t>
            </a:r>
          </a:p>
        </p:txBody>
      </p:sp>
      <p:sp>
        <p:nvSpPr>
          <p:cNvPr id="31" name="Rectangle 30">
            <a:extLst>
              <a:ext uri="{FF2B5EF4-FFF2-40B4-BE49-F238E27FC236}">
                <a16:creationId xmlns:a16="http://schemas.microsoft.com/office/drawing/2014/main" id="{435640E4-C3DB-134F-E653-52D9245C7316}"/>
              </a:ext>
            </a:extLst>
          </p:cNvPr>
          <p:cNvSpPr/>
          <p:nvPr/>
        </p:nvSpPr>
        <p:spPr>
          <a:xfrm>
            <a:off x="7992714" y="4104096"/>
            <a:ext cx="1777726" cy="912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050" b="1" dirty="0">
                <a:solidFill>
                  <a:srgbClr val="121A42"/>
                </a:solidFill>
                <a:latin typeface="Poppins" pitchFamily="2" charset="77"/>
                <a:cs typeface="Poppins" pitchFamily="2" charset="77"/>
              </a:rPr>
              <a:t>Measure: </a:t>
            </a:r>
            <a:r>
              <a:rPr lang="en-GB" sz="1050" dirty="0">
                <a:solidFill>
                  <a:srgbClr val="121A42"/>
                </a:solidFill>
                <a:latin typeface="Poppins" pitchFamily="2" charset="77"/>
                <a:cs typeface="Poppins" pitchFamily="2" charset="77"/>
              </a:rPr>
              <a:t>no. of litres of water lost per property per day</a:t>
            </a:r>
          </a:p>
        </p:txBody>
      </p:sp>
      <p:sp>
        <p:nvSpPr>
          <p:cNvPr id="32" name="Rectangle 31">
            <a:extLst>
              <a:ext uri="{FF2B5EF4-FFF2-40B4-BE49-F238E27FC236}">
                <a16:creationId xmlns:a16="http://schemas.microsoft.com/office/drawing/2014/main" id="{C035E155-9826-A8CE-BBA2-AA42E7411D0C}"/>
              </a:ext>
            </a:extLst>
          </p:cNvPr>
          <p:cNvSpPr/>
          <p:nvPr/>
        </p:nvSpPr>
        <p:spPr>
          <a:xfrm>
            <a:off x="9851056" y="4104096"/>
            <a:ext cx="1777726" cy="912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r>
              <a:rPr lang="en-GB" sz="1050" b="1">
                <a:solidFill>
                  <a:srgbClr val="121A42"/>
                </a:solidFill>
                <a:latin typeface="Poppins" pitchFamily="2" charset="77"/>
                <a:cs typeface="Poppins" pitchFamily="2" charset="77"/>
              </a:rPr>
              <a:t>Measure: </a:t>
            </a:r>
          </a:p>
          <a:p>
            <a:r>
              <a:rPr lang="en-GB" sz="1050">
                <a:solidFill>
                  <a:srgbClr val="121A42"/>
                </a:solidFill>
                <a:latin typeface="Poppins" pitchFamily="2" charset="77"/>
                <a:cs typeface="Poppins" pitchFamily="2" charset="77"/>
              </a:rPr>
              <a:t>no. of incidents per 10,000 km of sewer</a:t>
            </a:r>
          </a:p>
        </p:txBody>
      </p:sp>
    </p:spTree>
    <p:extLst>
      <p:ext uri="{BB962C8B-B14F-4D97-AF65-F5344CB8AC3E}">
        <p14:creationId xmlns:p14="http://schemas.microsoft.com/office/powerpoint/2010/main" val="404291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8D796B-3402-A82F-0CDA-4904E4145340}"/>
              </a:ext>
            </a:extLst>
          </p:cNvPr>
          <p:cNvSpPr txBox="1"/>
          <p:nvPr/>
        </p:nvSpPr>
        <p:spPr>
          <a:xfrm>
            <a:off x="465486" y="2313667"/>
            <a:ext cx="4663728" cy="1323439"/>
          </a:xfrm>
          <a:prstGeom prst="rect">
            <a:avLst/>
          </a:prstGeom>
          <a:noFill/>
        </p:spPr>
        <p:txBody>
          <a:bodyPr wrap="square"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r>
              <a:rPr lang="en-GB" sz="1600" dirty="0">
                <a:solidFill>
                  <a:schemeClr val="bg1"/>
                </a:solidFill>
              </a:rPr>
              <a:t>If a water supply is interrupted without warning for between 3 and 6 hours, it </a:t>
            </a:r>
          </a:p>
          <a:p>
            <a:pPr defTabSz="257175"/>
            <a:r>
              <a:rPr lang="en-GB" sz="1600" dirty="0">
                <a:solidFill>
                  <a:schemeClr val="bg1"/>
                </a:solidFill>
              </a:rPr>
              <a:t>would not be possible to run water from </a:t>
            </a:r>
            <a:br>
              <a:rPr lang="en-GB" sz="1600" dirty="0">
                <a:solidFill>
                  <a:schemeClr val="bg1"/>
                </a:solidFill>
              </a:rPr>
            </a:br>
            <a:r>
              <a:rPr lang="en-GB" sz="1600" dirty="0">
                <a:solidFill>
                  <a:schemeClr val="bg1"/>
                </a:solidFill>
              </a:rPr>
              <a:t>the taps or flush the toilet; it may be necessary to buy bottled water. </a:t>
            </a:r>
          </a:p>
        </p:txBody>
      </p:sp>
      <p:sp>
        <p:nvSpPr>
          <p:cNvPr id="11" name="TextBox 10">
            <a:extLst>
              <a:ext uri="{FF2B5EF4-FFF2-40B4-BE49-F238E27FC236}">
                <a16:creationId xmlns:a16="http://schemas.microsoft.com/office/drawing/2014/main" id="{CF29651A-F246-2AF4-E639-CC32EF7F7053}"/>
              </a:ext>
            </a:extLst>
          </p:cNvPr>
          <p:cNvSpPr txBox="1"/>
          <p:nvPr/>
        </p:nvSpPr>
        <p:spPr>
          <a:xfrm>
            <a:off x="2586038" y="4684472"/>
            <a:ext cx="2371725" cy="1102179"/>
          </a:xfrm>
          <a:prstGeom prst="rect">
            <a:avLst/>
          </a:prstGeom>
          <a:solidFill>
            <a:srgbClr val="018AD0"/>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r>
              <a:rPr lang="en-GB" sz="1600" b="1" dirty="0">
                <a:solidFill>
                  <a:schemeClr val="bg1"/>
                </a:solidFill>
              </a:rPr>
              <a:t>Industry ranking: </a:t>
            </a:r>
            <a:br>
              <a:rPr lang="en-GB" sz="1600" b="1" dirty="0">
                <a:solidFill>
                  <a:schemeClr val="bg1"/>
                </a:solidFill>
              </a:rPr>
            </a:br>
            <a:r>
              <a:rPr lang="en-GB" sz="1600" dirty="0">
                <a:solidFill>
                  <a:schemeClr val="bg1"/>
                </a:solidFill>
              </a:rPr>
              <a:t>10th out of 17 </a:t>
            </a:r>
            <a:br>
              <a:rPr lang="en-GB" sz="1600" dirty="0">
                <a:solidFill>
                  <a:schemeClr val="bg1"/>
                </a:solidFill>
              </a:rPr>
            </a:br>
            <a:r>
              <a:rPr lang="en-GB" sz="1600" dirty="0">
                <a:solidFill>
                  <a:schemeClr val="bg1"/>
                </a:solidFill>
              </a:rPr>
              <a:t>companies</a:t>
            </a:r>
          </a:p>
        </p:txBody>
      </p:sp>
      <p:grpSp>
        <p:nvGrpSpPr>
          <p:cNvPr id="2" name="Group 1">
            <a:extLst>
              <a:ext uri="{FF2B5EF4-FFF2-40B4-BE49-F238E27FC236}">
                <a16:creationId xmlns:a16="http://schemas.microsoft.com/office/drawing/2014/main" id="{21295A15-D897-EA78-1F89-F106240BDC91}"/>
              </a:ext>
            </a:extLst>
          </p:cNvPr>
          <p:cNvGrpSpPr/>
          <p:nvPr/>
        </p:nvGrpSpPr>
        <p:grpSpPr>
          <a:xfrm flipH="1">
            <a:off x="16041" y="5287339"/>
            <a:ext cx="12192001" cy="1458969"/>
            <a:chOff x="-3893576" y="3183673"/>
            <a:chExt cx="6168106" cy="738113"/>
          </a:xfrm>
        </p:grpSpPr>
        <p:pic>
          <p:nvPicPr>
            <p:cNvPr id="3" name="Picture 2" descr="A picture containing text, iPod, vector graphics&#10;&#10;Description automatically generated">
              <a:extLst>
                <a:ext uri="{FF2B5EF4-FFF2-40B4-BE49-F238E27FC236}">
                  <a16:creationId xmlns:a16="http://schemas.microsoft.com/office/drawing/2014/main" id="{D22DDE08-20BD-3AFB-7996-0DC80FCC00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0310" y="3183673"/>
              <a:ext cx="1094220" cy="738113"/>
            </a:xfrm>
            <a:prstGeom prst="rect">
              <a:avLst/>
            </a:prstGeom>
          </p:spPr>
        </p:pic>
        <p:cxnSp>
          <p:nvCxnSpPr>
            <p:cNvPr id="4" name="Straight Connector 3">
              <a:extLst>
                <a:ext uri="{FF2B5EF4-FFF2-40B4-BE49-F238E27FC236}">
                  <a16:creationId xmlns:a16="http://schemas.microsoft.com/office/drawing/2014/main" id="{63EEDCB7-0ECF-06F7-8E00-9C2D2CBA370C}"/>
                </a:ext>
              </a:extLst>
            </p:cNvPr>
            <p:cNvCxnSpPr>
              <a:cxnSpLocks/>
            </p:cNvCxnSpPr>
            <p:nvPr/>
          </p:nvCxnSpPr>
          <p:spPr>
            <a:xfrm flipH="1">
              <a:off x="-3893576" y="3774173"/>
              <a:ext cx="53846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E7F9693B-B9B7-E12F-526C-7DF040D48744}"/>
              </a:ext>
            </a:extLst>
          </p:cNvPr>
          <p:cNvSpPr txBox="1"/>
          <p:nvPr/>
        </p:nvSpPr>
        <p:spPr>
          <a:xfrm>
            <a:off x="480778" y="457714"/>
            <a:ext cx="5162786" cy="1815882"/>
          </a:xfrm>
          <a:prstGeom prst="rect">
            <a:avLst/>
          </a:prstGeom>
          <a:noFill/>
        </p:spPr>
        <p:txBody>
          <a:bodyPr wrap="square" rtlCol="0">
            <a:spAutoFit/>
          </a:bodyPr>
          <a:lstStyle/>
          <a:p>
            <a:r>
              <a:rPr lang="en-GB" sz="2800" b="1" dirty="0">
                <a:solidFill>
                  <a:schemeClr val="bg1"/>
                </a:solidFill>
                <a:latin typeface="Poppins" panose="00000500000000000000" pitchFamily="2" charset="0"/>
                <a:cs typeface="Poppins" panose="00000500000000000000" pitchFamily="2" charset="0"/>
              </a:rPr>
              <a:t>Water supply </a:t>
            </a:r>
            <a:br>
              <a:rPr lang="en-GB" sz="2800" b="1" dirty="0">
                <a:solidFill>
                  <a:schemeClr val="bg1"/>
                </a:solidFill>
                <a:latin typeface="Poppins" panose="00000500000000000000" pitchFamily="2" charset="0"/>
                <a:cs typeface="Poppins" panose="00000500000000000000" pitchFamily="2" charset="0"/>
              </a:rPr>
            </a:br>
            <a:r>
              <a:rPr lang="en-GB" sz="2800" b="1" dirty="0">
                <a:solidFill>
                  <a:schemeClr val="bg1"/>
                </a:solidFill>
                <a:latin typeface="Poppins" panose="00000500000000000000" pitchFamily="2" charset="0"/>
                <a:cs typeface="Poppins" panose="00000500000000000000" pitchFamily="2" charset="0"/>
              </a:rPr>
              <a:t>interruptions without warning, for longer </a:t>
            </a:r>
            <a:br>
              <a:rPr lang="en-GB" sz="2800" b="1" dirty="0">
                <a:solidFill>
                  <a:schemeClr val="bg1"/>
                </a:solidFill>
                <a:latin typeface="Poppins" panose="00000500000000000000" pitchFamily="2" charset="0"/>
                <a:cs typeface="Poppins" panose="00000500000000000000" pitchFamily="2" charset="0"/>
              </a:rPr>
            </a:br>
            <a:r>
              <a:rPr lang="en-GB" sz="2800" b="1" dirty="0">
                <a:solidFill>
                  <a:schemeClr val="bg1"/>
                </a:solidFill>
                <a:latin typeface="Poppins" panose="00000500000000000000" pitchFamily="2" charset="0"/>
                <a:cs typeface="Poppins" panose="00000500000000000000" pitchFamily="2" charset="0"/>
              </a:rPr>
              <a:t>than 3 hours 	</a:t>
            </a:r>
            <a:endParaRPr lang="en-GB" sz="2800" b="1" dirty="0">
              <a:solidFill>
                <a:schemeClr val="bg1"/>
              </a:solidFill>
              <a:effectLst/>
              <a:latin typeface="Circular Std Bold" panose="020B0604020101020102" pitchFamily="34" charset="77"/>
            </a:endParaRPr>
          </a:p>
        </p:txBody>
      </p:sp>
      <p:sp>
        <p:nvSpPr>
          <p:cNvPr id="5" name="TextBox 4">
            <a:extLst>
              <a:ext uri="{FF2B5EF4-FFF2-40B4-BE49-F238E27FC236}">
                <a16:creationId xmlns:a16="http://schemas.microsoft.com/office/drawing/2014/main" id="{E6F399C6-B41E-7343-A934-54B4F980B724}"/>
              </a:ext>
            </a:extLst>
          </p:cNvPr>
          <p:cNvSpPr txBox="1"/>
          <p:nvPr/>
        </p:nvSpPr>
        <p:spPr>
          <a:xfrm>
            <a:off x="5829301" y="1966574"/>
            <a:ext cx="1670159" cy="1009846"/>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Target agreed for 2025:</a:t>
            </a:r>
            <a:r>
              <a:rPr lang="en-GB" sz="1400" dirty="0">
                <a:solidFill>
                  <a:srgbClr val="0186CB"/>
                </a:solidFill>
              </a:rPr>
              <a:t> </a:t>
            </a:r>
            <a:br>
              <a:rPr lang="en-GB" sz="1400" dirty="0">
                <a:solidFill>
                  <a:srgbClr val="0186CB"/>
                </a:solidFill>
              </a:rPr>
            </a:br>
            <a:r>
              <a:rPr lang="en-GB" sz="1400" dirty="0"/>
              <a:t>5 minutes</a:t>
            </a:r>
          </a:p>
        </p:txBody>
      </p:sp>
      <p:sp>
        <p:nvSpPr>
          <p:cNvPr id="7" name="TextBox 6">
            <a:extLst>
              <a:ext uri="{FF2B5EF4-FFF2-40B4-BE49-F238E27FC236}">
                <a16:creationId xmlns:a16="http://schemas.microsoft.com/office/drawing/2014/main" id="{BCFB83E7-8FE7-9169-64E7-9A02B8137B85}"/>
              </a:ext>
            </a:extLst>
          </p:cNvPr>
          <p:cNvSpPr txBox="1"/>
          <p:nvPr/>
        </p:nvSpPr>
        <p:spPr>
          <a:xfrm>
            <a:off x="5829303" y="502018"/>
            <a:ext cx="1670158" cy="1225290"/>
          </a:xfrm>
          <a:prstGeom prst="rect">
            <a:avLst/>
          </a:prstGeom>
          <a:solidFill>
            <a:schemeClr val="bg1"/>
          </a:solidFill>
          <a:ln w="44450">
            <a:solidFill>
              <a:srgbClr val="FF0000"/>
            </a:solidFill>
          </a:ln>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AD0"/>
                </a:solidFill>
              </a:rPr>
              <a:t>Current performance</a:t>
            </a:r>
            <a:r>
              <a:rPr lang="en-GB" sz="1400" b="1" dirty="0">
                <a:solidFill>
                  <a:schemeClr val="bg1"/>
                </a:solidFill>
              </a:rPr>
              <a:t>: </a:t>
            </a:r>
            <a:br>
              <a:rPr lang="en-GB" sz="1400" b="1" dirty="0">
                <a:solidFill>
                  <a:schemeClr val="bg1"/>
                </a:solidFill>
              </a:rPr>
            </a:br>
            <a:r>
              <a:rPr lang="en-GB" sz="1400" dirty="0"/>
              <a:t>10 minutes </a:t>
            </a:r>
            <a:br>
              <a:rPr lang="en-GB" sz="1400" dirty="0"/>
            </a:br>
            <a:r>
              <a:rPr lang="en-GB" sz="1400" dirty="0"/>
              <a:t>38 seconds </a:t>
            </a:r>
          </a:p>
        </p:txBody>
      </p:sp>
      <p:sp>
        <p:nvSpPr>
          <p:cNvPr id="13" name="TextBox 12">
            <a:extLst>
              <a:ext uri="{FF2B5EF4-FFF2-40B4-BE49-F238E27FC236}">
                <a16:creationId xmlns:a16="http://schemas.microsoft.com/office/drawing/2014/main" id="{10ED3EDB-9784-FF90-681F-EBDAFFA68BDF}"/>
              </a:ext>
            </a:extLst>
          </p:cNvPr>
          <p:cNvSpPr txBox="1"/>
          <p:nvPr/>
        </p:nvSpPr>
        <p:spPr>
          <a:xfrm>
            <a:off x="5829300" y="3268492"/>
            <a:ext cx="1670160" cy="1009846"/>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2030 position:  </a:t>
            </a:r>
            <a:br>
              <a:rPr lang="en-GB" sz="1400" b="1" dirty="0">
                <a:solidFill>
                  <a:srgbClr val="0186CB"/>
                </a:solidFill>
              </a:rPr>
            </a:br>
            <a:r>
              <a:rPr lang="en-GB" sz="1400" dirty="0"/>
              <a:t>1 minute 34 seconds 	</a:t>
            </a:r>
          </a:p>
        </p:txBody>
      </p:sp>
      <p:sp>
        <p:nvSpPr>
          <p:cNvPr id="9" name="TextBox 8">
            <a:extLst>
              <a:ext uri="{FF2B5EF4-FFF2-40B4-BE49-F238E27FC236}">
                <a16:creationId xmlns:a16="http://schemas.microsoft.com/office/drawing/2014/main" id="{1E1BF1C5-4717-1CA8-E88B-7D565AC5C353}"/>
              </a:ext>
            </a:extLst>
          </p:cNvPr>
          <p:cNvSpPr txBox="1"/>
          <p:nvPr/>
        </p:nvSpPr>
        <p:spPr>
          <a:xfrm>
            <a:off x="576352" y="3776070"/>
            <a:ext cx="4381411" cy="732848"/>
          </a:xfrm>
          <a:prstGeom prst="rect">
            <a:avLst/>
          </a:prstGeom>
          <a:solidFill>
            <a:srgbClr val="A3D5E7"/>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b="1" dirty="0">
                <a:solidFill>
                  <a:srgbClr val="0186CB"/>
                </a:solidFill>
              </a:rPr>
              <a:t>Measure: </a:t>
            </a:r>
            <a:r>
              <a:rPr lang="en-GB" dirty="0">
                <a:solidFill>
                  <a:schemeClr val="tx1"/>
                </a:solidFill>
                <a:latin typeface="Poppins" pitchFamily="2" charset="77"/>
                <a:cs typeface="Poppins" pitchFamily="2" charset="77"/>
              </a:rPr>
              <a:t>average no. of minutes that water </a:t>
            </a:r>
            <a:br>
              <a:rPr lang="en-GB" dirty="0">
                <a:solidFill>
                  <a:schemeClr val="tx1"/>
                </a:solidFill>
                <a:latin typeface="Poppins" pitchFamily="2" charset="77"/>
                <a:cs typeface="Poppins" pitchFamily="2" charset="77"/>
              </a:rPr>
            </a:br>
            <a:r>
              <a:rPr lang="en-GB" dirty="0">
                <a:solidFill>
                  <a:schemeClr val="tx1"/>
                </a:solidFill>
                <a:latin typeface="Poppins" pitchFamily="2" charset="77"/>
                <a:cs typeface="Poppins" pitchFamily="2" charset="77"/>
              </a:rPr>
              <a:t>supply is lost across all properties in Yorkshire</a:t>
            </a:r>
            <a:endParaRPr lang="en-GB" dirty="0">
              <a:solidFill>
                <a:schemeClr val="tx1"/>
              </a:solidFill>
            </a:endParaRPr>
          </a:p>
        </p:txBody>
      </p:sp>
      <p:sp>
        <p:nvSpPr>
          <p:cNvPr id="23" name="TextBox 22">
            <a:extLst>
              <a:ext uri="{FF2B5EF4-FFF2-40B4-BE49-F238E27FC236}">
                <a16:creationId xmlns:a16="http://schemas.microsoft.com/office/drawing/2014/main" id="{B04E1E8D-5912-7AB2-7114-23FB0FA74176}"/>
              </a:ext>
            </a:extLst>
          </p:cNvPr>
          <p:cNvSpPr txBox="1"/>
          <p:nvPr/>
        </p:nvSpPr>
        <p:spPr>
          <a:xfrm>
            <a:off x="7754563" y="495638"/>
            <a:ext cx="3930568" cy="1840843"/>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6CB"/>
                </a:solidFill>
                <a:latin typeface="Poppins" panose="00000500000000000000" pitchFamily="2" charset="0"/>
                <a:cs typeface="Poppins" panose="00000500000000000000" pitchFamily="2" charset="0"/>
              </a:rPr>
              <a:t>Missing current target of 6 minutes </a:t>
            </a:r>
            <a:br>
              <a:rPr lang="en-GB" sz="1200" b="1" dirty="0">
                <a:solidFill>
                  <a:srgbClr val="0186CB"/>
                </a:solidFill>
                <a:latin typeface="Poppins" panose="00000500000000000000" pitchFamily="2" charset="0"/>
                <a:cs typeface="Poppins" panose="00000500000000000000" pitchFamily="2" charset="0"/>
              </a:rPr>
            </a:br>
            <a:r>
              <a:rPr lang="en-GB" sz="1200" b="1" dirty="0">
                <a:solidFill>
                  <a:srgbClr val="0186CB"/>
                </a:solidFill>
                <a:latin typeface="Poppins" panose="00000500000000000000" pitchFamily="2" charset="0"/>
                <a:cs typeface="Poppins" panose="00000500000000000000" pitchFamily="2" charset="0"/>
              </a:rPr>
              <a:t>8 seconds in 2021/22, largely due to: </a:t>
            </a:r>
            <a:br>
              <a:rPr lang="en-GB" sz="1200" b="1" dirty="0">
                <a:solidFill>
                  <a:srgbClr val="0186CB"/>
                </a:solidFill>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a failure at </a:t>
            </a:r>
            <a:r>
              <a:rPr lang="en-GB" sz="1200" dirty="0" err="1">
                <a:latin typeface="Poppins" panose="00000500000000000000" pitchFamily="2" charset="0"/>
                <a:cs typeface="Poppins" panose="00000500000000000000" pitchFamily="2" charset="0"/>
              </a:rPr>
              <a:t>Graincliffe</a:t>
            </a:r>
            <a:r>
              <a:rPr lang="en-GB" sz="1200" dirty="0">
                <a:latin typeface="Poppins" panose="00000500000000000000" pitchFamily="2" charset="0"/>
                <a:cs typeface="Poppins" panose="00000500000000000000" pitchFamily="2" charset="0"/>
              </a:rPr>
              <a:t> Water Treatment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works (</a:t>
            </a:r>
            <a:r>
              <a:rPr lang="en-GB" sz="1200" dirty="0" err="1">
                <a:latin typeface="Poppins" panose="00000500000000000000" pitchFamily="2" charset="0"/>
                <a:cs typeface="Poppins" panose="00000500000000000000" pitchFamily="2" charset="0"/>
              </a:rPr>
              <a:t>Graincliffe</a:t>
            </a:r>
            <a:r>
              <a:rPr lang="en-GB" sz="1200" dirty="0">
                <a:latin typeface="Poppins" panose="00000500000000000000" pitchFamily="2" charset="0"/>
                <a:cs typeface="Poppins" panose="00000500000000000000" pitchFamily="2" charset="0"/>
              </a:rPr>
              <a:t> Water treatment works services 12,000 customers); a large number network failures (e.g. mains bursts) in the summer of 2021; the impact of Storm Arwen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in November 2021. </a:t>
            </a:r>
          </a:p>
        </p:txBody>
      </p:sp>
      <p:sp>
        <p:nvSpPr>
          <p:cNvPr id="24" name="TextBox 23">
            <a:extLst>
              <a:ext uri="{FF2B5EF4-FFF2-40B4-BE49-F238E27FC236}">
                <a16:creationId xmlns:a16="http://schemas.microsoft.com/office/drawing/2014/main" id="{EFF69668-0E8E-5D60-54FE-9FFF9A66D025}"/>
              </a:ext>
            </a:extLst>
          </p:cNvPr>
          <p:cNvSpPr txBox="1"/>
          <p:nvPr/>
        </p:nvSpPr>
        <p:spPr>
          <a:xfrm>
            <a:off x="7754563" y="2646285"/>
            <a:ext cx="3930568" cy="1656177"/>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6CB"/>
                </a:solidFill>
                <a:latin typeface="Poppins" panose="00000500000000000000" pitchFamily="2" charset="0"/>
                <a:cs typeface="Poppins" panose="00000500000000000000" pitchFamily="2" charset="0"/>
              </a:rPr>
              <a:t>To achieve this target: </a:t>
            </a:r>
            <a:r>
              <a:rPr lang="en-GB" sz="1200" dirty="0">
                <a:latin typeface="Poppins" panose="00000500000000000000" pitchFamily="2" charset="0"/>
                <a:cs typeface="Poppins" panose="00000500000000000000" pitchFamily="2" charset="0"/>
              </a:rPr>
              <a:t>we plan to increase asset health investment through actions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such as mains replacement and monitoring, allowing us to strengthen areas of weakness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in our networks and proactively condition the network to ensure proactive identification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of risks before they happen.   </a:t>
            </a:r>
          </a:p>
        </p:txBody>
      </p:sp>
      <p:sp>
        <p:nvSpPr>
          <p:cNvPr id="10" name="Triangle 9">
            <a:extLst>
              <a:ext uri="{FF2B5EF4-FFF2-40B4-BE49-F238E27FC236}">
                <a16:creationId xmlns:a16="http://schemas.microsoft.com/office/drawing/2014/main" id="{B2408C58-A916-16E8-0DEF-5984F1A1842B}"/>
              </a:ext>
            </a:extLst>
          </p:cNvPr>
          <p:cNvSpPr/>
          <p:nvPr/>
        </p:nvSpPr>
        <p:spPr>
          <a:xfrm rot="5400000">
            <a:off x="7469127" y="929454"/>
            <a:ext cx="367475" cy="31678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iangle 11">
            <a:extLst>
              <a:ext uri="{FF2B5EF4-FFF2-40B4-BE49-F238E27FC236}">
                <a16:creationId xmlns:a16="http://schemas.microsoft.com/office/drawing/2014/main" id="{7FF88DC5-634F-7C69-F4B4-0124E7C6F1D3}"/>
              </a:ext>
            </a:extLst>
          </p:cNvPr>
          <p:cNvSpPr/>
          <p:nvPr/>
        </p:nvSpPr>
        <p:spPr>
          <a:xfrm rot="5400000">
            <a:off x="7469127" y="3558354"/>
            <a:ext cx="367475" cy="316789"/>
          </a:xfrm>
          <a:prstGeom prst="triangle">
            <a:avLst/>
          </a:prstGeom>
          <a:solidFill>
            <a:srgbClr val="018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18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elevision, screen, screenshot&#10;&#10;Description automatically generated">
            <a:extLst>
              <a:ext uri="{FF2B5EF4-FFF2-40B4-BE49-F238E27FC236}">
                <a16:creationId xmlns:a16="http://schemas.microsoft.com/office/drawing/2014/main" id="{82E1CFB7-C66E-06D9-78EA-03BBFC7B57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9773"/>
            <a:ext cx="3532478" cy="3061252"/>
          </a:xfrm>
          <a:prstGeom prst="rect">
            <a:avLst/>
          </a:prstGeom>
        </p:spPr>
      </p:pic>
      <p:sp>
        <p:nvSpPr>
          <p:cNvPr id="4" name="TextBox 3">
            <a:extLst>
              <a:ext uri="{FF2B5EF4-FFF2-40B4-BE49-F238E27FC236}">
                <a16:creationId xmlns:a16="http://schemas.microsoft.com/office/drawing/2014/main" id="{176E31BB-D3AC-E94C-7873-981CC6DB5C13}"/>
              </a:ext>
            </a:extLst>
          </p:cNvPr>
          <p:cNvSpPr txBox="1"/>
          <p:nvPr/>
        </p:nvSpPr>
        <p:spPr>
          <a:xfrm>
            <a:off x="3738033" y="564175"/>
            <a:ext cx="4079350" cy="4898777"/>
          </a:xfrm>
          <a:prstGeom prst="rect">
            <a:avLst/>
          </a:prstGeom>
          <a:noFill/>
        </p:spPr>
        <p:txBody>
          <a:bodyPr wrap="square" rtlCol="0">
            <a:spAutoFit/>
          </a:bodyPr>
          <a:lstStyle/>
          <a:p>
            <a:pPr>
              <a:spcAft>
                <a:spcPts val="1000"/>
              </a:spcAft>
            </a:pPr>
            <a:r>
              <a:rPr lang="en-GB" sz="1600" b="1">
                <a:solidFill>
                  <a:srgbClr val="0186CB"/>
                </a:solidFill>
                <a:effectLst/>
                <a:latin typeface="Poppins" pitchFamily="2" charset="77"/>
                <a:cs typeface="Poppins" pitchFamily="2" charset="77"/>
              </a:rPr>
              <a:t>Every five years, water companies develop a ‘business plan’ that sets</a:t>
            </a:r>
            <a:br>
              <a:rPr lang="en-GB" sz="1600" b="1">
                <a:solidFill>
                  <a:srgbClr val="0186CB"/>
                </a:solidFill>
                <a:effectLst/>
                <a:latin typeface="Poppins" pitchFamily="2" charset="77"/>
                <a:cs typeface="Poppins" pitchFamily="2" charset="77"/>
              </a:rPr>
            </a:br>
            <a:r>
              <a:rPr lang="en-GB" sz="1600" b="1">
                <a:solidFill>
                  <a:srgbClr val="0186CB"/>
                </a:solidFill>
                <a:effectLst/>
                <a:latin typeface="Poppins" pitchFamily="2" charset="77"/>
                <a:cs typeface="Poppins" pitchFamily="2" charset="77"/>
              </a:rPr>
              <a:t>out how they want to develop their services, and the proposed cost to customers. As customers are not </a:t>
            </a:r>
            <a:br>
              <a:rPr lang="en-GB" sz="1600" b="1">
                <a:solidFill>
                  <a:srgbClr val="0186CB"/>
                </a:solidFill>
                <a:effectLst/>
                <a:latin typeface="Poppins" pitchFamily="2" charset="77"/>
                <a:cs typeface="Poppins" pitchFamily="2" charset="77"/>
              </a:rPr>
            </a:br>
            <a:r>
              <a:rPr lang="en-GB" sz="1600" b="1">
                <a:solidFill>
                  <a:srgbClr val="0186CB"/>
                </a:solidFill>
                <a:effectLst/>
                <a:latin typeface="Poppins" pitchFamily="2" charset="77"/>
                <a:cs typeface="Poppins" pitchFamily="2" charset="77"/>
              </a:rPr>
              <a:t>able to choose their water company, water companies must give them </a:t>
            </a:r>
            <a:br>
              <a:rPr lang="en-GB" sz="1600" b="1">
                <a:solidFill>
                  <a:srgbClr val="0186CB"/>
                </a:solidFill>
                <a:effectLst/>
                <a:latin typeface="Poppins" pitchFamily="2" charset="77"/>
                <a:cs typeface="Poppins" pitchFamily="2" charset="77"/>
              </a:rPr>
            </a:br>
            <a:r>
              <a:rPr lang="en-GB" sz="1600" b="1">
                <a:solidFill>
                  <a:srgbClr val="0186CB"/>
                </a:solidFill>
                <a:effectLst/>
                <a:latin typeface="Poppins" pitchFamily="2" charset="77"/>
                <a:cs typeface="Poppins" pitchFamily="2" charset="77"/>
              </a:rPr>
              <a:t>a say about what they want from </a:t>
            </a:r>
            <a:br>
              <a:rPr lang="en-GB" sz="1600" b="1">
                <a:solidFill>
                  <a:srgbClr val="0186CB"/>
                </a:solidFill>
                <a:effectLst/>
                <a:latin typeface="Poppins" pitchFamily="2" charset="77"/>
                <a:cs typeface="Poppins" pitchFamily="2" charset="77"/>
              </a:rPr>
            </a:br>
            <a:r>
              <a:rPr lang="en-GB" sz="1600" b="1">
                <a:solidFill>
                  <a:srgbClr val="0186CB"/>
                </a:solidFill>
                <a:effectLst/>
                <a:latin typeface="Poppins" pitchFamily="2" charset="77"/>
                <a:cs typeface="Poppins" pitchFamily="2" charset="77"/>
              </a:rPr>
              <a:t>their services and the price they </a:t>
            </a:r>
            <a:br>
              <a:rPr lang="en-GB" sz="1600" b="1">
                <a:solidFill>
                  <a:srgbClr val="0186CB"/>
                </a:solidFill>
                <a:effectLst/>
                <a:latin typeface="Poppins" pitchFamily="2" charset="77"/>
                <a:cs typeface="Poppins" pitchFamily="2" charset="77"/>
              </a:rPr>
            </a:br>
            <a:r>
              <a:rPr lang="en-GB" sz="1600" b="1">
                <a:solidFill>
                  <a:srgbClr val="0186CB"/>
                </a:solidFill>
                <a:effectLst/>
                <a:latin typeface="Poppins" pitchFamily="2" charset="77"/>
                <a:cs typeface="Poppins" pitchFamily="2" charset="77"/>
              </a:rPr>
              <a:t>pay. Talking to customers also helps water companies prioritise what </a:t>
            </a:r>
            <a:br>
              <a:rPr lang="en-GB" sz="1600" b="1">
                <a:solidFill>
                  <a:srgbClr val="0186CB"/>
                </a:solidFill>
                <a:effectLst/>
                <a:latin typeface="Poppins" pitchFamily="2" charset="77"/>
                <a:cs typeface="Poppins" pitchFamily="2" charset="77"/>
              </a:rPr>
            </a:br>
            <a:r>
              <a:rPr lang="en-GB" sz="1600" b="1">
                <a:solidFill>
                  <a:srgbClr val="0186CB"/>
                </a:solidFill>
                <a:effectLst/>
                <a:latin typeface="Poppins" pitchFamily="2" charset="77"/>
                <a:cs typeface="Poppins" pitchFamily="2" charset="77"/>
              </a:rPr>
              <a:t>to do first or what to do most of – because they are not able to fund everything they would like to do or </a:t>
            </a:r>
            <a:br>
              <a:rPr lang="en-GB" sz="1600" b="1">
                <a:solidFill>
                  <a:srgbClr val="0186CB"/>
                </a:solidFill>
                <a:effectLst/>
                <a:latin typeface="Poppins" pitchFamily="2" charset="77"/>
                <a:cs typeface="Poppins" pitchFamily="2" charset="77"/>
              </a:rPr>
            </a:br>
            <a:r>
              <a:rPr lang="en-GB" sz="1600" b="1">
                <a:solidFill>
                  <a:srgbClr val="0186CB"/>
                </a:solidFill>
                <a:effectLst/>
                <a:latin typeface="Poppins" pitchFamily="2" charset="77"/>
                <a:cs typeface="Poppins" pitchFamily="2" charset="77"/>
              </a:rPr>
              <a:t>do all of the things that customers might want them to do. </a:t>
            </a:r>
          </a:p>
          <a:p>
            <a:pPr>
              <a:spcAft>
                <a:spcPts val="1000"/>
              </a:spcAft>
            </a:pPr>
            <a:r>
              <a:rPr lang="en-GB" sz="1600">
                <a:effectLst/>
                <a:latin typeface="Poppins" pitchFamily="2" charset="77"/>
                <a:cs typeface="Poppins" pitchFamily="2" charset="77"/>
              </a:rPr>
              <a:t>The business plan and prices are </a:t>
            </a:r>
            <a:br>
              <a:rPr lang="en-GB" sz="1600">
                <a:effectLst/>
                <a:latin typeface="Poppins" pitchFamily="2" charset="77"/>
                <a:cs typeface="Poppins" pitchFamily="2" charset="77"/>
              </a:rPr>
            </a:br>
            <a:r>
              <a:rPr lang="en-GB" sz="1600">
                <a:effectLst/>
                <a:latin typeface="Poppins" pitchFamily="2" charset="77"/>
                <a:cs typeface="Poppins" pitchFamily="2" charset="77"/>
              </a:rPr>
              <a:t>then finalised by Ofwat in a process known as the Price Review. </a:t>
            </a:r>
          </a:p>
        </p:txBody>
      </p:sp>
      <p:sp>
        <p:nvSpPr>
          <p:cNvPr id="6" name="TextBox 5">
            <a:extLst>
              <a:ext uri="{FF2B5EF4-FFF2-40B4-BE49-F238E27FC236}">
                <a16:creationId xmlns:a16="http://schemas.microsoft.com/office/drawing/2014/main" id="{B6363ECD-9763-BF42-A86E-C34A00E5994E}"/>
              </a:ext>
            </a:extLst>
          </p:cNvPr>
          <p:cNvSpPr txBox="1"/>
          <p:nvPr/>
        </p:nvSpPr>
        <p:spPr>
          <a:xfrm>
            <a:off x="7867746" y="564175"/>
            <a:ext cx="4026090" cy="4662815"/>
          </a:xfrm>
          <a:prstGeom prst="rect">
            <a:avLst/>
          </a:prstGeom>
          <a:noFill/>
        </p:spPr>
        <p:txBody>
          <a:bodyPr wrap="square" rtlCol="0">
            <a:spAutoFit/>
          </a:bodyPr>
          <a:lstStyle/>
          <a:p>
            <a:pPr>
              <a:spcAft>
                <a:spcPts val="1000"/>
              </a:spcAft>
            </a:pPr>
            <a:r>
              <a:rPr lang="en-GB" sz="1600" b="1">
                <a:effectLst/>
                <a:latin typeface="Poppins" pitchFamily="2" charset="77"/>
                <a:cs typeface="Poppins" pitchFamily="2" charset="77"/>
              </a:rPr>
              <a:t>There is more information about </a:t>
            </a:r>
            <a:br>
              <a:rPr lang="en-GB" sz="1600" b="1">
                <a:effectLst/>
                <a:latin typeface="Poppins" pitchFamily="2" charset="77"/>
                <a:cs typeface="Poppins" pitchFamily="2" charset="77"/>
              </a:rPr>
            </a:br>
            <a:r>
              <a:rPr lang="en-GB" sz="1600" b="1">
                <a:effectLst/>
                <a:latin typeface="Poppins" pitchFamily="2" charset="77"/>
                <a:cs typeface="Poppins" pitchFamily="2" charset="77"/>
              </a:rPr>
              <a:t>this here: </a:t>
            </a:r>
            <a:r>
              <a:rPr lang="en-GB" sz="1600">
                <a:effectLst/>
                <a:latin typeface="Poppins" pitchFamily="2" charset="77"/>
                <a:cs typeface="Poppins" pitchFamily="2" charset="77"/>
              </a:rPr>
              <a:t>‘All about the price review’. </a:t>
            </a:r>
          </a:p>
          <a:p>
            <a:pPr>
              <a:spcAft>
                <a:spcPts val="1000"/>
              </a:spcAft>
            </a:pPr>
            <a:r>
              <a:rPr lang="en-GB" sz="1600" b="1">
                <a:solidFill>
                  <a:srgbClr val="0186CB"/>
                </a:solidFill>
                <a:effectLst/>
                <a:latin typeface="Poppins" pitchFamily="2" charset="77"/>
                <a:cs typeface="Poppins" pitchFamily="2" charset="77"/>
              </a:rPr>
              <a:t>Available at:  </a:t>
            </a:r>
            <a:r>
              <a:rPr lang="en-GB" sz="1600" err="1">
                <a:effectLst/>
                <a:latin typeface="Poppins" pitchFamily="2" charset="77"/>
                <a:cs typeface="Poppins" pitchFamily="2" charset="77"/>
              </a:rPr>
              <a:t>www.youtube.com</a:t>
            </a:r>
            <a:r>
              <a:rPr lang="en-GB" sz="1600">
                <a:effectLst/>
                <a:latin typeface="Poppins" pitchFamily="2" charset="77"/>
                <a:cs typeface="Poppins" pitchFamily="2" charset="77"/>
              </a:rPr>
              <a:t>/</a:t>
            </a:r>
            <a:br>
              <a:rPr lang="en-GB" sz="1600">
                <a:effectLst/>
                <a:latin typeface="Poppins" pitchFamily="2" charset="77"/>
                <a:cs typeface="Poppins" pitchFamily="2" charset="77"/>
              </a:rPr>
            </a:br>
            <a:r>
              <a:rPr lang="en-GB" sz="1600" err="1">
                <a:effectLst/>
                <a:latin typeface="Poppins" pitchFamily="2" charset="77"/>
                <a:cs typeface="Poppins" pitchFamily="2" charset="77"/>
              </a:rPr>
              <a:t>watch?v</a:t>
            </a:r>
            <a:r>
              <a:rPr lang="en-GB" sz="1600">
                <a:effectLst/>
                <a:latin typeface="Poppins" pitchFamily="2" charset="77"/>
                <a:cs typeface="Poppins" pitchFamily="2" charset="77"/>
              </a:rPr>
              <a:t>=OWmivC93AF8 </a:t>
            </a:r>
          </a:p>
          <a:p>
            <a:pPr>
              <a:spcAft>
                <a:spcPts val="1000"/>
              </a:spcAft>
            </a:pPr>
            <a:r>
              <a:rPr lang="en-GB" sz="1600">
                <a:effectLst/>
                <a:latin typeface="Poppins" pitchFamily="2" charset="77"/>
                <a:cs typeface="Poppins" pitchFamily="2" charset="77"/>
              </a:rPr>
              <a:t>One of the ways that people have their say is through this research, which will explain what the plans </a:t>
            </a:r>
            <a:br>
              <a:rPr lang="en-GB" sz="1600">
                <a:effectLst/>
                <a:latin typeface="Poppins" pitchFamily="2" charset="77"/>
                <a:cs typeface="Poppins" pitchFamily="2" charset="77"/>
              </a:rPr>
            </a:br>
            <a:r>
              <a:rPr lang="en-GB" sz="1600">
                <a:effectLst/>
                <a:latin typeface="Poppins" pitchFamily="2" charset="77"/>
                <a:cs typeface="Poppins" pitchFamily="2" charset="77"/>
              </a:rPr>
              <a:t>are for where you live, and ask what you think – whether the plans are ‘acceptable’ to you and whether </a:t>
            </a:r>
            <a:br>
              <a:rPr lang="en-GB" sz="1600">
                <a:effectLst/>
                <a:latin typeface="Poppins" pitchFamily="2" charset="77"/>
                <a:cs typeface="Poppins" pitchFamily="2" charset="77"/>
              </a:rPr>
            </a:br>
            <a:r>
              <a:rPr lang="en-GB" sz="1600">
                <a:effectLst/>
                <a:latin typeface="Poppins" pitchFamily="2" charset="77"/>
                <a:cs typeface="Poppins" pitchFamily="2" charset="77"/>
              </a:rPr>
              <a:t>you can afford the proposed bills from 2025–2030. </a:t>
            </a:r>
          </a:p>
          <a:p>
            <a:pPr>
              <a:spcAft>
                <a:spcPts val="1000"/>
              </a:spcAft>
            </a:pPr>
            <a:r>
              <a:rPr lang="en-GB" sz="1600">
                <a:effectLst/>
                <a:latin typeface="Poppins" pitchFamily="2" charset="77"/>
                <a:cs typeface="Poppins" pitchFamily="2" charset="77"/>
              </a:rPr>
              <a:t>Companies also have to show to </a:t>
            </a:r>
            <a:br>
              <a:rPr lang="en-GB" sz="1600">
                <a:effectLst/>
                <a:latin typeface="Poppins" pitchFamily="2" charset="77"/>
                <a:cs typeface="Poppins" pitchFamily="2" charset="77"/>
              </a:rPr>
            </a:br>
            <a:r>
              <a:rPr lang="en-GB" sz="1600">
                <a:effectLst/>
                <a:latin typeface="Poppins" pitchFamily="2" charset="77"/>
                <a:cs typeface="Poppins" pitchFamily="2" charset="77"/>
              </a:rPr>
              <a:t>Ofwat that their plans reflect what </a:t>
            </a:r>
            <a:br>
              <a:rPr lang="en-GB" sz="1600">
                <a:effectLst/>
                <a:latin typeface="Poppins" pitchFamily="2" charset="77"/>
                <a:cs typeface="Poppins" pitchFamily="2" charset="77"/>
              </a:rPr>
            </a:br>
            <a:r>
              <a:rPr lang="en-GB" sz="1600">
                <a:effectLst/>
                <a:latin typeface="Poppins" pitchFamily="2" charset="77"/>
                <a:cs typeface="Poppins" pitchFamily="2" charset="77"/>
              </a:rPr>
              <a:t>their customers want – that means refining the plans based on what customers tell them.</a:t>
            </a:r>
          </a:p>
        </p:txBody>
      </p:sp>
      <p:pic>
        <p:nvPicPr>
          <p:cNvPr id="7" name="Picture 6">
            <a:extLst>
              <a:ext uri="{FF2B5EF4-FFF2-40B4-BE49-F238E27FC236}">
                <a16:creationId xmlns:a16="http://schemas.microsoft.com/office/drawing/2014/main" id="{48C412D2-8C46-A58C-4B94-38F4152854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5010" y="5836452"/>
            <a:ext cx="1490975" cy="484567"/>
          </a:xfrm>
          <a:prstGeom prst="rect">
            <a:avLst/>
          </a:prstGeom>
        </p:spPr>
      </p:pic>
      <p:sp>
        <p:nvSpPr>
          <p:cNvPr id="8" name="TextBox 7">
            <a:extLst>
              <a:ext uri="{FF2B5EF4-FFF2-40B4-BE49-F238E27FC236}">
                <a16:creationId xmlns:a16="http://schemas.microsoft.com/office/drawing/2014/main" id="{02A7F9C3-99F6-A6B1-0589-07F56055D6FD}"/>
              </a:ext>
            </a:extLst>
          </p:cNvPr>
          <p:cNvSpPr txBox="1"/>
          <p:nvPr/>
        </p:nvSpPr>
        <p:spPr>
          <a:xfrm>
            <a:off x="2435534" y="222756"/>
            <a:ext cx="854886" cy="2400657"/>
          </a:xfrm>
          <a:prstGeom prst="rect">
            <a:avLst/>
          </a:prstGeom>
          <a:noFill/>
        </p:spPr>
        <p:txBody>
          <a:bodyPr wrap="square" rtlCol="0">
            <a:spAutoFit/>
          </a:bodyPr>
          <a:lstStyle/>
          <a:p>
            <a:pPr>
              <a:spcAft>
                <a:spcPts val="1000"/>
              </a:spcAft>
            </a:pPr>
            <a:r>
              <a:rPr lang="en-GB" sz="15000" b="1">
                <a:solidFill>
                  <a:srgbClr val="0186CB"/>
                </a:solidFill>
                <a:effectLst/>
                <a:latin typeface="Poppins" pitchFamily="2" charset="77"/>
                <a:cs typeface="Poppins" pitchFamily="2" charset="77"/>
              </a:rPr>
              <a:t>“</a:t>
            </a:r>
            <a:endParaRPr lang="en-GB" sz="15000">
              <a:effectLst/>
              <a:latin typeface="Poppins" pitchFamily="2" charset="77"/>
              <a:cs typeface="Poppins" pitchFamily="2" charset="77"/>
            </a:endParaRPr>
          </a:p>
        </p:txBody>
      </p:sp>
      <p:sp>
        <p:nvSpPr>
          <p:cNvPr id="9" name="TextBox 8">
            <a:extLst>
              <a:ext uri="{FF2B5EF4-FFF2-40B4-BE49-F238E27FC236}">
                <a16:creationId xmlns:a16="http://schemas.microsoft.com/office/drawing/2014/main" id="{BD2C477D-C5AC-5C25-EFCA-67C811A76E8D}"/>
              </a:ext>
            </a:extLst>
          </p:cNvPr>
          <p:cNvSpPr txBox="1"/>
          <p:nvPr/>
        </p:nvSpPr>
        <p:spPr>
          <a:xfrm>
            <a:off x="10527541" y="4809341"/>
            <a:ext cx="854886" cy="2400657"/>
          </a:xfrm>
          <a:prstGeom prst="rect">
            <a:avLst/>
          </a:prstGeom>
          <a:noFill/>
        </p:spPr>
        <p:txBody>
          <a:bodyPr wrap="square" rtlCol="0">
            <a:spAutoFit/>
          </a:bodyPr>
          <a:lstStyle/>
          <a:p>
            <a:pPr>
              <a:spcAft>
                <a:spcPts val="1000"/>
              </a:spcAft>
            </a:pPr>
            <a:r>
              <a:rPr lang="en-GB" sz="15000" b="1">
                <a:solidFill>
                  <a:srgbClr val="0186CB"/>
                </a:solidFill>
                <a:effectLst/>
                <a:latin typeface="Poppins" pitchFamily="2" charset="77"/>
                <a:cs typeface="Poppins" pitchFamily="2" charset="77"/>
              </a:rPr>
              <a:t>“</a:t>
            </a:r>
            <a:endParaRPr lang="en-GB" sz="15000">
              <a:effectLst/>
              <a:latin typeface="Poppins" pitchFamily="2" charset="77"/>
              <a:cs typeface="Poppins" pitchFamily="2" charset="77"/>
            </a:endParaRPr>
          </a:p>
        </p:txBody>
      </p:sp>
      <p:pic>
        <p:nvPicPr>
          <p:cNvPr id="10" name="Picture 9">
            <a:extLst>
              <a:ext uri="{FF2B5EF4-FFF2-40B4-BE49-F238E27FC236}">
                <a16:creationId xmlns:a16="http://schemas.microsoft.com/office/drawing/2014/main" id="{2B249FB8-EBFE-7C83-6642-6C310B7D83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936" y="5638687"/>
            <a:ext cx="1490975" cy="741966"/>
          </a:xfrm>
          <a:prstGeom prst="rect">
            <a:avLst/>
          </a:prstGeom>
        </p:spPr>
      </p:pic>
    </p:spTree>
    <p:extLst>
      <p:ext uri="{BB962C8B-B14F-4D97-AF65-F5344CB8AC3E}">
        <p14:creationId xmlns:p14="http://schemas.microsoft.com/office/powerpoint/2010/main" val="3871805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86CB"/>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ACFF2E9-F157-5481-E47E-561C477EBC2C}"/>
              </a:ext>
            </a:extLst>
          </p:cNvPr>
          <p:cNvGrpSpPr/>
          <p:nvPr/>
        </p:nvGrpSpPr>
        <p:grpSpPr>
          <a:xfrm>
            <a:off x="19878" y="4894430"/>
            <a:ext cx="12188164" cy="1937360"/>
            <a:chOff x="19878" y="4894430"/>
            <a:chExt cx="12188164" cy="1937360"/>
          </a:xfrm>
        </p:grpSpPr>
        <p:cxnSp>
          <p:nvCxnSpPr>
            <p:cNvPr id="15" name="Straight Connector 14">
              <a:extLst>
                <a:ext uri="{FF2B5EF4-FFF2-40B4-BE49-F238E27FC236}">
                  <a16:creationId xmlns:a16="http://schemas.microsoft.com/office/drawing/2014/main" id="{A756FCAA-FCDD-FCDF-6445-B82FE1EA4CB4}"/>
                </a:ext>
              </a:extLst>
            </p:cNvPr>
            <p:cNvCxnSpPr>
              <a:cxnSpLocks/>
            </p:cNvCxnSpPr>
            <p:nvPr/>
          </p:nvCxnSpPr>
          <p:spPr>
            <a:xfrm>
              <a:off x="1564703" y="6449694"/>
              <a:ext cx="10643339" cy="0"/>
            </a:xfrm>
            <a:prstGeom prst="line">
              <a:avLst/>
            </a:prstGeom>
            <a:ln w="44450">
              <a:solidFill>
                <a:srgbClr val="121A42"/>
              </a:solidFill>
            </a:ln>
          </p:spPr>
          <p:style>
            <a:lnRef idx="1">
              <a:schemeClr val="accent1"/>
            </a:lnRef>
            <a:fillRef idx="0">
              <a:schemeClr val="accent1"/>
            </a:fillRef>
            <a:effectRef idx="0">
              <a:schemeClr val="accent1"/>
            </a:effectRef>
            <a:fontRef idx="minor">
              <a:schemeClr val="tx1"/>
            </a:fontRef>
          </p:style>
        </p:cxnSp>
        <p:pic>
          <p:nvPicPr>
            <p:cNvPr id="27" name="Picture 26" descr="Icon&#10;&#10;Description automatically generated">
              <a:extLst>
                <a:ext uri="{FF2B5EF4-FFF2-40B4-BE49-F238E27FC236}">
                  <a16:creationId xmlns:a16="http://schemas.microsoft.com/office/drawing/2014/main" id="{9EE13C2F-F3A8-32F5-FBCB-18B4B2DCDB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878" y="4894430"/>
              <a:ext cx="2866012" cy="1937360"/>
            </a:xfrm>
            <a:prstGeom prst="rect">
              <a:avLst/>
            </a:prstGeom>
          </p:spPr>
        </p:pic>
      </p:grpSp>
      <p:sp>
        <p:nvSpPr>
          <p:cNvPr id="2" name="TextBox 1">
            <a:extLst>
              <a:ext uri="{FF2B5EF4-FFF2-40B4-BE49-F238E27FC236}">
                <a16:creationId xmlns:a16="http://schemas.microsoft.com/office/drawing/2014/main" id="{ED1365B9-AF17-4974-3B47-075BD3E7DB95}"/>
              </a:ext>
            </a:extLst>
          </p:cNvPr>
          <p:cNvSpPr txBox="1"/>
          <p:nvPr/>
        </p:nvSpPr>
        <p:spPr>
          <a:xfrm>
            <a:off x="465486" y="2149075"/>
            <a:ext cx="4663728" cy="1477328"/>
          </a:xfrm>
          <a:prstGeom prst="rect">
            <a:avLst/>
          </a:prstGeom>
          <a:noFill/>
        </p:spPr>
        <p:txBody>
          <a:bodyPr wrap="square"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Tap water may look discoloured or taste/smell different to usual. Although </a:t>
            </a:r>
            <a:br>
              <a:rPr kumimoji="0" lang="en-GB" sz="18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br>
            <a:r>
              <a:rPr kumimoji="0" lang="en-GB" sz="18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still safe to drink, people may prefer bottled water as a precaution until it returns to normal.</a:t>
            </a:r>
          </a:p>
        </p:txBody>
      </p:sp>
      <p:sp>
        <p:nvSpPr>
          <p:cNvPr id="4" name="TextBox 3">
            <a:extLst>
              <a:ext uri="{FF2B5EF4-FFF2-40B4-BE49-F238E27FC236}">
                <a16:creationId xmlns:a16="http://schemas.microsoft.com/office/drawing/2014/main" id="{C3171463-30CC-59D8-2598-361ACA1E3D90}"/>
              </a:ext>
            </a:extLst>
          </p:cNvPr>
          <p:cNvSpPr txBox="1"/>
          <p:nvPr/>
        </p:nvSpPr>
        <p:spPr>
          <a:xfrm>
            <a:off x="2586038" y="4684472"/>
            <a:ext cx="2371725" cy="1102179"/>
          </a:xfrm>
          <a:prstGeom prst="rect">
            <a:avLst/>
          </a:prstGeom>
          <a:solidFill>
            <a:srgbClr val="121A42"/>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r>
              <a:rPr lang="en-GB" sz="1600" b="1" dirty="0">
                <a:solidFill>
                  <a:schemeClr val="bg1"/>
                </a:solidFill>
              </a:rPr>
              <a:t>Industry ranking: </a:t>
            </a:r>
            <a:br>
              <a:rPr lang="en-GB" sz="1600" b="1" dirty="0">
                <a:solidFill>
                  <a:schemeClr val="bg1"/>
                </a:solidFill>
              </a:rPr>
            </a:br>
            <a:r>
              <a:rPr lang="en-GB" sz="1600" dirty="0">
                <a:solidFill>
                  <a:schemeClr val="bg1"/>
                </a:solidFill>
              </a:rPr>
              <a:t>9th out of 17 companies</a:t>
            </a:r>
          </a:p>
        </p:txBody>
      </p:sp>
      <p:sp>
        <p:nvSpPr>
          <p:cNvPr id="7" name="TextBox 6">
            <a:extLst>
              <a:ext uri="{FF2B5EF4-FFF2-40B4-BE49-F238E27FC236}">
                <a16:creationId xmlns:a16="http://schemas.microsoft.com/office/drawing/2014/main" id="{19F8C849-3F67-ABEF-5A6E-CA09C15FF720}"/>
              </a:ext>
            </a:extLst>
          </p:cNvPr>
          <p:cNvSpPr txBox="1"/>
          <p:nvPr/>
        </p:nvSpPr>
        <p:spPr>
          <a:xfrm>
            <a:off x="480778" y="457714"/>
            <a:ext cx="5162786" cy="1661993"/>
          </a:xfrm>
          <a:prstGeom prst="rect">
            <a:avLst/>
          </a:prstGeom>
          <a:noFill/>
        </p:spPr>
        <p:txBody>
          <a:bodyPr wrap="square" rtlCol="0">
            <a:spAutoFit/>
          </a:bodyPr>
          <a:lstStyle/>
          <a:p>
            <a:r>
              <a:rPr lang="en-GB" sz="3400" b="1" dirty="0">
                <a:solidFill>
                  <a:schemeClr val="bg1"/>
                </a:solidFill>
                <a:latin typeface="Poppins" panose="00000500000000000000" pitchFamily="2" charset="0"/>
                <a:cs typeface="Poppins" panose="00000500000000000000" pitchFamily="2" charset="0"/>
              </a:rPr>
              <a:t>The appearance,</a:t>
            </a:r>
            <a:br>
              <a:rPr lang="en-GB" sz="3400" b="1" dirty="0">
                <a:solidFill>
                  <a:schemeClr val="bg1"/>
                </a:solidFill>
                <a:latin typeface="Poppins" panose="00000500000000000000" pitchFamily="2" charset="0"/>
                <a:cs typeface="Poppins" panose="00000500000000000000" pitchFamily="2" charset="0"/>
              </a:rPr>
            </a:br>
            <a:r>
              <a:rPr lang="en-GB" sz="3400" b="1" dirty="0">
                <a:solidFill>
                  <a:schemeClr val="bg1"/>
                </a:solidFill>
                <a:latin typeface="Poppins" panose="00000500000000000000" pitchFamily="2" charset="0"/>
                <a:cs typeface="Poppins" panose="00000500000000000000" pitchFamily="2" charset="0"/>
              </a:rPr>
              <a:t>taste and smell </a:t>
            </a:r>
            <a:br>
              <a:rPr lang="en-GB" sz="3400" b="1" dirty="0">
                <a:solidFill>
                  <a:schemeClr val="bg1"/>
                </a:solidFill>
                <a:latin typeface="Poppins" panose="00000500000000000000" pitchFamily="2" charset="0"/>
                <a:cs typeface="Poppins" panose="00000500000000000000" pitchFamily="2" charset="0"/>
              </a:rPr>
            </a:br>
            <a:r>
              <a:rPr lang="en-GB" sz="3400" b="1" dirty="0">
                <a:solidFill>
                  <a:schemeClr val="bg1"/>
                </a:solidFill>
                <a:latin typeface="Poppins" panose="00000500000000000000" pitchFamily="2" charset="0"/>
                <a:cs typeface="Poppins" panose="00000500000000000000" pitchFamily="2" charset="0"/>
              </a:rPr>
              <a:t>of tap water	</a:t>
            </a:r>
            <a:endParaRPr lang="en-GB" sz="3400" b="1" dirty="0">
              <a:solidFill>
                <a:schemeClr val="bg1"/>
              </a:solidFill>
              <a:effectLst/>
              <a:latin typeface="Circular Std Bold" panose="020B0604020101020102" pitchFamily="34" charset="77"/>
            </a:endParaRPr>
          </a:p>
        </p:txBody>
      </p:sp>
      <p:sp>
        <p:nvSpPr>
          <p:cNvPr id="8" name="TextBox 7">
            <a:extLst>
              <a:ext uri="{FF2B5EF4-FFF2-40B4-BE49-F238E27FC236}">
                <a16:creationId xmlns:a16="http://schemas.microsoft.com/office/drawing/2014/main" id="{6D385F55-36B0-57BF-8B48-B9B0C27EC70F}"/>
              </a:ext>
            </a:extLst>
          </p:cNvPr>
          <p:cNvSpPr txBox="1"/>
          <p:nvPr/>
        </p:nvSpPr>
        <p:spPr>
          <a:xfrm>
            <a:off x="5829301" y="1966574"/>
            <a:ext cx="1670159" cy="1009846"/>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Target agreed for 2025:</a:t>
            </a:r>
            <a:r>
              <a:rPr lang="en-GB" sz="1400" dirty="0">
                <a:solidFill>
                  <a:srgbClr val="0186CB"/>
                </a:solidFill>
              </a:rPr>
              <a:t> </a:t>
            </a:r>
            <a:br>
              <a:rPr lang="en-GB" sz="1400" dirty="0">
                <a:solidFill>
                  <a:srgbClr val="0186CB"/>
                </a:solidFill>
              </a:rPr>
            </a:br>
            <a:r>
              <a:rPr kumimoji="0" lang="en-GB" sz="1400" b="0" i="0" u="none" strike="noStrike" kern="1200" cap="none" spc="0" normalizeH="0" baseline="0" noProof="0" dirty="0">
                <a:ln>
                  <a:noFill/>
                </a:ln>
                <a:solidFill>
                  <a:srgbClr val="000000"/>
                </a:solidFill>
                <a:effectLst/>
                <a:uLnTx/>
                <a:uFillTx/>
                <a:latin typeface="Poppins" pitchFamily="2" charset="77"/>
                <a:cs typeface="Poppins" pitchFamily="2" charset="77"/>
              </a:rPr>
              <a:t>0.81</a:t>
            </a:r>
            <a:endParaRPr lang="en-GB" sz="1400" dirty="0"/>
          </a:p>
        </p:txBody>
      </p:sp>
      <p:sp>
        <p:nvSpPr>
          <p:cNvPr id="9" name="TextBox 8">
            <a:extLst>
              <a:ext uri="{FF2B5EF4-FFF2-40B4-BE49-F238E27FC236}">
                <a16:creationId xmlns:a16="http://schemas.microsoft.com/office/drawing/2014/main" id="{A1B12BAE-A7AB-8298-B2D6-44E6B73F724E}"/>
              </a:ext>
            </a:extLst>
          </p:cNvPr>
          <p:cNvSpPr txBox="1"/>
          <p:nvPr/>
        </p:nvSpPr>
        <p:spPr>
          <a:xfrm>
            <a:off x="5829303" y="502018"/>
            <a:ext cx="1670158" cy="1009846"/>
          </a:xfrm>
          <a:prstGeom prst="rect">
            <a:avLst/>
          </a:prstGeom>
          <a:solidFill>
            <a:schemeClr val="bg1"/>
          </a:solidFill>
          <a:ln w="44450">
            <a:solidFill>
              <a:srgbClr val="FF0000"/>
            </a:solidFill>
          </a:ln>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AD0"/>
                </a:solidFill>
              </a:rPr>
              <a:t>Current performance</a:t>
            </a:r>
            <a:r>
              <a:rPr lang="en-GB" sz="1400" b="1" dirty="0">
                <a:solidFill>
                  <a:schemeClr val="bg1"/>
                </a:solidFill>
              </a:rPr>
              <a:t>: </a:t>
            </a:r>
            <a:br>
              <a:rPr lang="en-GB" sz="1400" b="1" dirty="0">
                <a:solidFill>
                  <a:schemeClr val="bg1"/>
                </a:solidFill>
              </a:rPr>
            </a:br>
            <a:r>
              <a:rPr lang="en-GB" sz="1400" dirty="0"/>
              <a:t>1.09</a:t>
            </a:r>
          </a:p>
        </p:txBody>
      </p:sp>
      <p:sp>
        <p:nvSpPr>
          <p:cNvPr id="20" name="TextBox 19">
            <a:extLst>
              <a:ext uri="{FF2B5EF4-FFF2-40B4-BE49-F238E27FC236}">
                <a16:creationId xmlns:a16="http://schemas.microsoft.com/office/drawing/2014/main" id="{EE826F9C-2D9F-B5A1-8D6F-4823BA4020C1}"/>
              </a:ext>
            </a:extLst>
          </p:cNvPr>
          <p:cNvSpPr txBox="1"/>
          <p:nvPr/>
        </p:nvSpPr>
        <p:spPr>
          <a:xfrm>
            <a:off x="5829300" y="3268492"/>
            <a:ext cx="1670160" cy="794403"/>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2030 position:  </a:t>
            </a:r>
            <a:br>
              <a:rPr lang="en-GB" sz="1400" b="1" dirty="0">
                <a:solidFill>
                  <a:srgbClr val="0186CB"/>
                </a:solidFill>
              </a:rPr>
            </a:br>
            <a:r>
              <a:rPr kumimoji="0" lang="en-GB" sz="1400" i="0" u="none" strike="noStrike" kern="1200" cap="none" spc="0" normalizeH="0" baseline="0" noProof="0" dirty="0">
                <a:ln>
                  <a:noFill/>
                </a:ln>
                <a:solidFill>
                  <a:srgbClr val="000000"/>
                </a:solidFill>
                <a:effectLst/>
                <a:uLnTx/>
                <a:uFillTx/>
                <a:latin typeface="Poppins" pitchFamily="2" charset="77"/>
                <a:cs typeface="Poppins" pitchFamily="2" charset="77"/>
              </a:rPr>
              <a:t>0.5 </a:t>
            </a:r>
            <a:r>
              <a:rPr lang="en-GB" sz="1400" dirty="0"/>
              <a:t>	</a:t>
            </a:r>
          </a:p>
        </p:txBody>
      </p:sp>
      <p:sp>
        <p:nvSpPr>
          <p:cNvPr id="25" name="TextBox 24">
            <a:extLst>
              <a:ext uri="{FF2B5EF4-FFF2-40B4-BE49-F238E27FC236}">
                <a16:creationId xmlns:a16="http://schemas.microsoft.com/office/drawing/2014/main" id="{7C620CCE-F006-00EE-F2B8-DD0691D99434}"/>
              </a:ext>
            </a:extLst>
          </p:cNvPr>
          <p:cNvSpPr txBox="1"/>
          <p:nvPr/>
        </p:nvSpPr>
        <p:spPr>
          <a:xfrm>
            <a:off x="576352" y="3776070"/>
            <a:ext cx="4381411" cy="763625"/>
          </a:xfrm>
          <a:prstGeom prst="rect">
            <a:avLst/>
          </a:prstGeom>
          <a:solidFill>
            <a:srgbClr val="A3D5E7"/>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Measure: </a:t>
            </a:r>
            <a:r>
              <a:rPr lang="en-GB" sz="1200" dirty="0">
                <a:solidFill>
                  <a:srgbClr val="121A42"/>
                </a:solidFill>
                <a:latin typeface="Poppins" pitchFamily="2" charset="77"/>
                <a:cs typeface="Poppins" pitchFamily="2" charset="77"/>
              </a:rPr>
              <a:t>no. of customers contacting </a:t>
            </a:r>
            <a:br>
              <a:rPr lang="en-GB" sz="1200" dirty="0">
                <a:solidFill>
                  <a:srgbClr val="121A42"/>
                </a:solidFill>
                <a:latin typeface="Poppins" pitchFamily="2" charset="77"/>
                <a:cs typeface="Poppins" pitchFamily="2" charset="77"/>
              </a:rPr>
            </a:br>
            <a:r>
              <a:rPr lang="en-GB" sz="1200" dirty="0">
                <a:solidFill>
                  <a:srgbClr val="121A42"/>
                </a:solidFill>
                <a:latin typeface="Poppins" pitchFamily="2" charset="77"/>
                <a:cs typeface="Poppins" pitchFamily="2" charset="77"/>
              </a:rPr>
              <a:t>us per 1,000 customers we serve </a:t>
            </a:r>
            <a:r>
              <a:rPr lang="en-GB" sz="1200" dirty="0">
                <a:solidFill>
                  <a:schemeClr val="tx1"/>
                </a:solidFill>
                <a:latin typeface="Poppins" pitchFamily="2" charset="77"/>
                <a:cs typeface="Poppins" pitchFamily="2" charset="77"/>
              </a:rPr>
              <a:t> </a:t>
            </a:r>
          </a:p>
        </p:txBody>
      </p:sp>
      <p:sp>
        <p:nvSpPr>
          <p:cNvPr id="28" name="TextBox 27">
            <a:extLst>
              <a:ext uri="{FF2B5EF4-FFF2-40B4-BE49-F238E27FC236}">
                <a16:creationId xmlns:a16="http://schemas.microsoft.com/office/drawing/2014/main" id="{C0DD14EA-F2F3-7A24-ECBB-CD5EC4974758}"/>
              </a:ext>
            </a:extLst>
          </p:cNvPr>
          <p:cNvSpPr txBox="1"/>
          <p:nvPr/>
        </p:nvSpPr>
        <p:spPr>
          <a:xfrm>
            <a:off x="7754563" y="495638"/>
            <a:ext cx="3930568" cy="1840843"/>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6CB"/>
                </a:solidFill>
                <a:latin typeface="Poppins" panose="00000500000000000000" pitchFamily="2" charset="0"/>
                <a:cs typeface="Poppins" panose="00000500000000000000" pitchFamily="2" charset="0"/>
              </a:rPr>
              <a:t>Missing target (1.06) in 2021/22:</a:t>
            </a:r>
            <a:br>
              <a:rPr lang="en-GB" sz="1200" b="1" dirty="0">
                <a:solidFill>
                  <a:srgbClr val="0186CB"/>
                </a:solidFill>
                <a:latin typeface="Poppins" panose="00000500000000000000" pitchFamily="2" charset="0"/>
                <a:cs typeface="Poppins" panose="00000500000000000000" pitchFamily="2" charset="0"/>
              </a:rPr>
            </a:br>
            <a:r>
              <a:rPr lang="en-GB" sz="1200" b="1" dirty="0">
                <a:solidFill>
                  <a:srgbClr val="0186CB"/>
                </a:solidFill>
                <a:latin typeface="Poppins" panose="00000500000000000000" pitchFamily="2" charset="0"/>
                <a:cs typeface="Poppins" panose="00000500000000000000" pitchFamily="2" charset="0"/>
              </a:rPr>
              <a:t>t</a:t>
            </a:r>
            <a:r>
              <a:rPr lang="en-GB" sz="1200" dirty="0">
                <a:latin typeface="Poppins" panose="00000500000000000000" pitchFamily="2" charset="0"/>
                <a:cs typeface="Poppins" panose="00000500000000000000" pitchFamily="2" charset="0"/>
              </a:rPr>
              <a:t>he hot weather last summer caused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a huge spike in demand. This lead to more contacts as our system was running to capacity. Despite this, we had a strong finish to the year. Whilst we haven’t hit our target,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we improved on the previous years performance.</a:t>
            </a:r>
          </a:p>
        </p:txBody>
      </p:sp>
      <p:sp>
        <p:nvSpPr>
          <p:cNvPr id="29" name="TextBox 28">
            <a:extLst>
              <a:ext uri="{FF2B5EF4-FFF2-40B4-BE49-F238E27FC236}">
                <a16:creationId xmlns:a16="http://schemas.microsoft.com/office/drawing/2014/main" id="{91D5FE90-62E6-3EB6-317D-436D2BC71AE5}"/>
              </a:ext>
            </a:extLst>
          </p:cNvPr>
          <p:cNvSpPr txBox="1"/>
          <p:nvPr/>
        </p:nvSpPr>
        <p:spPr>
          <a:xfrm>
            <a:off x="7754563" y="2646285"/>
            <a:ext cx="3930568" cy="1656177"/>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6CB"/>
                </a:solidFill>
                <a:latin typeface="Poppins" panose="00000500000000000000" pitchFamily="2" charset="0"/>
                <a:cs typeface="Poppins" panose="00000500000000000000" pitchFamily="2" charset="0"/>
              </a:rPr>
              <a:t>To achieve this target: </a:t>
            </a:r>
            <a:r>
              <a:rPr lang="en-GB" sz="1200" dirty="0">
                <a:latin typeface="Poppins" panose="00000500000000000000" pitchFamily="2" charset="0"/>
                <a:cs typeface="Poppins" panose="00000500000000000000" pitchFamily="2" charset="0"/>
              </a:rPr>
              <a:t>we will work hard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on our upland catchment management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to ensure the raw water we collect and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treat is high quality. This involves peatland restoration schemes as well as working very closely with farmers and other partners to reduce chemicals in the water we collect. </a:t>
            </a:r>
          </a:p>
        </p:txBody>
      </p:sp>
      <p:sp>
        <p:nvSpPr>
          <p:cNvPr id="30" name="Triangle 29">
            <a:extLst>
              <a:ext uri="{FF2B5EF4-FFF2-40B4-BE49-F238E27FC236}">
                <a16:creationId xmlns:a16="http://schemas.microsoft.com/office/drawing/2014/main" id="{BAD4B2D2-7555-6EE5-F6D7-57177FEC43AA}"/>
              </a:ext>
            </a:extLst>
          </p:cNvPr>
          <p:cNvSpPr/>
          <p:nvPr/>
        </p:nvSpPr>
        <p:spPr>
          <a:xfrm rot="5400000">
            <a:off x="7469127" y="838014"/>
            <a:ext cx="367475" cy="31678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E04F70F1-81C1-9605-DB7C-1E6B1251EA4B}"/>
              </a:ext>
            </a:extLst>
          </p:cNvPr>
          <p:cNvSpPr/>
          <p:nvPr/>
        </p:nvSpPr>
        <p:spPr>
          <a:xfrm rot="5400000">
            <a:off x="7469127" y="3503490"/>
            <a:ext cx="367475" cy="316789"/>
          </a:xfrm>
          <a:prstGeom prst="triangle">
            <a:avLst/>
          </a:prstGeom>
          <a:solidFill>
            <a:srgbClr val="121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237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9B6D3"/>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C99D746E-475F-BBE6-940A-3442E3836C1E}"/>
              </a:ext>
            </a:extLst>
          </p:cNvPr>
          <p:cNvGrpSpPr/>
          <p:nvPr/>
        </p:nvGrpSpPr>
        <p:grpSpPr>
          <a:xfrm>
            <a:off x="0" y="4996759"/>
            <a:ext cx="12173712" cy="1861241"/>
            <a:chOff x="0" y="4996759"/>
            <a:chExt cx="12173712" cy="1861241"/>
          </a:xfrm>
        </p:grpSpPr>
        <p:pic>
          <p:nvPicPr>
            <p:cNvPr id="2" name="Picture 1" descr="Icon&#10;&#10;Description automatically generated">
              <a:extLst>
                <a:ext uri="{FF2B5EF4-FFF2-40B4-BE49-F238E27FC236}">
                  <a16:creationId xmlns:a16="http://schemas.microsoft.com/office/drawing/2014/main" id="{31683676-3A3F-0037-EACC-ECCA80C12D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985"/>
            <a:stretch/>
          </p:blipFill>
          <p:spPr>
            <a:xfrm>
              <a:off x="0" y="4996759"/>
              <a:ext cx="2298474" cy="1861241"/>
            </a:xfrm>
            <a:prstGeom prst="rect">
              <a:avLst/>
            </a:prstGeom>
          </p:spPr>
        </p:pic>
        <p:cxnSp>
          <p:nvCxnSpPr>
            <p:cNvPr id="24" name="Straight Connector 23">
              <a:extLst>
                <a:ext uri="{FF2B5EF4-FFF2-40B4-BE49-F238E27FC236}">
                  <a16:creationId xmlns:a16="http://schemas.microsoft.com/office/drawing/2014/main" id="{24489488-A202-F70F-150E-8212043643D5}"/>
                </a:ext>
              </a:extLst>
            </p:cNvPr>
            <p:cNvCxnSpPr>
              <a:cxnSpLocks/>
            </p:cNvCxnSpPr>
            <p:nvPr/>
          </p:nvCxnSpPr>
          <p:spPr>
            <a:xfrm>
              <a:off x="1530373" y="6252316"/>
              <a:ext cx="10643339" cy="0"/>
            </a:xfrm>
            <a:prstGeom prst="line">
              <a:avLst/>
            </a:prstGeom>
            <a:ln w="50800">
              <a:solidFill>
                <a:srgbClr val="121A42"/>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2F3F5B04-1C4C-553B-E5EA-3BC07115AA2A}"/>
              </a:ext>
            </a:extLst>
          </p:cNvPr>
          <p:cNvSpPr txBox="1"/>
          <p:nvPr/>
        </p:nvSpPr>
        <p:spPr>
          <a:xfrm>
            <a:off x="465486" y="1767177"/>
            <a:ext cx="4663728" cy="1477328"/>
          </a:xfrm>
          <a:prstGeom prst="rect">
            <a:avLst/>
          </a:prstGeom>
          <a:noFill/>
        </p:spPr>
        <p:txBody>
          <a:bodyPr wrap="square"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An escape of sewage inside properties is highly inconvenient, disruptive and </a:t>
            </a:r>
            <a:br>
              <a:rPr kumimoji="0" lang="en-GB" sz="18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br>
            <a:r>
              <a:rPr kumimoji="0" lang="en-GB" sz="18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a potential health risk. In bad cases, people need to move out of their properties while things are put right.	</a:t>
            </a:r>
          </a:p>
        </p:txBody>
      </p:sp>
      <p:sp>
        <p:nvSpPr>
          <p:cNvPr id="5" name="TextBox 4">
            <a:extLst>
              <a:ext uri="{FF2B5EF4-FFF2-40B4-BE49-F238E27FC236}">
                <a16:creationId xmlns:a16="http://schemas.microsoft.com/office/drawing/2014/main" id="{989F9A01-ABB5-EB0C-2630-B18A71BB97B6}"/>
              </a:ext>
            </a:extLst>
          </p:cNvPr>
          <p:cNvSpPr txBox="1"/>
          <p:nvPr/>
        </p:nvSpPr>
        <p:spPr>
          <a:xfrm>
            <a:off x="2586038" y="4684472"/>
            <a:ext cx="2371725" cy="1102179"/>
          </a:xfrm>
          <a:prstGeom prst="rect">
            <a:avLst/>
          </a:prstGeom>
          <a:solidFill>
            <a:srgbClr val="121A42"/>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r>
              <a:rPr lang="en-GB" sz="1600" b="1" dirty="0">
                <a:solidFill>
                  <a:schemeClr val="bg1"/>
                </a:solidFill>
              </a:rPr>
              <a:t>Industry ranking: </a:t>
            </a:r>
            <a:br>
              <a:rPr lang="en-GB" sz="1600" b="1" dirty="0">
                <a:solidFill>
                  <a:schemeClr val="bg1"/>
                </a:solidFill>
              </a:rPr>
            </a:br>
            <a:r>
              <a:rPr lang="en-GB" sz="1600" dirty="0">
                <a:solidFill>
                  <a:schemeClr val="bg1"/>
                </a:solidFill>
              </a:rPr>
              <a:t>8th out of 11 companies</a:t>
            </a:r>
          </a:p>
        </p:txBody>
      </p:sp>
      <p:sp>
        <p:nvSpPr>
          <p:cNvPr id="8" name="TextBox 7">
            <a:extLst>
              <a:ext uri="{FF2B5EF4-FFF2-40B4-BE49-F238E27FC236}">
                <a16:creationId xmlns:a16="http://schemas.microsoft.com/office/drawing/2014/main" id="{61946A25-3ECF-9273-B8E2-E37121FF26BA}"/>
              </a:ext>
            </a:extLst>
          </p:cNvPr>
          <p:cNvSpPr txBox="1"/>
          <p:nvPr/>
        </p:nvSpPr>
        <p:spPr>
          <a:xfrm>
            <a:off x="480778" y="457714"/>
            <a:ext cx="5162786" cy="1200329"/>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Sewage flooding inside properties</a:t>
            </a:r>
            <a:endParaRPr lang="en-GB" sz="3600" b="1" dirty="0">
              <a:solidFill>
                <a:schemeClr val="bg1"/>
              </a:solidFill>
              <a:effectLst/>
              <a:latin typeface="Circular Std Bold" panose="020B0604020101020102" pitchFamily="34" charset="77"/>
            </a:endParaRPr>
          </a:p>
        </p:txBody>
      </p:sp>
      <p:sp>
        <p:nvSpPr>
          <p:cNvPr id="22" name="TextBox 21">
            <a:extLst>
              <a:ext uri="{FF2B5EF4-FFF2-40B4-BE49-F238E27FC236}">
                <a16:creationId xmlns:a16="http://schemas.microsoft.com/office/drawing/2014/main" id="{12D69592-E750-DB97-A4D7-E69834C95270}"/>
              </a:ext>
            </a:extLst>
          </p:cNvPr>
          <p:cNvSpPr txBox="1"/>
          <p:nvPr/>
        </p:nvSpPr>
        <p:spPr>
          <a:xfrm>
            <a:off x="5829301" y="1966574"/>
            <a:ext cx="1670159" cy="1009846"/>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Target agreed for 2025:</a:t>
            </a:r>
            <a:r>
              <a:rPr lang="en-GB" sz="1400" dirty="0">
                <a:solidFill>
                  <a:srgbClr val="0186CB"/>
                </a:solidFill>
              </a:rPr>
              <a:t> </a:t>
            </a:r>
            <a:br>
              <a:rPr lang="en-GB" sz="1400" dirty="0">
                <a:solidFill>
                  <a:srgbClr val="0186CB"/>
                </a:solidFill>
              </a:rPr>
            </a:br>
            <a:r>
              <a:rPr lang="en-GB" sz="1400" dirty="0">
                <a:latin typeface="Poppins" pitchFamily="2" charset="77"/>
                <a:cs typeface="Poppins" pitchFamily="2" charset="77"/>
              </a:rPr>
              <a:t>1</a:t>
            </a:r>
            <a:r>
              <a:rPr kumimoji="0" lang="en-GB" sz="1400" b="0" i="0" u="none" strike="noStrike" kern="1200" cap="none" spc="0" normalizeH="0" baseline="0" noProof="0" dirty="0">
                <a:ln>
                  <a:noFill/>
                </a:ln>
                <a:solidFill>
                  <a:srgbClr val="000000"/>
                </a:solidFill>
                <a:effectLst/>
                <a:uLnTx/>
                <a:uFillTx/>
                <a:latin typeface="Poppins" pitchFamily="2" charset="77"/>
                <a:cs typeface="Poppins" pitchFamily="2" charset="77"/>
              </a:rPr>
              <a:t>.34</a:t>
            </a:r>
            <a:endParaRPr lang="en-GB" sz="1400" dirty="0"/>
          </a:p>
        </p:txBody>
      </p:sp>
      <p:sp>
        <p:nvSpPr>
          <p:cNvPr id="23" name="TextBox 22">
            <a:extLst>
              <a:ext uri="{FF2B5EF4-FFF2-40B4-BE49-F238E27FC236}">
                <a16:creationId xmlns:a16="http://schemas.microsoft.com/office/drawing/2014/main" id="{8D53CEF7-4055-67D0-86A2-E1091C96DEE6}"/>
              </a:ext>
            </a:extLst>
          </p:cNvPr>
          <p:cNvSpPr txBox="1"/>
          <p:nvPr/>
        </p:nvSpPr>
        <p:spPr>
          <a:xfrm>
            <a:off x="5829303" y="502018"/>
            <a:ext cx="1670158" cy="1009846"/>
          </a:xfrm>
          <a:prstGeom prst="rect">
            <a:avLst/>
          </a:prstGeom>
          <a:solidFill>
            <a:schemeClr val="bg1"/>
          </a:solidFill>
          <a:ln w="44450">
            <a:solidFill>
              <a:srgbClr val="FF0000"/>
            </a:solidFill>
          </a:ln>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AD0"/>
                </a:solidFill>
              </a:rPr>
              <a:t>Current performance</a:t>
            </a:r>
            <a:r>
              <a:rPr lang="en-GB" sz="1400" b="1" dirty="0">
                <a:solidFill>
                  <a:schemeClr val="bg1"/>
                </a:solidFill>
              </a:rPr>
              <a:t>: </a:t>
            </a:r>
            <a:br>
              <a:rPr lang="en-GB" sz="1400" b="1" dirty="0">
                <a:solidFill>
                  <a:schemeClr val="bg1"/>
                </a:solidFill>
              </a:rPr>
            </a:b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2.83</a:t>
            </a:r>
            <a:endParaRPr lang="en-GB" sz="1400" dirty="0"/>
          </a:p>
        </p:txBody>
      </p:sp>
      <p:sp>
        <p:nvSpPr>
          <p:cNvPr id="25" name="TextBox 24">
            <a:extLst>
              <a:ext uri="{FF2B5EF4-FFF2-40B4-BE49-F238E27FC236}">
                <a16:creationId xmlns:a16="http://schemas.microsoft.com/office/drawing/2014/main" id="{5695A10B-FA6F-5C86-186E-CCBB603F17AF}"/>
              </a:ext>
            </a:extLst>
          </p:cNvPr>
          <p:cNvSpPr txBox="1"/>
          <p:nvPr/>
        </p:nvSpPr>
        <p:spPr>
          <a:xfrm>
            <a:off x="5829300" y="3268492"/>
            <a:ext cx="1670160" cy="794403"/>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2030 position:  </a:t>
            </a:r>
            <a:br>
              <a:rPr lang="en-GB" sz="1400" b="1" dirty="0">
                <a:solidFill>
                  <a:srgbClr val="0186CB"/>
                </a:solidFill>
              </a:rPr>
            </a:b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1.37</a:t>
            </a:r>
            <a:endParaRPr lang="en-GB" sz="1400" dirty="0"/>
          </a:p>
        </p:txBody>
      </p:sp>
      <p:sp>
        <p:nvSpPr>
          <p:cNvPr id="26" name="TextBox 25">
            <a:extLst>
              <a:ext uri="{FF2B5EF4-FFF2-40B4-BE49-F238E27FC236}">
                <a16:creationId xmlns:a16="http://schemas.microsoft.com/office/drawing/2014/main" id="{8D0E1AEF-95F9-9B97-FB36-72723AE9F1B2}"/>
              </a:ext>
            </a:extLst>
          </p:cNvPr>
          <p:cNvSpPr txBox="1"/>
          <p:nvPr/>
        </p:nvSpPr>
        <p:spPr>
          <a:xfrm>
            <a:off x="576352" y="3629766"/>
            <a:ext cx="4381411" cy="825180"/>
          </a:xfrm>
          <a:prstGeom prst="rect">
            <a:avLst/>
          </a:prstGeom>
          <a:solidFill>
            <a:srgbClr val="A3D5E7"/>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600" b="1" dirty="0">
                <a:solidFill>
                  <a:srgbClr val="0186CB"/>
                </a:solidFill>
              </a:rPr>
              <a:t>Measure: </a:t>
            </a:r>
            <a:r>
              <a:rPr lang="en-GB" sz="1400" dirty="0">
                <a:solidFill>
                  <a:srgbClr val="121A42"/>
                </a:solidFill>
                <a:latin typeface="Poppins" pitchFamily="2" charset="77"/>
                <a:cs typeface="Poppins" pitchFamily="2" charset="77"/>
              </a:rPr>
              <a:t>no. of incidents </a:t>
            </a:r>
            <a:br>
              <a:rPr lang="en-GB" sz="1400" dirty="0">
                <a:solidFill>
                  <a:srgbClr val="121A42"/>
                </a:solidFill>
                <a:latin typeface="Poppins" pitchFamily="2" charset="77"/>
                <a:cs typeface="Poppins" pitchFamily="2" charset="77"/>
              </a:rPr>
            </a:br>
            <a:r>
              <a:rPr lang="en-GB" sz="1400" dirty="0">
                <a:solidFill>
                  <a:srgbClr val="121A42"/>
                </a:solidFill>
                <a:latin typeface="Poppins" pitchFamily="2" charset="77"/>
                <a:cs typeface="Poppins" pitchFamily="2" charset="77"/>
              </a:rPr>
              <a:t>per 10,000 properties </a:t>
            </a:r>
          </a:p>
        </p:txBody>
      </p:sp>
      <p:sp>
        <p:nvSpPr>
          <p:cNvPr id="28" name="TextBox 27">
            <a:extLst>
              <a:ext uri="{FF2B5EF4-FFF2-40B4-BE49-F238E27FC236}">
                <a16:creationId xmlns:a16="http://schemas.microsoft.com/office/drawing/2014/main" id="{85EDFF96-6E7A-8657-5E05-CED0034A1403}"/>
              </a:ext>
            </a:extLst>
          </p:cNvPr>
          <p:cNvSpPr txBox="1"/>
          <p:nvPr/>
        </p:nvSpPr>
        <p:spPr>
          <a:xfrm>
            <a:off x="7754563" y="495638"/>
            <a:ext cx="3930568" cy="2025509"/>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6CB"/>
                </a:solidFill>
                <a:latin typeface="Poppins" panose="00000500000000000000" pitchFamily="2" charset="0"/>
                <a:cs typeface="Poppins" panose="00000500000000000000" pitchFamily="2" charset="0"/>
              </a:rPr>
              <a:t>Missing target (1.63) in 2021/22:</a:t>
            </a:r>
            <a:br>
              <a:rPr lang="en-GB" sz="1200" b="1" dirty="0">
                <a:solidFill>
                  <a:srgbClr val="0186CB"/>
                </a:solidFill>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OFWAT set very high targets in this area (only 4/11 companies are achieving their targets). D</a:t>
            </a:r>
            <a:r>
              <a:rPr lang="en-GB" sz="1200" dirty="0">
                <a:solidFill>
                  <a:schemeClr val="tx1"/>
                </a:solidFill>
                <a:latin typeface="Poppins" panose="00000500000000000000" pitchFamily="2" charset="0"/>
                <a:cs typeface="Poppins" panose="00000500000000000000" pitchFamily="2" charset="0"/>
              </a:rPr>
              <a:t>espite our best efforts, we are not on track </a:t>
            </a:r>
            <a:br>
              <a:rPr lang="en-GB" sz="1200" dirty="0">
                <a:solidFill>
                  <a:schemeClr val="tx1"/>
                </a:solidFill>
                <a:latin typeface="Poppins" panose="00000500000000000000" pitchFamily="2" charset="0"/>
                <a:cs typeface="Poppins" panose="00000500000000000000" pitchFamily="2" charset="0"/>
              </a:rPr>
            </a:br>
            <a:r>
              <a:rPr lang="en-GB" sz="1200" dirty="0">
                <a:solidFill>
                  <a:schemeClr val="tx1"/>
                </a:solidFill>
                <a:latin typeface="Poppins" panose="00000500000000000000" pitchFamily="2" charset="0"/>
                <a:cs typeface="Poppins" panose="00000500000000000000" pitchFamily="2" charset="0"/>
              </a:rPr>
              <a:t>to achieve our 2025 target of 1.34, our current forecasts predict we will only achieve 2.38, hence why the 2030 position is worse than </a:t>
            </a:r>
            <a:br>
              <a:rPr lang="en-GB" sz="1200" dirty="0">
                <a:solidFill>
                  <a:schemeClr val="tx1"/>
                </a:solidFill>
                <a:latin typeface="Poppins" panose="00000500000000000000" pitchFamily="2" charset="0"/>
                <a:cs typeface="Poppins" panose="00000500000000000000" pitchFamily="2" charset="0"/>
              </a:rPr>
            </a:br>
            <a:r>
              <a:rPr lang="en-GB" sz="1200" dirty="0">
                <a:solidFill>
                  <a:schemeClr val="tx1"/>
                </a:solidFill>
                <a:latin typeface="Poppins" panose="00000500000000000000" pitchFamily="2" charset="0"/>
                <a:cs typeface="Poppins" panose="00000500000000000000" pitchFamily="2" charset="0"/>
              </a:rPr>
              <a:t>the 2025 target.  The 2030 position is more achievable but will still be challenging.</a:t>
            </a:r>
            <a:endParaRPr lang="en-GB" sz="1200" dirty="0">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2D3E805F-34FE-D21C-90A4-C1A0FCE3EEF2}"/>
              </a:ext>
            </a:extLst>
          </p:cNvPr>
          <p:cNvSpPr txBox="1"/>
          <p:nvPr/>
        </p:nvSpPr>
        <p:spPr>
          <a:xfrm>
            <a:off x="7754563" y="2646285"/>
            <a:ext cx="3930568" cy="2579507"/>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6CB"/>
                </a:solidFill>
                <a:latin typeface="Poppins" panose="00000500000000000000" pitchFamily="2" charset="0"/>
                <a:cs typeface="Poppins" panose="00000500000000000000" pitchFamily="2" charset="0"/>
              </a:rPr>
              <a:t>To achieve this target: </a:t>
            </a:r>
            <a:r>
              <a:rPr lang="en-GB" sz="1200" dirty="0">
                <a:solidFill>
                  <a:schemeClr val="tx1"/>
                </a:solidFill>
                <a:latin typeface="Poppins" panose="00000500000000000000" pitchFamily="2" charset="0"/>
                <a:cs typeface="Poppins" panose="00000500000000000000" pitchFamily="2" charset="0"/>
              </a:rPr>
              <a:t>we will </a:t>
            </a:r>
            <a:r>
              <a:rPr lang="en-GB" sz="1200" dirty="0">
                <a:latin typeface="Poppins" panose="00000500000000000000" pitchFamily="2" charset="0"/>
                <a:cs typeface="Poppins" panose="00000500000000000000" pitchFamily="2" charset="0"/>
              </a:rPr>
              <a:t>improve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the hydraulic capacity in our wastewater system and sewers to reduce the risk of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sewer flooding inside properties. We will proactively maintain the network through checking and clearing for blockages, do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extra checks on areas prone to flooding and installing telemetry devices to provide an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early warning of potential sewer flood risks before they happens. We will work to educate customers on what can and can’t be put </a:t>
            </a:r>
            <a:br>
              <a:rPr lang="en-GB" sz="1200" dirty="0">
                <a:latin typeface="Poppins" panose="00000500000000000000" pitchFamily="2" charset="0"/>
                <a:cs typeface="Poppins" panose="00000500000000000000" pitchFamily="2" charset="0"/>
              </a:rPr>
            </a:br>
            <a:r>
              <a:rPr lang="en-GB" sz="1200" dirty="0">
                <a:latin typeface="Poppins" panose="00000500000000000000" pitchFamily="2" charset="0"/>
                <a:cs typeface="Poppins" panose="00000500000000000000" pitchFamily="2" charset="0"/>
              </a:rPr>
              <a:t>down the drain/loo. </a:t>
            </a:r>
          </a:p>
        </p:txBody>
      </p:sp>
      <p:sp>
        <p:nvSpPr>
          <p:cNvPr id="30" name="Triangle 29">
            <a:extLst>
              <a:ext uri="{FF2B5EF4-FFF2-40B4-BE49-F238E27FC236}">
                <a16:creationId xmlns:a16="http://schemas.microsoft.com/office/drawing/2014/main" id="{4243C8E4-7DFE-859E-3315-C1A14020B734}"/>
              </a:ext>
            </a:extLst>
          </p:cNvPr>
          <p:cNvSpPr/>
          <p:nvPr/>
        </p:nvSpPr>
        <p:spPr>
          <a:xfrm rot="5400000">
            <a:off x="7469127" y="838014"/>
            <a:ext cx="367475" cy="31678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ED2D15C2-45F4-3A67-E8E8-620BA909A985}"/>
              </a:ext>
            </a:extLst>
          </p:cNvPr>
          <p:cNvSpPr/>
          <p:nvPr/>
        </p:nvSpPr>
        <p:spPr>
          <a:xfrm rot="5400000">
            <a:off x="7469127" y="3503490"/>
            <a:ext cx="367475" cy="316789"/>
          </a:xfrm>
          <a:prstGeom prst="triangle">
            <a:avLst/>
          </a:prstGeom>
          <a:solidFill>
            <a:srgbClr val="121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151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0AC98"/>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55CA385-50F4-F777-3474-8A97CAA39A25}"/>
              </a:ext>
            </a:extLst>
          </p:cNvPr>
          <p:cNvGrpSpPr/>
          <p:nvPr/>
        </p:nvGrpSpPr>
        <p:grpSpPr>
          <a:xfrm>
            <a:off x="7148901" y="2057418"/>
            <a:ext cx="1152939" cy="2659676"/>
            <a:chOff x="6182138" y="2007704"/>
            <a:chExt cx="1152939" cy="3319670"/>
          </a:xfrm>
        </p:grpSpPr>
        <p:cxnSp>
          <p:nvCxnSpPr>
            <p:cNvPr id="20" name="Straight Connector 19">
              <a:extLst>
                <a:ext uri="{FF2B5EF4-FFF2-40B4-BE49-F238E27FC236}">
                  <a16:creationId xmlns:a16="http://schemas.microsoft.com/office/drawing/2014/main" id="{E29D70D9-67A4-DBA2-DFE0-077FD149500B}"/>
                </a:ext>
              </a:extLst>
            </p:cNvPr>
            <p:cNvCxnSpPr>
              <a:cxnSpLocks/>
            </p:cNvCxnSpPr>
            <p:nvPr/>
          </p:nvCxnSpPr>
          <p:spPr>
            <a:xfrm flipH="1">
              <a:off x="6798364" y="3646408"/>
              <a:ext cx="5367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reeform 20">
              <a:extLst>
                <a:ext uri="{FF2B5EF4-FFF2-40B4-BE49-F238E27FC236}">
                  <a16:creationId xmlns:a16="http://schemas.microsoft.com/office/drawing/2014/main" id="{D656812E-F9AA-8C15-710E-89574D104782}"/>
                </a:ext>
              </a:extLst>
            </p:cNvPr>
            <p:cNvSpPr/>
            <p:nvPr/>
          </p:nvSpPr>
          <p:spPr>
            <a:xfrm>
              <a:off x="6182138" y="2007704"/>
              <a:ext cx="616226" cy="3319670"/>
            </a:xfrm>
            <a:custGeom>
              <a:avLst/>
              <a:gdLst>
                <a:gd name="connsiteX0" fmla="*/ 0 w 616226"/>
                <a:gd name="connsiteY0" fmla="*/ 0 h 3319670"/>
                <a:gd name="connsiteX1" fmla="*/ 616226 w 616226"/>
                <a:gd name="connsiteY1" fmla="*/ 0 h 3319670"/>
                <a:gd name="connsiteX2" fmla="*/ 616226 w 616226"/>
                <a:gd name="connsiteY2" fmla="*/ 3319670 h 3319670"/>
                <a:gd name="connsiteX3" fmla="*/ 39756 w 616226"/>
                <a:gd name="connsiteY3" fmla="*/ 3319670 h 3319670"/>
                <a:gd name="connsiteX4" fmla="*/ 39756 w 616226"/>
                <a:gd name="connsiteY4" fmla="*/ 3319670 h 3319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226" h="3319670">
                  <a:moveTo>
                    <a:pt x="0" y="0"/>
                  </a:moveTo>
                  <a:lnTo>
                    <a:pt x="616226" y="0"/>
                  </a:lnTo>
                  <a:lnTo>
                    <a:pt x="616226" y="3319670"/>
                  </a:lnTo>
                  <a:lnTo>
                    <a:pt x="39756" y="3319670"/>
                  </a:lnTo>
                  <a:lnTo>
                    <a:pt x="39756" y="331967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0D766E90-2144-0889-C9C2-3B4F0EAC6B54}"/>
              </a:ext>
            </a:extLst>
          </p:cNvPr>
          <p:cNvGrpSpPr/>
          <p:nvPr/>
        </p:nvGrpSpPr>
        <p:grpSpPr>
          <a:xfrm>
            <a:off x="-1" y="4939290"/>
            <a:ext cx="12208043" cy="1851697"/>
            <a:chOff x="-1" y="4839277"/>
            <a:chExt cx="12208043" cy="1851697"/>
          </a:xfrm>
        </p:grpSpPr>
        <p:cxnSp>
          <p:nvCxnSpPr>
            <p:cNvPr id="6" name="Straight Connector 5">
              <a:extLst>
                <a:ext uri="{FF2B5EF4-FFF2-40B4-BE49-F238E27FC236}">
                  <a16:creationId xmlns:a16="http://schemas.microsoft.com/office/drawing/2014/main" id="{A0C5C015-0A52-D1CD-F75E-44881D16D53A}"/>
                </a:ext>
              </a:extLst>
            </p:cNvPr>
            <p:cNvCxnSpPr>
              <a:cxnSpLocks/>
            </p:cNvCxnSpPr>
            <p:nvPr/>
          </p:nvCxnSpPr>
          <p:spPr>
            <a:xfrm>
              <a:off x="1564703" y="6316340"/>
              <a:ext cx="10643339"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25" descr="Icon&#10;&#10;Description automatically generated">
              <a:extLst>
                <a:ext uri="{FF2B5EF4-FFF2-40B4-BE49-F238E27FC236}">
                  <a16:creationId xmlns:a16="http://schemas.microsoft.com/office/drawing/2014/main" id="{4342A6D6-E4EF-DD85-1DE0-26B7DCBF6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 y="4839277"/>
              <a:ext cx="2138149" cy="1851697"/>
            </a:xfrm>
            <a:prstGeom prst="rect">
              <a:avLst/>
            </a:prstGeom>
          </p:spPr>
        </p:pic>
      </p:grpSp>
      <p:sp>
        <p:nvSpPr>
          <p:cNvPr id="4" name="TextBox 3">
            <a:extLst>
              <a:ext uri="{FF2B5EF4-FFF2-40B4-BE49-F238E27FC236}">
                <a16:creationId xmlns:a16="http://schemas.microsoft.com/office/drawing/2014/main" id="{948AA32D-4A84-6DF3-243D-6D8FF14A77C9}"/>
              </a:ext>
            </a:extLst>
          </p:cNvPr>
          <p:cNvSpPr txBox="1"/>
          <p:nvPr/>
        </p:nvSpPr>
        <p:spPr>
          <a:xfrm>
            <a:off x="502062" y="1509562"/>
            <a:ext cx="4455701" cy="1785104"/>
          </a:xfrm>
          <a:prstGeom prst="rect">
            <a:avLst/>
          </a:prstGeom>
          <a:noFill/>
        </p:spPr>
        <p:txBody>
          <a:bodyPr wrap="square"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An escape of sewage into gardens or outbuildings is inconvenient and unpleasant and can restrict access to properties.	</a:t>
            </a:r>
          </a:p>
        </p:txBody>
      </p:sp>
      <p:sp>
        <p:nvSpPr>
          <p:cNvPr id="8" name="TextBox 7">
            <a:extLst>
              <a:ext uri="{FF2B5EF4-FFF2-40B4-BE49-F238E27FC236}">
                <a16:creationId xmlns:a16="http://schemas.microsoft.com/office/drawing/2014/main" id="{F9ED0465-EE81-072C-9F49-76D662777C65}"/>
              </a:ext>
            </a:extLst>
          </p:cNvPr>
          <p:cNvSpPr txBox="1"/>
          <p:nvPr/>
        </p:nvSpPr>
        <p:spPr>
          <a:xfrm>
            <a:off x="2586038" y="4532458"/>
            <a:ext cx="2371725" cy="1102179"/>
          </a:xfrm>
          <a:prstGeom prst="rect">
            <a:avLst/>
          </a:prstGeom>
          <a:solidFill>
            <a:srgbClr val="018AD0"/>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r>
              <a:rPr lang="en-GB" sz="1600" b="1" dirty="0">
                <a:solidFill>
                  <a:schemeClr val="bg1"/>
                </a:solidFill>
              </a:rPr>
              <a:t>Industry ranking: </a:t>
            </a:r>
            <a:br>
              <a:rPr lang="en-GB" sz="1600" b="1" dirty="0">
                <a:solidFill>
                  <a:schemeClr val="bg1"/>
                </a:solidFill>
              </a:rPr>
            </a:br>
            <a:r>
              <a:rPr lang="en-GB" sz="1600" b="1" dirty="0">
                <a:solidFill>
                  <a:schemeClr val="bg1"/>
                </a:solidFill>
              </a:rPr>
              <a:t>7</a:t>
            </a:r>
            <a:r>
              <a:rPr lang="en-GB" sz="1600" dirty="0">
                <a:solidFill>
                  <a:schemeClr val="bg1"/>
                </a:solidFill>
              </a:rPr>
              <a:t>th out of 11 companies</a:t>
            </a:r>
          </a:p>
        </p:txBody>
      </p:sp>
      <p:sp>
        <p:nvSpPr>
          <p:cNvPr id="9" name="TextBox 8">
            <a:extLst>
              <a:ext uri="{FF2B5EF4-FFF2-40B4-BE49-F238E27FC236}">
                <a16:creationId xmlns:a16="http://schemas.microsoft.com/office/drawing/2014/main" id="{D8935068-1094-34D0-3B3E-A531A099CEE6}"/>
              </a:ext>
            </a:extLst>
          </p:cNvPr>
          <p:cNvSpPr txBox="1"/>
          <p:nvPr/>
        </p:nvSpPr>
        <p:spPr>
          <a:xfrm>
            <a:off x="480778" y="457714"/>
            <a:ext cx="10643339"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Sewage flooding outside properties</a:t>
            </a:r>
            <a:endParaRPr lang="en-GB" sz="3600" b="1" dirty="0">
              <a:solidFill>
                <a:schemeClr val="bg1"/>
              </a:solidFill>
              <a:effectLst/>
              <a:latin typeface="Circular Std Bold" panose="020B0604020101020102" pitchFamily="34" charset="77"/>
            </a:endParaRPr>
          </a:p>
        </p:txBody>
      </p:sp>
      <p:sp>
        <p:nvSpPr>
          <p:cNvPr id="10" name="TextBox 9">
            <a:extLst>
              <a:ext uri="{FF2B5EF4-FFF2-40B4-BE49-F238E27FC236}">
                <a16:creationId xmlns:a16="http://schemas.microsoft.com/office/drawing/2014/main" id="{948F6310-554F-C54E-0470-1A84FA0F30AF}"/>
              </a:ext>
            </a:extLst>
          </p:cNvPr>
          <p:cNvSpPr txBox="1"/>
          <p:nvPr/>
        </p:nvSpPr>
        <p:spPr>
          <a:xfrm>
            <a:off x="5737861" y="2897779"/>
            <a:ext cx="1670159" cy="1009846"/>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Target agreed for 2025:</a:t>
            </a:r>
            <a:r>
              <a:rPr lang="en-GB" sz="1400" dirty="0">
                <a:solidFill>
                  <a:srgbClr val="0186CB"/>
                </a:solidFill>
              </a:rPr>
              <a:t> </a:t>
            </a:r>
            <a:br>
              <a:rPr lang="en-GB" sz="1400" dirty="0">
                <a:solidFill>
                  <a:srgbClr val="0186CB"/>
                </a:solidFill>
              </a:rPr>
            </a:b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24.20</a:t>
            </a:r>
            <a:endParaRPr lang="en-GB" sz="1400" dirty="0"/>
          </a:p>
        </p:txBody>
      </p:sp>
      <p:sp>
        <p:nvSpPr>
          <p:cNvPr id="11" name="TextBox 10">
            <a:extLst>
              <a:ext uri="{FF2B5EF4-FFF2-40B4-BE49-F238E27FC236}">
                <a16:creationId xmlns:a16="http://schemas.microsoft.com/office/drawing/2014/main" id="{393B80A5-008E-79BA-FDEF-ABDA9945F035}"/>
              </a:ext>
            </a:extLst>
          </p:cNvPr>
          <p:cNvSpPr txBox="1"/>
          <p:nvPr/>
        </p:nvSpPr>
        <p:spPr>
          <a:xfrm>
            <a:off x="5737863" y="1524663"/>
            <a:ext cx="1670158" cy="1009846"/>
          </a:xfrm>
          <a:prstGeom prst="rect">
            <a:avLst/>
          </a:prstGeom>
          <a:solidFill>
            <a:schemeClr val="bg1"/>
          </a:solidFill>
          <a:ln w="44450">
            <a:solidFill>
              <a:srgbClr val="92D050"/>
            </a:solidFill>
          </a:ln>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92D050"/>
                </a:solidFill>
              </a:rPr>
              <a:t>Current performance: </a:t>
            </a:r>
            <a:br>
              <a:rPr lang="en-GB" sz="1400" b="1" dirty="0">
                <a:solidFill>
                  <a:srgbClr val="018AD0"/>
                </a:solidFill>
              </a:rPr>
            </a:b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19.52</a:t>
            </a:r>
            <a:endParaRPr lang="en-GB" sz="1400" dirty="0"/>
          </a:p>
        </p:txBody>
      </p:sp>
      <p:sp>
        <p:nvSpPr>
          <p:cNvPr id="13" name="TextBox 12">
            <a:extLst>
              <a:ext uri="{FF2B5EF4-FFF2-40B4-BE49-F238E27FC236}">
                <a16:creationId xmlns:a16="http://schemas.microsoft.com/office/drawing/2014/main" id="{F9F759CC-CD19-CF63-7CD4-82C4CF4A4F4B}"/>
              </a:ext>
            </a:extLst>
          </p:cNvPr>
          <p:cNvSpPr txBox="1"/>
          <p:nvPr/>
        </p:nvSpPr>
        <p:spPr>
          <a:xfrm>
            <a:off x="5737860" y="4291137"/>
            <a:ext cx="1670160" cy="794403"/>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2030 position:  </a:t>
            </a:r>
            <a:br>
              <a:rPr lang="en-GB" sz="1400" b="1" dirty="0">
                <a:solidFill>
                  <a:srgbClr val="0186CB"/>
                </a:solidFill>
              </a:rPr>
            </a:b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10.32 </a:t>
            </a:r>
            <a:r>
              <a:rPr lang="en-GB" sz="1400" dirty="0"/>
              <a:t>	</a:t>
            </a:r>
          </a:p>
        </p:txBody>
      </p:sp>
      <p:sp>
        <p:nvSpPr>
          <p:cNvPr id="16" name="TextBox 15">
            <a:extLst>
              <a:ext uri="{FF2B5EF4-FFF2-40B4-BE49-F238E27FC236}">
                <a16:creationId xmlns:a16="http://schemas.microsoft.com/office/drawing/2014/main" id="{7B2D1F36-8303-11E1-FE82-53D5E24A5DB9}"/>
              </a:ext>
            </a:extLst>
          </p:cNvPr>
          <p:cNvSpPr txBox="1"/>
          <p:nvPr/>
        </p:nvSpPr>
        <p:spPr>
          <a:xfrm>
            <a:off x="576352" y="3521962"/>
            <a:ext cx="4381411" cy="825180"/>
          </a:xfrm>
          <a:prstGeom prst="rect">
            <a:avLst/>
          </a:prstGeom>
          <a:solidFill>
            <a:srgbClr val="CEECFB"/>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600" b="1" dirty="0">
                <a:solidFill>
                  <a:srgbClr val="0186CB"/>
                </a:solidFill>
              </a:rPr>
              <a:t>Measure: </a:t>
            </a:r>
            <a:r>
              <a:rPr lang="en-GB" sz="1400" dirty="0">
                <a:solidFill>
                  <a:srgbClr val="121A42"/>
                </a:solidFill>
                <a:latin typeface="Poppins" pitchFamily="2" charset="77"/>
                <a:cs typeface="Poppins" pitchFamily="2" charset="77"/>
              </a:rPr>
              <a:t>no. of incidents </a:t>
            </a:r>
            <a:br>
              <a:rPr lang="en-GB" sz="1400" dirty="0">
                <a:solidFill>
                  <a:srgbClr val="121A42"/>
                </a:solidFill>
                <a:latin typeface="Poppins" pitchFamily="2" charset="77"/>
                <a:cs typeface="Poppins" pitchFamily="2" charset="77"/>
              </a:rPr>
            </a:br>
            <a:r>
              <a:rPr lang="en-GB" sz="1400" dirty="0">
                <a:solidFill>
                  <a:srgbClr val="121A42"/>
                </a:solidFill>
                <a:latin typeface="Poppins" pitchFamily="2" charset="77"/>
                <a:cs typeface="Poppins" pitchFamily="2" charset="77"/>
              </a:rPr>
              <a:t>per 10,000 properties </a:t>
            </a:r>
          </a:p>
        </p:txBody>
      </p:sp>
      <p:sp>
        <p:nvSpPr>
          <p:cNvPr id="27" name="TextBox 26">
            <a:extLst>
              <a:ext uri="{FF2B5EF4-FFF2-40B4-BE49-F238E27FC236}">
                <a16:creationId xmlns:a16="http://schemas.microsoft.com/office/drawing/2014/main" id="{4479166E-DBEA-3EF8-6326-3A3A5439DD7F}"/>
              </a:ext>
            </a:extLst>
          </p:cNvPr>
          <p:cNvSpPr txBox="1"/>
          <p:nvPr/>
        </p:nvSpPr>
        <p:spPr>
          <a:xfrm>
            <a:off x="8069114" y="2547864"/>
            <a:ext cx="3526859" cy="1821213"/>
          </a:xfrm>
          <a:prstGeom prst="rect">
            <a:avLst/>
          </a:prstGeom>
          <a:solidFill>
            <a:schemeClr val="bg1"/>
          </a:solidFill>
          <a:ln w="44450">
            <a:solidFill>
              <a:srgbClr val="92D050"/>
            </a:solidFill>
          </a:ln>
        </p:spPr>
        <p:txBody>
          <a:bodyPr wrap="square" lIns="216000" tIns="216000" rIns="216000" bIns="216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3000" b="1" dirty="0">
                <a:solidFill>
                  <a:srgbClr val="92D050"/>
                </a:solidFill>
              </a:rPr>
              <a:t>Significantly outperforming </a:t>
            </a:r>
            <a:br>
              <a:rPr lang="en-GB" sz="3000" b="1" dirty="0">
                <a:solidFill>
                  <a:srgbClr val="92D050"/>
                </a:solidFill>
              </a:rPr>
            </a:br>
            <a:r>
              <a:rPr lang="en-GB" sz="3000" b="1" dirty="0">
                <a:solidFill>
                  <a:srgbClr val="92D050"/>
                </a:solidFill>
              </a:rPr>
              <a:t>current target. </a:t>
            </a:r>
          </a:p>
        </p:txBody>
      </p:sp>
      <p:sp>
        <p:nvSpPr>
          <p:cNvPr id="24" name="Triangle 23">
            <a:extLst>
              <a:ext uri="{FF2B5EF4-FFF2-40B4-BE49-F238E27FC236}">
                <a16:creationId xmlns:a16="http://schemas.microsoft.com/office/drawing/2014/main" id="{588A9F68-5E93-7A52-571D-22644930A6B8}"/>
              </a:ext>
            </a:extLst>
          </p:cNvPr>
          <p:cNvSpPr/>
          <p:nvPr/>
        </p:nvSpPr>
        <p:spPr>
          <a:xfrm rot="5400000">
            <a:off x="7853155" y="3220341"/>
            <a:ext cx="367475" cy="31678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200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6D67"/>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B93AB28-D08D-320F-6B04-2787D225D59B}"/>
              </a:ext>
            </a:extLst>
          </p:cNvPr>
          <p:cNvGrpSpPr/>
          <p:nvPr/>
        </p:nvGrpSpPr>
        <p:grpSpPr>
          <a:xfrm flipH="1">
            <a:off x="-2697" y="3800915"/>
            <a:ext cx="12192000" cy="3508255"/>
            <a:chOff x="0" y="3771098"/>
            <a:chExt cx="12192000" cy="3508255"/>
          </a:xfrm>
        </p:grpSpPr>
        <p:pic>
          <p:nvPicPr>
            <p:cNvPr id="21" name="Picture 20" descr="Icon&#10;&#10;Description automatically generated">
              <a:extLst>
                <a:ext uri="{FF2B5EF4-FFF2-40B4-BE49-F238E27FC236}">
                  <a16:creationId xmlns:a16="http://schemas.microsoft.com/office/drawing/2014/main" id="{ABCDAD61-A530-4E63-B3A2-7C4202EF4A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343" r="16003"/>
            <a:stretch/>
          </p:blipFill>
          <p:spPr>
            <a:xfrm>
              <a:off x="0" y="3771098"/>
              <a:ext cx="3435217" cy="3508255"/>
            </a:xfrm>
            <a:prstGeom prst="rect">
              <a:avLst/>
            </a:prstGeom>
          </p:spPr>
        </p:pic>
        <p:sp>
          <p:nvSpPr>
            <p:cNvPr id="22" name="Rectangle 21">
              <a:extLst>
                <a:ext uri="{FF2B5EF4-FFF2-40B4-BE49-F238E27FC236}">
                  <a16:creationId xmlns:a16="http://schemas.microsoft.com/office/drawing/2014/main" id="{D766E3B4-91F0-6ECA-C80A-E9911F03AB89}"/>
                </a:ext>
              </a:extLst>
            </p:cNvPr>
            <p:cNvSpPr/>
            <p:nvPr/>
          </p:nvSpPr>
          <p:spPr>
            <a:xfrm>
              <a:off x="3035904" y="5864087"/>
              <a:ext cx="9156096" cy="447731"/>
            </a:xfrm>
            <a:prstGeom prst="rect">
              <a:avLst/>
            </a:prstGeom>
            <a:solidFill>
              <a:srgbClr val="CEEC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482828B-4E42-EA17-9A12-CBD46912B952}"/>
              </a:ext>
            </a:extLst>
          </p:cNvPr>
          <p:cNvSpPr txBox="1"/>
          <p:nvPr/>
        </p:nvSpPr>
        <p:spPr>
          <a:xfrm>
            <a:off x="465486" y="1219467"/>
            <a:ext cx="4663728" cy="1754326"/>
          </a:xfrm>
          <a:prstGeom prst="rect">
            <a:avLst/>
          </a:prstGeom>
          <a:noFill/>
        </p:spPr>
        <p:txBody>
          <a:bodyPr wrap="square"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bg1"/>
                </a:solidFill>
                <a:effectLst/>
                <a:uLnTx/>
                <a:uFillTx/>
                <a:latin typeface="Poppins" panose="00000500000000000000" pitchFamily="2" charset="0"/>
                <a:ea typeface="+mn-ea"/>
                <a:cs typeface="Poppins" panose="00000500000000000000" pitchFamily="2" charset="0"/>
              </a:rPr>
              <a:t>Leaks can affect customers directly if their water supply is affected. They are sometimes unnoticed if underground. But leakage is often seen in the media and has a cost to people on their bills and a cost to the environment.</a:t>
            </a:r>
          </a:p>
        </p:txBody>
      </p:sp>
      <p:sp>
        <p:nvSpPr>
          <p:cNvPr id="13" name="TextBox 12">
            <a:extLst>
              <a:ext uri="{FF2B5EF4-FFF2-40B4-BE49-F238E27FC236}">
                <a16:creationId xmlns:a16="http://schemas.microsoft.com/office/drawing/2014/main" id="{CF7B6086-33E7-026E-BEFC-C9A87210FB58}"/>
              </a:ext>
            </a:extLst>
          </p:cNvPr>
          <p:cNvSpPr txBox="1"/>
          <p:nvPr/>
        </p:nvSpPr>
        <p:spPr>
          <a:xfrm>
            <a:off x="576352" y="4187009"/>
            <a:ext cx="4381411" cy="855958"/>
          </a:xfrm>
          <a:prstGeom prst="rect">
            <a:avLst/>
          </a:prstGeom>
          <a:solidFill>
            <a:srgbClr val="EEB643"/>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r>
              <a:rPr lang="en-GB" sz="1600" b="1" dirty="0">
                <a:solidFill>
                  <a:schemeClr val="tx1"/>
                </a:solidFill>
              </a:rPr>
              <a:t>Industry ranking: </a:t>
            </a:r>
            <a:br>
              <a:rPr lang="en-GB" sz="1600" b="1" dirty="0">
                <a:solidFill>
                  <a:schemeClr val="tx1"/>
                </a:solidFill>
              </a:rPr>
            </a:br>
            <a:r>
              <a:rPr lang="en-GB" sz="1600" b="1" dirty="0">
                <a:solidFill>
                  <a:schemeClr val="tx1"/>
                </a:solidFill>
              </a:rPr>
              <a:t>7</a:t>
            </a:r>
            <a:r>
              <a:rPr lang="en-GB" sz="1600" dirty="0">
                <a:solidFill>
                  <a:schemeClr val="tx1"/>
                </a:solidFill>
              </a:rPr>
              <a:t>th out of 17 companies</a:t>
            </a:r>
          </a:p>
        </p:txBody>
      </p:sp>
      <p:sp>
        <p:nvSpPr>
          <p:cNvPr id="15" name="TextBox 14">
            <a:extLst>
              <a:ext uri="{FF2B5EF4-FFF2-40B4-BE49-F238E27FC236}">
                <a16:creationId xmlns:a16="http://schemas.microsoft.com/office/drawing/2014/main" id="{C72AB5A4-270A-C84C-B86E-0AB4ABA203C4}"/>
              </a:ext>
            </a:extLst>
          </p:cNvPr>
          <p:cNvSpPr txBox="1"/>
          <p:nvPr/>
        </p:nvSpPr>
        <p:spPr>
          <a:xfrm>
            <a:off x="480778" y="457714"/>
            <a:ext cx="5162786" cy="646331"/>
          </a:xfrm>
          <a:prstGeom prst="rect">
            <a:avLst/>
          </a:prstGeom>
          <a:noFill/>
        </p:spPr>
        <p:txBody>
          <a:bodyPr wrap="square" rtlCol="0">
            <a:spAutoFit/>
          </a:bodyPr>
          <a:lstStyle/>
          <a:p>
            <a:r>
              <a:rPr lang="en-GB" sz="3600" b="1" dirty="0">
                <a:solidFill>
                  <a:schemeClr val="bg1"/>
                </a:solidFill>
                <a:latin typeface="Poppins" panose="00000500000000000000" pitchFamily="2" charset="0"/>
                <a:cs typeface="Poppins" panose="00000500000000000000" pitchFamily="2" charset="0"/>
              </a:rPr>
              <a:t>Reducing leaks</a:t>
            </a:r>
            <a:endParaRPr lang="en-GB" sz="3600" b="1" dirty="0">
              <a:solidFill>
                <a:schemeClr val="bg1"/>
              </a:solidFill>
              <a:effectLst/>
              <a:latin typeface="Circular Std Bold" panose="020B0604020101020102" pitchFamily="34" charset="77"/>
            </a:endParaRPr>
          </a:p>
        </p:txBody>
      </p:sp>
      <p:sp>
        <p:nvSpPr>
          <p:cNvPr id="16" name="TextBox 15">
            <a:extLst>
              <a:ext uri="{FF2B5EF4-FFF2-40B4-BE49-F238E27FC236}">
                <a16:creationId xmlns:a16="http://schemas.microsoft.com/office/drawing/2014/main" id="{78E8502C-6C22-D9D5-FE0A-ECAAF69006BD}"/>
              </a:ext>
            </a:extLst>
          </p:cNvPr>
          <p:cNvSpPr txBox="1"/>
          <p:nvPr/>
        </p:nvSpPr>
        <p:spPr>
          <a:xfrm>
            <a:off x="5829301" y="1856846"/>
            <a:ext cx="1670159" cy="1009846"/>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Target agreed for 2025:</a:t>
            </a:r>
            <a:r>
              <a:rPr lang="en-GB" sz="1400" dirty="0">
                <a:solidFill>
                  <a:srgbClr val="0186CB"/>
                </a:solidFill>
              </a:rPr>
              <a:t> </a:t>
            </a:r>
            <a:br>
              <a:rPr lang="en-GB" sz="1400" dirty="0">
                <a:solidFill>
                  <a:srgbClr val="0186CB"/>
                </a:solidFill>
              </a:rPr>
            </a:br>
            <a:r>
              <a:rPr lang="en-GB" sz="1400" dirty="0"/>
              <a:t>113.39</a:t>
            </a:r>
          </a:p>
        </p:txBody>
      </p:sp>
      <p:sp>
        <p:nvSpPr>
          <p:cNvPr id="23" name="TextBox 22">
            <a:extLst>
              <a:ext uri="{FF2B5EF4-FFF2-40B4-BE49-F238E27FC236}">
                <a16:creationId xmlns:a16="http://schemas.microsoft.com/office/drawing/2014/main" id="{CDE41411-5670-A903-6EE3-18A8975A86A3}"/>
              </a:ext>
            </a:extLst>
          </p:cNvPr>
          <p:cNvSpPr txBox="1"/>
          <p:nvPr/>
        </p:nvSpPr>
        <p:spPr>
          <a:xfrm>
            <a:off x="5829303" y="502018"/>
            <a:ext cx="1670158" cy="1009846"/>
          </a:xfrm>
          <a:prstGeom prst="rect">
            <a:avLst/>
          </a:prstGeom>
          <a:solidFill>
            <a:schemeClr val="bg1"/>
          </a:solidFill>
          <a:ln w="44450">
            <a:solidFill>
              <a:srgbClr val="92D050"/>
            </a:solidFill>
          </a:ln>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AD0"/>
                </a:solidFill>
              </a:rPr>
              <a:t>Current performance</a:t>
            </a:r>
            <a:r>
              <a:rPr lang="en-GB" sz="1400" b="1" dirty="0">
                <a:solidFill>
                  <a:schemeClr val="bg1"/>
                </a:solidFill>
              </a:rPr>
              <a:t>: </a:t>
            </a:r>
            <a:br>
              <a:rPr lang="en-GB" sz="1400" b="1" dirty="0">
                <a:solidFill>
                  <a:schemeClr val="bg1"/>
                </a:solidFill>
              </a:rPr>
            </a:br>
            <a:r>
              <a:rPr lang="en-GB" sz="1400" dirty="0"/>
              <a:t>122.91</a:t>
            </a:r>
          </a:p>
        </p:txBody>
      </p:sp>
      <p:sp>
        <p:nvSpPr>
          <p:cNvPr id="24" name="TextBox 23">
            <a:extLst>
              <a:ext uri="{FF2B5EF4-FFF2-40B4-BE49-F238E27FC236}">
                <a16:creationId xmlns:a16="http://schemas.microsoft.com/office/drawing/2014/main" id="{40240122-C000-C724-E4A1-8E493077F475}"/>
              </a:ext>
            </a:extLst>
          </p:cNvPr>
          <p:cNvSpPr txBox="1"/>
          <p:nvPr/>
        </p:nvSpPr>
        <p:spPr>
          <a:xfrm>
            <a:off x="5829300" y="3268492"/>
            <a:ext cx="1670160" cy="794403"/>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2030 position:  </a:t>
            </a:r>
            <a:br>
              <a:rPr lang="en-GB" sz="1400" b="1" dirty="0">
                <a:solidFill>
                  <a:srgbClr val="0186CB"/>
                </a:solidFill>
              </a:rPr>
            </a:br>
            <a:r>
              <a:rPr lang="en-GB" sz="1400" dirty="0"/>
              <a:t>102.52 	</a:t>
            </a:r>
          </a:p>
        </p:txBody>
      </p:sp>
      <p:sp>
        <p:nvSpPr>
          <p:cNvPr id="26" name="TextBox 25">
            <a:extLst>
              <a:ext uri="{FF2B5EF4-FFF2-40B4-BE49-F238E27FC236}">
                <a16:creationId xmlns:a16="http://schemas.microsoft.com/office/drawing/2014/main" id="{F06BE5A4-BC00-9020-28F6-27DBF25A8307}"/>
              </a:ext>
            </a:extLst>
          </p:cNvPr>
          <p:cNvSpPr txBox="1"/>
          <p:nvPr/>
        </p:nvSpPr>
        <p:spPr>
          <a:xfrm>
            <a:off x="576352" y="3196078"/>
            <a:ext cx="4381411" cy="825180"/>
          </a:xfrm>
          <a:prstGeom prst="rect">
            <a:avLst/>
          </a:prstGeom>
          <a:solidFill>
            <a:srgbClr val="CEECFB"/>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600" b="1" dirty="0">
                <a:solidFill>
                  <a:srgbClr val="0186CB"/>
                </a:solidFill>
              </a:rPr>
              <a:t>Measure: </a:t>
            </a:r>
            <a:r>
              <a:rPr lang="en-GB" sz="1400" dirty="0">
                <a:solidFill>
                  <a:srgbClr val="121A42"/>
                </a:solidFill>
                <a:latin typeface="Poppins" pitchFamily="2" charset="77"/>
                <a:cs typeface="Poppins" pitchFamily="2" charset="77"/>
              </a:rPr>
              <a:t>no. of litres of water </a:t>
            </a:r>
            <a:br>
              <a:rPr lang="en-GB" sz="1400" dirty="0">
                <a:solidFill>
                  <a:srgbClr val="121A42"/>
                </a:solidFill>
                <a:latin typeface="Poppins" pitchFamily="2" charset="77"/>
                <a:cs typeface="Poppins" pitchFamily="2" charset="77"/>
              </a:rPr>
            </a:br>
            <a:r>
              <a:rPr lang="en-GB" sz="1400" dirty="0">
                <a:solidFill>
                  <a:srgbClr val="121A42"/>
                </a:solidFill>
                <a:latin typeface="Poppins" pitchFamily="2" charset="77"/>
                <a:cs typeface="Poppins" pitchFamily="2" charset="77"/>
              </a:rPr>
              <a:t>lost per property per day</a:t>
            </a:r>
          </a:p>
        </p:txBody>
      </p:sp>
      <p:sp>
        <p:nvSpPr>
          <p:cNvPr id="28" name="TextBox 27">
            <a:extLst>
              <a:ext uri="{FF2B5EF4-FFF2-40B4-BE49-F238E27FC236}">
                <a16:creationId xmlns:a16="http://schemas.microsoft.com/office/drawing/2014/main" id="{D54B5FDC-861E-AEA4-1BC6-6F486254EC03}"/>
              </a:ext>
            </a:extLst>
          </p:cNvPr>
          <p:cNvSpPr txBox="1"/>
          <p:nvPr/>
        </p:nvSpPr>
        <p:spPr>
          <a:xfrm>
            <a:off x="7754563" y="568790"/>
            <a:ext cx="3930568" cy="855958"/>
          </a:xfrm>
          <a:prstGeom prst="rect">
            <a:avLst/>
          </a:prstGeom>
          <a:solidFill>
            <a:schemeClr val="bg1"/>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dirty="0">
                <a:ln>
                  <a:noFill/>
                </a:ln>
                <a:solidFill>
                  <a:srgbClr val="00B0F0"/>
                </a:solidFill>
                <a:effectLst/>
                <a:uLnTx/>
                <a:uFillTx/>
                <a:latin typeface="Poppins" pitchFamily="2" charset="77"/>
                <a:cs typeface="Poppins" pitchFamily="2" charset="77"/>
              </a:rPr>
              <a:t>Meeting target current </a:t>
            </a:r>
            <a:br>
              <a:rPr kumimoji="0" lang="en-GB" sz="1600" b="1" i="0" u="none" strike="noStrike" kern="1200" cap="none" spc="0" normalizeH="0" baseline="0" noProof="0" dirty="0">
                <a:ln>
                  <a:noFill/>
                </a:ln>
                <a:solidFill>
                  <a:srgbClr val="00B0F0"/>
                </a:solidFill>
                <a:effectLst/>
                <a:uLnTx/>
                <a:uFillTx/>
                <a:latin typeface="Poppins" pitchFamily="2" charset="77"/>
                <a:cs typeface="Poppins" pitchFamily="2" charset="77"/>
              </a:rPr>
            </a:br>
            <a:r>
              <a:rPr kumimoji="0" lang="en-GB" sz="1600" b="1" i="0" u="none" strike="noStrike" kern="1200" cap="none" spc="0" normalizeH="0" baseline="0" noProof="0" dirty="0">
                <a:ln>
                  <a:noFill/>
                </a:ln>
                <a:solidFill>
                  <a:srgbClr val="00B0F0"/>
                </a:solidFill>
                <a:effectLst/>
                <a:uLnTx/>
                <a:uFillTx/>
                <a:latin typeface="Poppins" pitchFamily="2" charset="77"/>
                <a:cs typeface="Poppins" pitchFamily="2" charset="77"/>
              </a:rPr>
              <a:t>target (123.55)</a:t>
            </a:r>
            <a:endParaRPr kumimoji="0" lang="en-GB" sz="1600" b="0" i="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sp>
        <p:nvSpPr>
          <p:cNvPr id="29" name="TextBox 28">
            <a:extLst>
              <a:ext uri="{FF2B5EF4-FFF2-40B4-BE49-F238E27FC236}">
                <a16:creationId xmlns:a16="http://schemas.microsoft.com/office/drawing/2014/main" id="{42072D62-B8D0-D099-EF33-8672A34CBBE5}"/>
              </a:ext>
            </a:extLst>
          </p:cNvPr>
          <p:cNvSpPr txBox="1"/>
          <p:nvPr/>
        </p:nvSpPr>
        <p:spPr>
          <a:xfrm>
            <a:off x="7754563" y="1852720"/>
            <a:ext cx="3930568" cy="2210175"/>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6CB"/>
                </a:solidFill>
                <a:latin typeface="Poppins" panose="00000500000000000000" pitchFamily="2" charset="0"/>
                <a:cs typeface="Poppins" panose="00000500000000000000" pitchFamily="2" charset="0"/>
              </a:rPr>
              <a:t>To achieve this target: </a:t>
            </a:r>
            <a:r>
              <a:rPr lang="en-GB" sz="1200" dirty="0">
                <a:solidFill>
                  <a:prstClr val="black"/>
                </a:solidFill>
                <a:latin typeface="Poppins" pitchFamily="2" charset="77"/>
                <a:cs typeface="Poppins" pitchFamily="2" charset="77"/>
              </a:rPr>
              <a:t>w</a:t>
            </a:r>
            <a:r>
              <a:rPr kumimoji="0" lang="en-GB" sz="1200" b="0" i="0" u="none" strike="noStrike" kern="1200" cap="none" spc="0" normalizeH="0" baseline="0" noProof="0" dirty="0">
                <a:ln>
                  <a:noFill/>
                </a:ln>
                <a:solidFill>
                  <a:prstClr val="black"/>
                </a:solidFill>
                <a:effectLst/>
                <a:uLnTx/>
                <a:uFillTx/>
                <a:latin typeface="Poppins" pitchFamily="2" charset="77"/>
                <a:cs typeface="Poppins" pitchFamily="2" charset="77"/>
              </a:rPr>
              <a:t>e will fit more acoustic loggers to help us identify the leaks we struggle to find underground. </a:t>
            </a:r>
            <a:r>
              <a:rPr lang="en-GB" sz="1200" dirty="0">
                <a:solidFill>
                  <a:prstClr val="black"/>
                </a:solidFill>
                <a:latin typeface="Poppins" pitchFamily="2" charset="77"/>
                <a:cs typeface="Poppins" pitchFamily="2" charset="77"/>
              </a:rPr>
              <a:t>We will undertake a mains renewal programme for older mains in need of investment, we will undertake trunk mains monitoring to identify problems early. Will invest in proactive network conditioning to help us manage water smarter and to help us understand where losses occur, allowing us to identify losses at a local level.</a:t>
            </a:r>
            <a:endParaRPr kumimoji="0" lang="en-GB" sz="1200" b="0" i="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sp>
        <p:nvSpPr>
          <p:cNvPr id="30" name="Triangle 29">
            <a:extLst>
              <a:ext uri="{FF2B5EF4-FFF2-40B4-BE49-F238E27FC236}">
                <a16:creationId xmlns:a16="http://schemas.microsoft.com/office/drawing/2014/main" id="{10B2FAA0-37FF-33DD-6472-33A9F4AAA992}"/>
              </a:ext>
            </a:extLst>
          </p:cNvPr>
          <p:cNvSpPr/>
          <p:nvPr/>
        </p:nvSpPr>
        <p:spPr>
          <a:xfrm rot="5400000">
            <a:off x="7469127" y="838014"/>
            <a:ext cx="367475" cy="316789"/>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A49682D8-3259-CC0E-B3DA-28C0AC2E1DEB}"/>
              </a:ext>
            </a:extLst>
          </p:cNvPr>
          <p:cNvSpPr/>
          <p:nvPr/>
        </p:nvSpPr>
        <p:spPr>
          <a:xfrm rot="5400000">
            <a:off x="7469127" y="3485202"/>
            <a:ext cx="367475" cy="316789"/>
          </a:xfrm>
          <a:prstGeom prst="triangle">
            <a:avLst/>
          </a:prstGeom>
          <a:solidFill>
            <a:srgbClr val="EEB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7970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B643"/>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81D00CE-E3C3-0B78-68D7-EA42F9C9197B}"/>
              </a:ext>
            </a:extLst>
          </p:cNvPr>
          <p:cNvCxnSpPr>
            <a:cxnSpLocks/>
          </p:cNvCxnSpPr>
          <p:nvPr/>
        </p:nvCxnSpPr>
        <p:spPr>
          <a:xfrm>
            <a:off x="1564703" y="6266098"/>
            <a:ext cx="1064333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descr="Icon&#10;&#10;Description automatically generated">
            <a:extLst>
              <a:ext uri="{FF2B5EF4-FFF2-40B4-BE49-F238E27FC236}">
                <a16:creationId xmlns:a16="http://schemas.microsoft.com/office/drawing/2014/main" id="{E52FECC4-416F-E137-013B-22C3277F9D3B}"/>
              </a:ext>
            </a:extLst>
          </p:cNvPr>
          <p:cNvPicPr>
            <a:picLocks noChangeAspect="1"/>
          </p:cNvPicPr>
          <p:nvPr/>
        </p:nvPicPr>
        <p:blipFill>
          <a:blip r:embed="rId2"/>
          <a:stretch>
            <a:fillRect/>
          </a:stretch>
        </p:blipFill>
        <p:spPr>
          <a:xfrm>
            <a:off x="0" y="4963657"/>
            <a:ext cx="2474972" cy="1895724"/>
          </a:xfrm>
          <a:prstGeom prst="rect">
            <a:avLst/>
          </a:prstGeom>
        </p:spPr>
      </p:pic>
      <p:sp>
        <p:nvSpPr>
          <p:cNvPr id="3" name="TextBox 2">
            <a:extLst>
              <a:ext uri="{FF2B5EF4-FFF2-40B4-BE49-F238E27FC236}">
                <a16:creationId xmlns:a16="http://schemas.microsoft.com/office/drawing/2014/main" id="{ADB04FDD-CFB3-A5D7-8782-588697B47121}"/>
              </a:ext>
            </a:extLst>
          </p:cNvPr>
          <p:cNvSpPr txBox="1"/>
          <p:nvPr/>
        </p:nvSpPr>
        <p:spPr>
          <a:xfrm>
            <a:off x="483774" y="1838786"/>
            <a:ext cx="4663728" cy="1882567"/>
          </a:xfrm>
          <a:prstGeom prst="rect">
            <a:avLst/>
          </a:prstGeom>
          <a:noFill/>
        </p:spPr>
        <p:txBody>
          <a:bodyPr wrap="square"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defRPr/>
            </a:pPr>
            <a:r>
              <a:rPr lang="en-GB" sz="1800" dirty="0">
                <a:latin typeface="Poppins"/>
                <a:cs typeface="Poppins"/>
              </a:rPr>
              <a:t>Accidental sewage escapes</a:t>
            </a:r>
            <a:r>
              <a:rPr kumimoji="0" lang="en-GB" sz="1800" b="0" i="0" u="none" strike="noStrike" kern="1200" cap="none" spc="0" normalizeH="0" baseline="0" noProof="0" dirty="0">
                <a:ln>
                  <a:noFill/>
                </a:ln>
                <a:solidFill>
                  <a:srgbClr val="000000"/>
                </a:solidFill>
                <a:effectLst/>
                <a:uLnTx/>
                <a:uFillTx/>
                <a:latin typeface="Poppins"/>
                <a:cs typeface="Poppins"/>
              </a:rPr>
              <a:t> from treatment works or networks can </a:t>
            </a:r>
            <a:br>
              <a:rPr kumimoji="0" lang="en-GB" sz="1800" b="0" i="0" u="none" strike="noStrike" kern="1200" cap="none" spc="0" normalizeH="0" baseline="0" noProof="0" dirty="0">
                <a:ln>
                  <a:noFill/>
                </a:ln>
                <a:solidFill>
                  <a:srgbClr val="000000"/>
                </a:solidFill>
                <a:effectLst/>
                <a:uLnTx/>
                <a:uFillTx/>
                <a:latin typeface="Poppins"/>
                <a:cs typeface="Poppins"/>
              </a:rPr>
            </a:br>
            <a:r>
              <a:rPr kumimoji="0" lang="en-GB" sz="1800" b="0" i="0" u="none" strike="noStrike" kern="1200" cap="none" spc="0" normalizeH="0" baseline="0" noProof="0" dirty="0">
                <a:ln>
                  <a:noFill/>
                </a:ln>
                <a:solidFill>
                  <a:srgbClr val="000000"/>
                </a:solidFill>
                <a:effectLst/>
                <a:uLnTx/>
                <a:uFillTx/>
                <a:latin typeface="Poppins"/>
                <a:cs typeface="Poppins"/>
              </a:rPr>
              <a:t>affect rivers and bathing waters.</a:t>
            </a:r>
            <a:endParaRPr lang="en-GB" sz="1800" dirty="0">
              <a:latin typeface="Poppins"/>
              <a:cs typeface="Poppins"/>
            </a:endParaRPr>
          </a:p>
          <a:p>
            <a:pPr lvl="0" defTabSz="257175">
              <a:spcAft>
                <a:spcPts val="1000"/>
              </a:spcAft>
              <a:defRPr/>
            </a:pPr>
            <a:r>
              <a:rPr kumimoji="0" lang="en-GB" sz="1800" b="0" i="0" u="none" strike="noStrike" kern="1200" cap="none" spc="0" normalizeH="0" baseline="0" noProof="0" dirty="0">
                <a:ln>
                  <a:noFill/>
                </a:ln>
                <a:solidFill>
                  <a:srgbClr val="000000"/>
                </a:solidFill>
                <a:effectLst/>
                <a:uLnTx/>
                <a:uFillTx/>
                <a:latin typeface="Poppins"/>
                <a:cs typeface="Poppins"/>
              </a:rPr>
              <a:t>This can have a </a:t>
            </a:r>
            <a:r>
              <a:rPr lang="en-GB" sz="1800" dirty="0">
                <a:latin typeface="Poppins"/>
                <a:cs typeface="Poppins"/>
              </a:rPr>
              <a:t>minimal or major </a:t>
            </a:r>
            <a:r>
              <a:rPr kumimoji="0" lang="en-GB" sz="1800" b="0" i="0" u="none" strike="noStrike" kern="1200" cap="none" spc="0" normalizeH="0" baseline="0" noProof="0" dirty="0">
                <a:ln>
                  <a:noFill/>
                </a:ln>
                <a:solidFill>
                  <a:srgbClr val="000000"/>
                </a:solidFill>
                <a:effectLst/>
                <a:uLnTx/>
                <a:uFillTx/>
                <a:latin typeface="Poppins"/>
                <a:cs typeface="Poppins"/>
              </a:rPr>
              <a:t>effect on the river or sea water </a:t>
            </a:r>
            <a:br>
              <a:rPr kumimoji="0" lang="en-GB" sz="1800" b="0" i="0" u="none" strike="noStrike" kern="1200" cap="none" spc="0" normalizeH="0" baseline="0" noProof="0" dirty="0">
                <a:ln>
                  <a:noFill/>
                </a:ln>
                <a:solidFill>
                  <a:srgbClr val="000000"/>
                </a:solidFill>
                <a:effectLst/>
                <a:uLnTx/>
                <a:uFillTx/>
                <a:latin typeface="Poppins"/>
                <a:cs typeface="Poppins"/>
              </a:rPr>
            </a:br>
            <a:r>
              <a:rPr kumimoji="0" lang="en-GB" sz="1800" b="0" i="0" u="none" strike="noStrike" kern="1200" cap="none" spc="0" normalizeH="0" baseline="0" noProof="0" dirty="0">
                <a:ln>
                  <a:noFill/>
                </a:ln>
                <a:solidFill>
                  <a:srgbClr val="000000"/>
                </a:solidFill>
                <a:effectLst/>
                <a:uLnTx/>
                <a:uFillTx/>
                <a:latin typeface="Poppins"/>
                <a:cs typeface="Poppins"/>
              </a:rPr>
              <a:t>ecology depending on the scale.	</a:t>
            </a:r>
            <a:endParaRPr lang="en-GB" sz="1800" b="0" i="0" u="none" strike="noStrike" kern="1200" cap="none" spc="0" normalizeH="0" baseline="0" noProof="0" dirty="0">
              <a:ln>
                <a:noFill/>
              </a:ln>
              <a:solidFill>
                <a:srgbClr val="000000"/>
              </a:solidFill>
              <a:effectLst/>
              <a:uLnTx/>
              <a:uFillTx/>
              <a:latin typeface="Poppins"/>
              <a:cs typeface="Poppins"/>
            </a:endParaRPr>
          </a:p>
        </p:txBody>
      </p:sp>
      <p:sp>
        <p:nvSpPr>
          <p:cNvPr id="7" name="TextBox 6">
            <a:extLst>
              <a:ext uri="{FF2B5EF4-FFF2-40B4-BE49-F238E27FC236}">
                <a16:creationId xmlns:a16="http://schemas.microsoft.com/office/drawing/2014/main" id="{04A7B44E-7975-DE0F-3EFD-CC2AB68B9E68}"/>
              </a:ext>
            </a:extLst>
          </p:cNvPr>
          <p:cNvSpPr txBox="1"/>
          <p:nvPr/>
        </p:nvSpPr>
        <p:spPr>
          <a:xfrm>
            <a:off x="2586038" y="4922216"/>
            <a:ext cx="2371725" cy="1102179"/>
          </a:xfrm>
          <a:prstGeom prst="rect">
            <a:avLst/>
          </a:prstGeom>
          <a:solidFill>
            <a:srgbClr val="121A42"/>
          </a:solidFill>
          <a:ln w="44450">
            <a:solidFill>
              <a:srgbClr val="FF0000"/>
            </a:solidFill>
          </a:ln>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r>
              <a:rPr lang="en-GB" sz="1600" b="1" dirty="0">
                <a:solidFill>
                  <a:schemeClr val="bg1"/>
                </a:solidFill>
              </a:rPr>
              <a:t>Industry ranking: </a:t>
            </a:r>
            <a:br>
              <a:rPr lang="en-GB" sz="1600" b="1" dirty="0">
                <a:solidFill>
                  <a:schemeClr val="bg1"/>
                </a:solidFill>
              </a:rPr>
            </a:br>
            <a:r>
              <a:rPr lang="en-GB" sz="1600" dirty="0">
                <a:solidFill>
                  <a:schemeClr val="bg1"/>
                </a:solidFill>
              </a:rPr>
              <a:t>7th out of 11 companies</a:t>
            </a:r>
          </a:p>
        </p:txBody>
      </p:sp>
      <p:sp>
        <p:nvSpPr>
          <p:cNvPr id="9" name="TextBox 8">
            <a:extLst>
              <a:ext uri="{FF2B5EF4-FFF2-40B4-BE49-F238E27FC236}">
                <a16:creationId xmlns:a16="http://schemas.microsoft.com/office/drawing/2014/main" id="{FFE82E5D-27FE-E899-16DC-06EE74834A2F}"/>
              </a:ext>
            </a:extLst>
          </p:cNvPr>
          <p:cNvSpPr txBox="1"/>
          <p:nvPr/>
        </p:nvSpPr>
        <p:spPr>
          <a:xfrm>
            <a:off x="480778" y="457714"/>
            <a:ext cx="4476985" cy="1200329"/>
          </a:xfrm>
          <a:prstGeom prst="rect">
            <a:avLst/>
          </a:prstGeom>
          <a:noFill/>
        </p:spPr>
        <p:txBody>
          <a:bodyPr wrap="square" rtlCol="0">
            <a:spAutoFit/>
          </a:bodyPr>
          <a:lstStyle/>
          <a:p>
            <a:r>
              <a:rPr lang="en-GB" sz="3600" b="1" dirty="0">
                <a:solidFill>
                  <a:srgbClr val="121A42"/>
                </a:solidFill>
                <a:latin typeface="Poppins" panose="00000500000000000000" pitchFamily="2" charset="0"/>
                <a:cs typeface="Poppins" panose="00000500000000000000" pitchFamily="2" charset="0"/>
              </a:rPr>
              <a:t>Pollution of rivers </a:t>
            </a:r>
            <a:br>
              <a:rPr lang="en-GB" sz="3600" b="1" dirty="0">
                <a:solidFill>
                  <a:srgbClr val="121A42"/>
                </a:solidFill>
                <a:latin typeface="Poppins" panose="00000500000000000000" pitchFamily="2" charset="0"/>
                <a:cs typeface="Poppins" panose="00000500000000000000" pitchFamily="2" charset="0"/>
              </a:rPr>
            </a:br>
            <a:r>
              <a:rPr lang="en-GB" sz="3600" b="1" dirty="0">
                <a:solidFill>
                  <a:srgbClr val="121A42"/>
                </a:solidFill>
                <a:latin typeface="Poppins" panose="00000500000000000000" pitchFamily="2" charset="0"/>
                <a:cs typeface="Poppins" panose="00000500000000000000" pitchFamily="2" charset="0"/>
              </a:rPr>
              <a:t>&amp; bathing waters</a:t>
            </a:r>
            <a:endParaRPr lang="en-GB" sz="3600" b="1" dirty="0">
              <a:solidFill>
                <a:srgbClr val="121A42"/>
              </a:solidFill>
              <a:effectLst/>
              <a:latin typeface="Circular Std Bold" panose="020B0604020101020102" pitchFamily="34" charset="77"/>
            </a:endParaRPr>
          </a:p>
        </p:txBody>
      </p:sp>
      <p:sp>
        <p:nvSpPr>
          <p:cNvPr id="21" name="TextBox 20">
            <a:extLst>
              <a:ext uri="{FF2B5EF4-FFF2-40B4-BE49-F238E27FC236}">
                <a16:creationId xmlns:a16="http://schemas.microsoft.com/office/drawing/2014/main" id="{242305E2-027F-749A-6E2A-C7ABF19D77CA}"/>
              </a:ext>
            </a:extLst>
          </p:cNvPr>
          <p:cNvSpPr txBox="1"/>
          <p:nvPr/>
        </p:nvSpPr>
        <p:spPr>
          <a:xfrm>
            <a:off x="5829301" y="1966574"/>
            <a:ext cx="1670159" cy="1009846"/>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Target agreed for 2025:</a:t>
            </a:r>
            <a:r>
              <a:rPr lang="en-GB" sz="1400" dirty="0">
                <a:solidFill>
                  <a:srgbClr val="0186CB"/>
                </a:solidFill>
              </a:rPr>
              <a:t> </a:t>
            </a:r>
            <a:br>
              <a:rPr lang="en-GB" sz="1400" dirty="0">
                <a:solidFill>
                  <a:srgbClr val="0186CB"/>
                </a:solidFill>
              </a:rPr>
            </a:b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19.5</a:t>
            </a:r>
            <a:endParaRPr lang="en-GB" sz="1400" dirty="0"/>
          </a:p>
        </p:txBody>
      </p:sp>
      <p:sp>
        <p:nvSpPr>
          <p:cNvPr id="23" name="TextBox 22">
            <a:extLst>
              <a:ext uri="{FF2B5EF4-FFF2-40B4-BE49-F238E27FC236}">
                <a16:creationId xmlns:a16="http://schemas.microsoft.com/office/drawing/2014/main" id="{A455F916-19C4-D563-4C76-D10A7E092B69}"/>
              </a:ext>
            </a:extLst>
          </p:cNvPr>
          <p:cNvSpPr txBox="1"/>
          <p:nvPr/>
        </p:nvSpPr>
        <p:spPr>
          <a:xfrm>
            <a:off x="5829303" y="502018"/>
            <a:ext cx="1670158" cy="1009846"/>
          </a:xfrm>
          <a:prstGeom prst="rect">
            <a:avLst/>
          </a:prstGeom>
          <a:solidFill>
            <a:schemeClr val="bg1"/>
          </a:solidFill>
          <a:ln w="44450">
            <a:solidFill>
              <a:srgbClr val="FF0000"/>
            </a:solidFill>
          </a:ln>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AD0"/>
                </a:solidFill>
              </a:rPr>
              <a:t>Current performance</a:t>
            </a:r>
            <a:r>
              <a:rPr lang="en-GB" sz="1400" b="1" dirty="0">
                <a:solidFill>
                  <a:schemeClr val="bg1"/>
                </a:solidFill>
              </a:rPr>
              <a:t>: </a:t>
            </a:r>
            <a:br>
              <a:rPr lang="en-GB" sz="1400" b="1" dirty="0">
                <a:solidFill>
                  <a:schemeClr val="bg1"/>
                </a:solidFill>
              </a:rPr>
            </a:b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27.36</a:t>
            </a:r>
            <a:endParaRPr lang="en-GB" sz="1400" dirty="0"/>
          </a:p>
        </p:txBody>
      </p:sp>
      <p:sp>
        <p:nvSpPr>
          <p:cNvPr id="24" name="TextBox 23">
            <a:extLst>
              <a:ext uri="{FF2B5EF4-FFF2-40B4-BE49-F238E27FC236}">
                <a16:creationId xmlns:a16="http://schemas.microsoft.com/office/drawing/2014/main" id="{CC1B5567-36CC-5B09-71A7-024EA1476841}"/>
              </a:ext>
            </a:extLst>
          </p:cNvPr>
          <p:cNvSpPr txBox="1"/>
          <p:nvPr/>
        </p:nvSpPr>
        <p:spPr>
          <a:xfrm>
            <a:off x="5829300" y="3268492"/>
            <a:ext cx="1670160" cy="794403"/>
          </a:xfrm>
          <a:prstGeom prst="rect">
            <a:avLst/>
          </a:prstGeom>
          <a:solidFill>
            <a:schemeClr val="bg1"/>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400" b="1" dirty="0">
                <a:solidFill>
                  <a:srgbClr val="0186CB"/>
                </a:solidFill>
              </a:rPr>
              <a:t>2030 position:  </a:t>
            </a:r>
            <a:br>
              <a:rPr lang="en-GB" sz="1400" b="1" dirty="0">
                <a:solidFill>
                  <a:srgbClr val="0186CB"/>
                </a:solidFill>
              </a:rPr>
            </a:br>
            <a:r>
              <a:rPr kumimoji="0" lang="en-GB" sz="14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13.6</a:t>
            </a:r>
            <a:endParaRPr lang="en-GB" sz="1400" dirty="0"/>
          </a:p>
        </p:txBody>
      </p:sp>
      <p:sp>
        <p:nvSpPr>
          <p:cNvPr id="26" name="TextBox 25">
            <a:extLst>
              <a:ext uri="{FF2B5EF4-FFF2-40B4-BE49-F238E27FC236}">
                <a16:creationId xmlns:a16="http://schemas.microsoft.com/office/drawing/2014/main" id="{9A23232C-2AB8-836A-9E0B-E7A1D9A1EF2E}"/>
              </a:ext>
            </a:extLst>
          </p:cNvPr>
          <p:cNvSpPr txBox="1"/>
          <p:nvPr/>
        </p:nvSpPr>
        <p:spPr>
          <a:xfrm>
            <a:off x="576352" y="3940662"/>
            <a:ext cx="4381411" cy="825180"/>
          </a:xfrm>
          <a:prstGeom prst="rect">
            <a:avLst/>
          </a:prstGeom>
          <a:solidFill>
            <a:srgbClr val="00AD97"/>
          </a:solidFill>
        </p:spPr>
        <p:txBody>
          <a:bodyPr wrap="square" lIns="180000" tIns="180000" rIns="180000" bIns="18000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600" b="1" dirty="0">
                <a:solidFill>
                  <a:schemeClr val="bg1"/>
                </a:solidFill>
              </a:rPr>
              <a:t>Measure: </a:t>
            </a:r>
            <a:r>
              <a:rPr lang="en-GB" sz="1400" dirty="0">
                <a:solidFill>
                  <a:schemeClr val="bg1"/>
                </a:solidFill>
                <a:latin typeface="Poppins" pitchFamily="2" charset="77"/>
                <a:cs typeface="Poppins" pitchFamily="2" charset="77"/>
              </a:rPr>
              <a:t>no. of incidents </a:t>
            </a:r>
            <a:br>
              <a:rPr lang="en-GB" sz="1400" dirty="0">
                <a:solidFill>
                  <a:schemeClr val="bg1"/>
                </a:solidFill>
                <a:latin typeface="Poppins" pitchFamily="2" charset="77"/>
                <a:cs typeface="Poppins" pitchFamily="2" charset="77"/>
              </a:rPr>
            </a:br>
            <a:r>
              <a:rPr lang="en-GB" sz="1400" dirty="0">
                <a:solidFill>
                  <a:schemeClr val="bg1"/>
                </a:solidFill>
                <a:latin typeface="Poppins" pitchFamily="2" charset="77"/>
                <a:cs typeface="Poppins" pitchFamily="2" charset="77"/>
              </a:rPr>
              <a:t>per 10,000 km of sewer</a:t>
            </a:r>
          </a:p>
        </p:txBody>
      </p:sp>
      <p:sp>
        <p:nvSpPr>
          <p:cNvPr id="28" name="TextBox 27">
            <a:extLst>
              <a:ext uri="{FF2B5EF4-FFF2-40B4-BE49-F238E27FC236}">
                <a16:creationId xmlns:a16="http://schemas.microsoft.com/office/drawing/2014/main" id="{BC8DA7EC-0A24-8E56-C574-971FF04CFBA7}"/>
              </a:ext>
            </a:extLst>
          </p:cNvPr>
          <p:cNvSpPr txBox="1"/>
          <p:nvPr/>
        </p:nvSpPr>
        <p:spPr>
          <a:xfrm>
            <a:off x="7754563" y="495638"/>
            <a:ext cx="3930568" cy="1840843"/>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AD0"/>
                </a:solidFill>
                <a:latin typeface="Poppins"/>
                <a:cs typeface="Poppins"/>
              </a:rPr>
              <a:t>Missing current target of 23.74:</a:t>
            </a:r>
            <a:br>
              <a:rPr lang="en-GB" sz="1200" b="1" dirty="0">
                <a:solidFill>
                  <a:srgbClr val="0186CB"/>
                </a:solidFill>
                <a:latin typeface="Poppins" panose="00000500000000000000" pitchFamily="2" charset="0"/>
                <a:cs typeface="Poppins" panose="00000500000000000000" pitchFamily="2" charset="0"/>
              </a:rPr>
            </a:br>
            <a:r>
              <a:rPr lang="en-GB" sz="1200" dirty="0">
                <a:latin typeface="Poppins"/>
                <a:cs typeface="Poppins"/>
              </a:rPr>
              <a:t>In 21/22 we reported 126 category 3 (minimal) incidents and six category 2 incidents (significant). Whilst we did not hit our target there were some significant regulatory changes that took place by the Environment Agency (EA) which had an impact on our reported performance.</a:t>
            </a:r>
            <a:endParaRPr lang="en-GB" sz="1200" dirty="0">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D5E3A3DE-FB6E-9F1B-2086-DDE902C37BB4}"/>
              </a:ext>
            </a:extLst>
          </p:cNvPr>
          <p:cNvSpPr txBox="1"/>
          <p:nvPr/>
        </p:nvSpPr>
        <p:spPr>
          <a:xfrm>
            <a:off x="7754563" y="2458676"/>
            <a:ext cx="3930568" cy="2394841"/>
          </a:xfrm>
          <a:prstGeom prst="rect">
            <a:avLst/>
          </a:prstGeom>
          <a:solidFill>
            <a:schemeClr val="bg1"/>
          </a:solidFill>
        </p:spPr>
        <p:txBody>
          <a:bodyPr wrap="square" lIns="180000" tIns="180000" rIns="180000" bIns="180000" rtlCol="0">
            <a:spAutoFit/>
          </a:bodyPr>
          <a:lstStyle/>
          <a:p>
            <a:pPr defTabSz="257175">
              <a:spcAft>
                <a:spcPts val="1000"/>
              </a:spcAft>
            </a:pPr>
            <a:r>
              <a:rPr lang="en-GB" sz="1200" b="1" dirty="0">
                <a:solidFill>
                  <a:srgbClr val="0186CB"/>
                </a:solidFill>
                <a:latin typeface="Poppins" panose="00000500000000000000" pitchFamily="2" charset="0"/>
                <a:cs typeface="Poppins" panose="00000500000000000000" pitchFamily="2" charset="0"/>
              </a:rPr>
              <a:t>To achieve this target: </a:t>
            </a:r>
            <a:r>
              <a:rPr lang="en-GB" sz="1200" dirty="0">
                <a:latin typeface="Poppins"/>
                <a:cs typeface="Poppins"/>
              </a:rPr>
              <a:t>we will keep </a:t>
            </a:r>
            <a:br>
              <a:rPr lang="en-GB" sz="1200" dirty="0">
                <a:latin typeface="Poppins"/>
                <a:cs typeface="Poppins"/>
              </a:rPr>
            </a:br>
            <a:r>
              <a:rPr lang="en-GB" sz="1200" dirty="0">
                <a:latin typeface="Poppins"/>
                <a:cs typeface="Poppins"/>
              </a:rPr>
              <a:t>our wastewater inside our pipes through enhanced maintenance programmes of </a:t>
            </a:r>
            <a:br>
              <a:rPr lang="en-GB" sz="1200" dirty="0">
                <a:latin typeface="Poppins"/>
                <a:cs typeface="Poppins"/>
              </a:rPr>
            </a:br>
            <a:r>
              <a:rPr lang="en-GB" sz="1200" dirty="0">
                <a:latin typeface="Poppins"/>
                <a:cs typeface="Poppins"/>
              </a:rPr>
              <a:t>CCTV monitoring (cameras inside our </a:t>
            </a:r>
            <a:br>
              <a:rPr lang="en-GB" sz="1200" dirty="0">
                <a:latin typeface="Poppins"/>
                <a:cs typeface="Poppins"/>
              </a:rPr>
            </a:br>
            <a:r>
              <a:rPr lang="en-GB" sz="1200" dirty="0">
                <a:latin typeface="Poppins"/>
                <a:cs typeface="Poppins"/>
              </a:rPr>
              <a:t>pipes and on our network!),  jet washing sewers, replacing old mains and investing </a:t>
            </a:r>
            <a:br>
              <a:rPr lang="en-GB" sz="1200" dirty="0">
                <a:latin typeface="Poppins"/>
                <a:cs typeface="Poppins"/>
              </a:rPr>
            </a:br>
            <a:r>
              <a:rPr lang="en-GB" sz="1200" dirty="0">
                <a:latin typeface="Poppins"/>
                <a:cs typeface="Poppins"/>
              </a:rPr>
              <a:t>in improving/upgrading old assets. We will work smarter by using our data to identify problem areas and reduce the risk before problems occur. Help our customers understand their role in reducing pollution. </a:t>
            </a:r>
            <a:endParaRPr lang="en-GB" sz="1200" dirty="0">
              <a:latin typeface="Poppins" panose="00000500000000000000" pitchFamily="2" charset="0"/>
              <a:cs typeface="Poppins" panose="00000500000000000000" pitchFamily="2" charset="0"/>
            </a:endParaRPr>
          </a:p>
        </p:txBody>
      </p:sp>
      <p:sp>
        <p:nvSpPr>
          <p:cNvPr id="30" name="Triangle 29">
            <a:extLst>
              <a:ext uri="{FF2B5EF4-FFF2-40B4-BE49-F238E27FC236}">
                <a16:creationId xmlns:a16="http://schemas.microsoft.com/office/drawing/2014/main" id="{BB1D0CB8-2EDE-CDE3-1588-4487241CA874}"/>
              </a:ext>
            </a:extLst>
          </p:cNvPr>
          <p:cNvSpPr/>
          <p:nvPr/>
        </p:nvSpPr>
        <p:spPr>
          <a:xfrm rot="5400000">
            <a:off x="7469127" y="838014"/>
            <a:ext cx="367475" cy="31678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3325E4F5-D534-2C79-8408-6A78A8FF92B7}"/>
              </a:ext>
            </a:extLst>
          </p:cNvPr>
          <p:cNvSpPr/>
          <p:nvPr/>
        </p:nvSpPr>
        <p:spPr>
          <a:xfrm rot="5400000">
            <a:off x="7469127" y="3503490"/>
            <a:ext cx="367475" cy="316789"/>
          </a:xfrm>
          <a:prstGeom prst="triangle">
            <a:avLst/>
          </a:prstGeom>
          <a:solidFill>
            <a:srgbClr val="121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5199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ow standing in a grassy field&#10;&#10;Description automatically generated with medium confidence">
            <a:extLst>
              <a:ext uri="{FF2B5EF4-FFF2-40B4-BE49-F238E27FC236}">
                <a16:creationId xmlns:a16="http://schemas.microsoft.com/office/drawing/2014/main" id="{3D8ABE04-230B-F36C-89F2-6051E35D6572}"/>
              </a:ext>
            </a:extLst>
          </p:cNvPr>
          <p:cNvPicPr>
            <a:picLocks noChangeAspect="1"/>
          </p:cNvPicPr>
          <p:nvPr/>
        </p:nvPicPr>
        <p:blipFill rotWithShape="1">
          <a:blip r:embed="rId2"/>
          <a:srcRect t="13593" b="28967"/>
          <a:stretch/>
        </p:blipFill>
        <p:spPr>
          <a:xfrm>
            <a:off x="5504438" y="0"/>
            <a:ext cx="6687562" cy="2560891"/>
          </a:xfrm>
          <a:prstGeom prst="rect">
            <a:avLst/>
          </a:prstGeom>
        </p:spPr>
      </p:pic>
      <p:sp>
        <p:nvSpPr>
          <p:cNvPr id="8" name="Title 6">
            <a:extLst>
              <a:ext uri="{FF2B5EF4-FFF2-40B4-BE49-F238E27FC236}">
                <a16:creationId xmlns:a16="http://schemas.microsoft.com/office/drawing/2014/main" id="{8A6539B5-AB13-D4BB-D1B3-FAC137784072}"/>
              </a:ext>
            </a:extLst>
          </p:cNvPr>
          <p:cNvSpPr txBox="1">
            <a:spLocks/>
          </p:cNvSpPr>
          <p:nvPr/>
        </p:nvSpPr>
        <p:spPr>
          <a:xfrm>
            <a:off x="565483" y="555636"/>
            <a:ext cx="4548384" cy="1561966"/>
          </a:xfrm>
          <a:prstGeom prst="rect">
            <a:avLst/>
          </a:prstGeom>
          <a:noFill/>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257175" rtl="0" eaLnBrk="1" fontAlgn="auto" latinLnBrk="0" hangingPunct="1">
              <a:lnSpc>
                <a:spcPct val="90000"/>
              </a:lnSpc>
              <a:spcBef>
                <a:spcPct val="0"/>
              </a:spcBef>
              <a:spcAft>
                <a:spcPts val="0"/>
              </a:spcAft>
              <a:buClrTx/>
              <a:buSzTx/>
              <a:buFontTx/>
              <a:buNone/>
              <a:tabLst/>
              <a:defRPr/>
            </a:pPr>
            <a:r>
              <a:rPr lang="en-GB" sz="2800" b="1" dirty="0">
                <a:solidFill>
                  <a:srgbClr val="121A42"/>
                </a:solidFill>
                <a:latin typeface="Poppins" pitchFamily="2" charset="77"/>
                <a:cs typeface="Poppins" pitchFamily="2" charset="77"/>
              </a:rPr>
              <a:t>Enhanced investment area: </a:t>
            </a:r>
            <a:r>
              <a:rPr lang="en-GB" sz="2800" dirty="0">
                <a:solidFill>
                  <a:srgbClr val="121A42"/>
                </a:solidFill>
                <a:latin typeface="Poppins" pitchFamily="2" charset="77"/>
                <a:cs typeface="Poppins" pitchFamily="2" charset="77"/>
              </a:rPr>
              <a:t>The Water Industry National Environmental Programme (WINEP)</a:t>
            </a:r>
            <a:endParaRPr kumimoji="0" lang="en-GB" sz="2800" b="0" i="0" u="none" strike="noStrike" kern="1200" cap="none" spc="0" normalizeH="0" baseline="0" noProof="0" dirty="0">
              <a:ln>
                <a:noFill/>
              </a:ln>
              <a:solidFill>
                <a:srgbClr val="121A42"/>
              </a:solidFill>
              <a:effectLst/>
              <a:uLnTx/>
              <a:uFillTx/>
              <a:latin typeface="Poppins" pitchFamily="2" charset="77"/>
              <a:ea typeface="+mj-ea"/>
              <a:cs typeface="Poppins" pitchFamily="2" charset="77"/>
            </a:endParaRPr>
          </a:p>
        </p:txBody>
      </p:sp>
      <p:sp>
        <p:nvSpPr>
          <p:cNvPr id="9" name="TextBox 8">
            <a:extLst>
              <a:ext uri="{FF2B5EF4-FFF2-40B4-BE49-F238E27FC236}">
                <a16:creationId xmlns:a16="http://schemas.microsoft.com/office/drawing/2014/main" id="{F44C3CD4-43CA-0048-D903-BDE5D61F8607}"/>
              </a:ext>
            </a:extLst>
          </p:cNvPr>
          <p:cNvSpPr txBox="1"/>
          <p:nvPr/>
        </p:nvSpPr>
        <p:spPr>
          <a:xfrm>
            <a:off x="565484" y="2560891"/>
            <a:ext cx="4362116" cy="2929007"/>
          </a:xfrm>
          <a:prstGeom prst="rect">
            <a:avLst/>
          </a:prstGeom>
          <a:noFill/>
        </p:spPr>
        <p:txBody>
          <a:bodyPr wrap="square" lIns="0" tIns="0" rIns="0" bIns="0" anchor="t" anchorCtr="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b="1"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WINEP is a programme of actions that water companies will undertake to improve the environment.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The obligation includes multiple obligations including enhancing habitats and biodiversity, catchment restoration, working in partnership with landowners and farmers across the Yorkshire region </a:t>
            </a:r>
            <a:br>
              <a:rPr kumimoji="0" lang="en-GB" sz="160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br>
            <a:r>
              <a:rPr kumimoji="0" lang="en-GB" sz="160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to improve the raw water we collect and therefore improve the extent of treatment of the water we provide to customers. </a:t>
            </a:r>
          </a:p>
        </p:txBody>
      </p:sp>
      <p:sp>
        <p:nvSpPr>
          <p:cNvPr id="10" name="TextBox 9">
            <a:extLst>
              <a:ext uri="{FF2B5EF4-FFF2-40B4-BE49-F238E27FC236}">
                <a16:creationId xmlns:a16="http://schemas.microsoft.com/office/drawing/2014/main" id="{94850ED4-B01A-A364-2789-021B6EB6EEB1}"/>
              </a:ext>
            </a:extLst>
          </p:cNvPr>
          <p:cNvSpPr txBox="1"/>
          <p:nvPr/>
        </p:nvSpPr>
        <p:spPr>
          <a:xfrm>
            <a:off x="5504438" y="2520256"/>
            <a:ext cx="6687562" cy="4337744"/>
          </a:xfrm>
          <a:prstGeom prst="rect">
            <a:avLst/>
          </a:prstGeom>
          <a:solidFill>
            <a:srgbClr val="121A42"/>
          </a:solidFill>
        </p:spPr>
        <p:txBody>
          <a:bodyPr wrap="square" lIns="360000" tIns="360000" rIns="251999" bIns="251999"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What will we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These improvements will benefit 35 of 52 Water Treatment Works across the Yorkshire region, </a:t>
            </a:r>
            <a:b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helping them to become more resilient, allowing Yorkshire Water to secure future water supplies.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Yorkshire Water has a target in its least cost </a:t>
            </a:r>
            <a:b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('must do') business plan to deliver WINEP requirements for 2025-2030, and this will cost </a:t>
            </a:r>
            <a:b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£22 to the average household water bill. </a:t>
            </a:r>
          </a:p>
        </p:txBody>
      </p:sp>
      <p:sp>
        <p:nvSpPr>
          <p:cNvPr id="12" name="TextBox 11">
            <a:extLst>
              <a:ext uri="{FF2B5EF4-FFF2-40B4-BE49-F238E27FC236}">
                <a16:creationId xmlns:a16="http://schemas.microsoft.com/office/drawing/2014/main" id="{96C1F369-CE41-9EA1-0162-44B5EEB54A3E}"/>
              </a:ext>
            </a:extLst>
          </p:cNvPr>
          <p:cNvSpPr txBox="1"/>
          <p:nvPr/>
        </p:nvSpPr>
        <p:spPr>
          <a:xfrm>
            <a:off x="514685" y="5871477"/>
            <a:ext cx="3430782" cy="430887"/>
          </a:xfrm>
          <a:prstGeom prst="rect">
            <a:avLst/>
          </a:prstGeom>
          <a:noFill/>
        </p:spPr>
        <p:txBody>
          <a:bodyPr wrap="square">
            <a:spAutoFit/>
          </a:bodyPr>
          <a:lstStyle/>
          <a:p>
            <a:r>
              <a:rPr lang="en-GB" sz="1100" dirty="0">
                <a:latin typeface="Poppins" panose="00000500000000000000" pitchFamily="2" charset="0"/>
                <a:cs typeface="Poppins" panose="00000500000000000000" pitchFamily="2" charset="0"/>
              </a:rPr>
              <a:t>*We have 2,221 overflows and on average</a:t>
            </a:r>
            <a:br>
              <a:rPr lang="en-GB" sz="1100" dirty="0">
                <a:latin typeface="Poppins" panose="00000500000000000000" pitchFamily="2" charset="0"/>
                <a:cs typeface="Poppins" panose="00000500000000000000" pitchFamily="2" charset="0"/>
              </a:rPr>
            </a:br>
            <a:r>
              <a:rPr lang="en-GB" sz="1100" dirty="0">
                <a:latin typeface="Poppins" panose="00000500000000000000" pitchFamily="2" charset="0"/>
                <a:cs typeface="Poppins" panose="00000500000000000000" pitchFamily="2" charset="0"/>
              </a:rPr>
              <a:t> they spill 26 times in a year.</a:t>
            </a:r>
          </a:p>
        </p:txBody>
      </p:sp>
    </p:spTree>
    <p:extLst>
      <p:ext uri="{BB962C8B-B14F-4D97-AF65-F5344CB8AC3E}">
        <p14:creationId xmlns:p14="http://schemas.microsoft.com/office/powerpoint/2010/main" val="4271700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6240CD-FB7C-7623-C999-D11ECC5E1C27}"/>
              </a:ext>
            </a:extLst>
          </p:cNvPr>
          <p:cNvPicPr>
            <a:picLocks noChangeAspect="1"/>
          </p:cNvPicPr>
          <p:nvPr/>
        </p:nvPicPr>
        <p:blipFill rotWithShape="1">
          <a:blip r:embed="rId2"/>
          <a:srcRect l="35874" t="40457" r="15241" b="24171"/>
          <a:stretch/>
        </p:blipFill>
        <p:spPr>
          <a:xfrm>
            <a:off x="5504439" y="0"/>
            <a:ext cx="6687561" cy="2721935"/>
          </a:xfrm>
          <a:prstGeom prst="rect">
            <a:avLst/>
          </a:prstGeom>
        </p:spPr>
      </p:pic>
      <p:sp>
        <p:nvSpPr>
          <p:cNvPr id="4" name="Title 6">
            <a:extLst>
              <a:ext uri="{FF2B5EF4-FFF2-40B4-BE49-F238E27FC236}">
                <a16:creationId xmlns:a16="http://schemas.microsoft.com/office/drawing/2014/main" id="{BE3E80AE-41D6-FCAA-E2D1-CD97EA3FE8D9}"/>
              </a:ext>
            </a:extLst>
          </p:cNvPr>
          <p:cNvSpPr txBox="1">
            <a:spLocks/>
          </p:cNvSpPr>
          <p:nvPr/>
        </p:nvSpPr>
        <p:spPr>
          <a:xfrm>
            <a:off x="565483" y="555636"/>
            <a:ext cx="4548384" cy="1561966"/>
          </a:xfrm>
          <a:prstGeom prst="rect">
            <a:avLst/>
          </a:prstGeom>
          <a:noFill/>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AD97"/>
                </a:solidFill>
                <a:effectLst/>
                <a:uLnTx/>
                <a:uFillTx/>
                <a:latin typeface="Poppins" panose="00000500000000000000" pitchFamily="2" charset="0"/>
                <a:ea typeface="+mj-ea"/>
                <a:cs typeface="Poppins" panose="00000500000000000000" pitchFamily="2" charset="0"/>
              </a:rPr>
              <a:t>Enhanced investment area: </a:t>
            </a:r>
            <a:r>
              <a:rPr kumimoji="0" lang="en-GB" sz="28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Water Resource Management Plan (WRMP)</a:t>
            </a:r>
            <a:endParaRPr kumimoji="0" lang="en-GB" sz="2800" b="0" i="0" u="none" strike="noStrike" kern="1200" cap="none" spc="0" normalizeH="0" baseline="0" noProof="0" dirty="0">
              <a:ln>
                <a:noFill/>
              </a:ln>
              <a:solidFill>
                <a:srgbClr val="121A42"/>
              </a:solidFill>
              <a:effectLst/>
              <a:uLnTx/>
              <a:uFillTx/>
              <a:latin typeface="Poppins" pitchFamily="2" charset="77"/>
              <a:ea typeface="+mj-ea"/>
              <a:cs typeface="Poppins" pitchFamily="2" charset="77"/>
            </a:endParaRPr>
          </a:p>
        </p:txBody>
      </p:sp>
      <p:sp>
        <p:nvSpPr>
          <p:cNvPr id="6" name="TextBox 5">
            <a:extLst>
              <a:ext uri="{FF2B5EF4-FFF2-40B4-BE49-F238E27FC236}">
                <a16:creationId xmlns:a16="http://schemas.microsoft.com/office/drawing/2014/main" id="{4D1A8519-A968-1009-A2AB-1072BE5B4835}"/>
              </a:ext>
            </a:extLst>
          </p:cNvPr>
          <p:cNvSpPr txBox="1"/>
          <p:nvPr/>
        </p:nvSpPr>
        <p:spPr>
          <a:xfrm>
            <a:off x="565483" y="2466979"/>
            <a:ext cx="4548383" cy="2769989"/>
          </a:xfrm>
          <a:prstGeom prst="rect">
            <a:avLst/>
          </a:prstGeom>
          <a:noFill/>
        </p:spPr>
        <p:txBody>
          <a:bodyPr wrap="square" lIns="0" tIns="0" rIns="0" bIns="0" anchor="t" anchorCtr="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200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Every 5 years, water companies produce a Water Resource Management Plan (WRMP). </a:t>
            </a:r>
            <a:br>
              <a:rPr kumimoji="0" lang="en-GB" sz="200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br>
            <a:r>
              <a:rPr kumimoji="0" lang="en-GB" sz="200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This plan ensures that future public water supplies are secure and resilient in the face of challenges such population growth, climate change, and the need to protect our water environment.</a:t>
            </a:r>
          </a:p>
        </p:txBody>
      </p:sp>
      <p:sp>
        <p:nvSpPr>
          <p:cNvPr id="7" name="TextBox 6">
            <a:extLst>
              <a:ext uri="{FF2B5EF4-FFF2-40B4-BE49-F238E27FC236}">
                <a16:creationId xmlns:a16="http://schemas.microsoft.com/office/drawing/2014/main" id="{55E3E18C-5B66-FE3A-BF42-ECDC5F5E6DDF}"/>
              </a:ext>
            </a:extLst>
          </p:cNvPr>
          <p:cNvSpPr txBox="1"/>
          <p:nvPr/>
        </p:nvSpPr>
        <p:spPr>
          <a:xfrm>
            <a:off x="5504438" y="2520256"/>
            <a:ext cx="6687562" cy="4337744"/>
          </a:xfrm>
          <a:prstGeom prst="rect">
            <a:avLst/>
          </a:prstGeom>
          <a:solidFill>
            <a:srgbClr val="00AD97"/>
          </a:solidFill>
        </p:spPr>
        <p:txBody>
          <a:bodyPr wrap="square" lIns="360000" tIns="360000" rIns="251999" bIns="251999"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What will we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2" name="TextBox 11">
            <a:extLst>
              <a:ext uri="{FF2B5EF4-FFF2-40B4-BE49-F238E27FC236}">
                <a16:creationId xmlns:a16="http://schemas.microsoft.com/office/drawing/2014/main" id="{5C0620DA-5BDF-1C43-8EFC-84B0146091FA}"/>
              </a:ext>
            </a:extLst>
          </p:cNvPr>
          <p:cNvSpPr txBox="1"/>
          <p:nvPr/>
        </p:nvSpPr>
        <p:spPr>
          <a:xfrm>
            <a:off x="514684" y="5748667"/>
            <a:ext cx="4599181" cy="600164"/>
          </a:xfrm>
          <a:prstGeom prst="rect">
            <a:avLst/>
          </a:prstGeom>
          <a:noFill/>
        </p:spPr>
        <p:txBody>
          <a:bodyPr wrap="square">
            <a:spAutoFit/>
          </a:bodyPr>
          <a:lstStyle/>
          <a:p>
            <a:r>
              <a:rPr lang="en-GB" sz="1100" dirty="0">
                <a:latin typeface="Poppins" panose="00000500000000000000" pitchFamily="2" charset="0"/>
                <a:cs typeface="Poppins" panose="00000500000000000000" pitchFamily="2" charset="0"/>
              </a:rPr>
              <a:t>*This will be achieved through education, promoting meter take-up, smart metering and water use audits for business customers .</a:t>
            </a:r>
          </a:p>
        </p:txBody>
      </p:sp>
      <p:sp>
        <p:nvSpPr>
          <p:cNvPr id="14" name="TextBox 13">
            <a:extLst>
              <a:ext uri="{FF2B5EF4-FFF2-40B4-BE49-F238E27FC236}">
                <a16:creationId xmlns:a16="http://schemas.microsoft.com/office/drawing/2014/main" id="{B2AC2ECD-0BF9-F6D5-700D-46A2EF000C4F}"/>
              </a:ext>
            </a:extLst>
          </p:cNvPr>
          <p:cNvSpPr txBox="1"/>
          <p:nvPr/>
        </p:nvSpPr>
        <p:spPr>
          <a:xfrm>
            <a:off x="5813017" y="3445933"/>
            <a:ext cx="2822984" cy="2631490"/>
          </a:xfrm>
          <a:prstGeom prst="rect">
            <a:avLst/>
          </a:prstGeom>
          <a:noFill/>
        </p:spPr>
        <p:txBody>
          <a:bodyPr wrap="square">
            <a:spAutoFit/>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We aim to increase </a:t>
            </a:r>
            <a:b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the water we have available to supply </a:t>
            </a:r>
            <a:b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to our customers through investment </a:t>
            </a:r>
            <a:b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in acquiring and onboarding three new ground water sources and either extending </a:t>
            </a:r>
            <a:b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or building 2 water treatment works.</a:t>
            </a:r>
          </a:p>
        </p:txBody>
      </p:sp>
      <p:sp>
        <p:nvSpPr>
          <p:cNvPr id="15" name="TextBox 14">
            <a:extLst>
              <a:ext uri="{FF2B5EF4-FFF2-40B4-BE49-F238E27FC236}">
                <a16:creationId xmlns:a16="http://schemas.microsoft.com/office/drawing/2014/main" id="{B2A231A9-7360-7753-9DFF-214ECE36617D}"/>
              </a:ext>
            </a:extLst>
          </p:cNvPr>
          <p:cNvSpPr txBox="1"/>
          <p:nvPr/>
        </p:nvSpPr>
        <p:spPr>
          <a:xfrm>
            <a:off x="8693022" y="3143363"/>
            <a:ext cx="3246317" cy="3093154"/>
          </a:xfrm>
          <a:prstGeom prst="rect">
            <a:avLst/>
          </a:prstGeom>
          <a:noFill/>
        </p:spPr>
        <p:txBody>
          <a:bodyPr wrap="square">
            <a:spAutoFit/>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We have a target to cut current leakage by 11% </a:t>
            </a:r>
            <a:b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and reducing the water </a:t>
            </a:r>
            <a:b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used by homes and businesses by 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R="0" lvl="0" algn="l" defTabSz="914400" rtl="0" eaLnBrk="1" fontAlgn="auto" latinLnBrk="0" hangingPunct="1">
              <a:lnSpc>
                <a:spcPct val="100000"/>
              </a:lnSpc>
              <a:spcBef>
                <a:spcPts val="0"/>
              </a:spcBef>
              <a:spcAft>
                <a:spcPts val="0"/>
              </a:spcAft>
              <a:buClrTx/>
              <a:buSzTx/>
              <a:tabLst/>
              <a:defRPr/>
            </a:pP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Yorkshire Water has a target </a:t>
            </a:r>
            <a:b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5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in its least cost ('must do') business plan to deliver the above WRMP goals for 2025-2030, and this will cost £6 to the average household water bill.</a:t>
            </a:r>
          </a:p>
        </p:txBody>
      </p:sp>
    </p:spTree>
    <p:extLst>
      <p:ext uri="{BB962C8B-B14F-4D97-AF65-F5344CB8AC3E}">
        <p14:creationId xmlns:p14="http://schemas.microsoft.com/office/powerpoint/2010/main" val="1103236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water ripples&#10;&#10;Description automatically generated with low confidence">
            <a:extLst>
              <a:ext uri="{FF2B5EF4-FFF2-40B4-BE49-F238E27FC236}">
                <a16:creationId xmlns:a16="http://schemas.microsoft.com/office/drawing/2014/main" id="{1876C0EB-3165-B0BC-03F6-985C44E43B82}"/>
              </a:ext>
            </a:extLst>
          </p:cNvPr>
          <p:cNvPicPr>
            <a:picLocks noChangeAspect="1"/>
          </p:cNvPicPr>
          <p:nvPr/>
        </p:nvPicPr>
        <p:blipFill>
          <a:blip r:embed="rId3"/>
          <a:stretch>
            <a:fillRect/>
          </a:stretch>
        </p:blipFill>
        <p:spPr>
          <a:xfrm>
            <a:off x="5503332" y="0"/>
            <a:ext cx="6688668" cy="4528785"/>
          </a:xfrm>
          <a:prstGeom prst="rect">
            <a:avLst/>
          </a:prstGeom>
        </p:spPr>
      </p:pic>
      <p:sp>
        <p:nvSpPr>
          <p:cNvPr id="2" name="Title 6">
            <a:extLst>
              <a:ext uri="{FF2B5EF4-FFF2-40B4-BE49-F238E27FC236}">
                <a16:creationId xmlns:a16="http://schemas.microsoft.com/office/drawing/2014/main" id="{3A319082-0B84-5FB7-62BA-7FC9151531EA}"/>
              </a:ext>
            </a:extLst>
          </p:cNvPr>
          <p:cNvSpPr txBox="1">
            <a:spLocks/>
          </p:cNvSpPr>
          <p:nvPr/>
        </p:nvSpPr>
        <p:spPr>
          <a:xfrm>
            <a:off x="565483" y="555636"/>
            <a:ext cx="4548384" cy="786369"/>
          </a:xfrm>
          <a:prstGeom prst="rect">
            <a:avLst/>
          </a:prstGeom>
          <a:noFill/>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18AD0"/>
                </a:solidFill>
                <a:effectLst/>
                <a:uLnTx/>
                <a:uFillTx/>
                <a:latin typeface="Poppins" panose="00000500000000000000" pitchFamily="2" charset="0"/>
                <a:ea typeface="+mj-ea"/>
                <a:cs typeface="Poppins" panose="00000500000000000000" pitchFamily="2" charset="0"/>
              </a:rPr>
              <a:t>Enhanced investment </a:t>
            </a:r>
            <a:br>
              <a:rPr kumimoji="0" lang="en-GB" sz="2800" b="1" i="0" u="none" strike="noStrike" kern="1200" cap="none" spc="0" normalizeH="0" baseline="0" noProof="0" dirty="0">
                <a:ln>
                  <a:noFill/>
                </a:ln>
                <a:solidFill>
                  <a:srgbClr val="018AD0"/>
                </a:solidFill>
                <a:effectLst/>
                <a:uLnTx/>
                <a:uFillTx/>
                <a:latin typeface="Poppins" panose="00000500000000000000" pitchFamily="2" charset="0"/>
                <a:ea typeface="+mj-ea"/>
                <a:cs typeface="Poppins" panose="00000500000000000000" pitchFamily="2" charset="0"/>
              </a:rPr>
            </a:br>
            <a:r>
              <a:rPr kumimoji="0" lang="en-GB" sz="2800" b="1" i="0" u="none" strike="noStrike" kern="1200" cap="none" spc="0" normalizeH="0" baseline="0" noProof="0" dirty="0">
                <a:ln>
                  <a:noFill/>
                </a:ln>
                <a:solidFill>
                  <a:srgbClr val="018AD0"/>
                </a:solidFill>
                <a:effectLst/>
                <a:uLnTx/>
                <a:uFillTx/>
                <a:latin typeface="Poppins" panose="00000500000000000000" pitchFamily="2" charset="0"/>
                <a:ea typeface="+mj-ea"/>
                <a:cs typeface="Poppins" panose="00000500000000000000" pitchFamily="2" charset="0"/>
              </a:rPr>
              <a:t>area: </a:t>
            </a:r>
            <a:r>
              <a:rPr kumimoji="0" lang="en-GB" sz="28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storm overflows</a:t>
            </a:r>
            <a:endParaRPr kumimoji="0" lang="en-GB" sz="2800" b="0" i="0" u="none" strike="noStrike" kern="1200" cap="none" spc="0" normalizeH="0" baseline="0" noProof="0" dirty="0">
              <a:ln>
                <a:noFill/>
              </a:ln>
              <a:solidFill>
                <a:srgbClr val="121A42"/>
              </a:solidFill>
              <a:effectLst/>
              <a:uLnTx/>
              <a:uFillTx/>
              <a:latin typeface="Poppins" pitchFamily="2" charset="77"/>
              <a:ea typeface="+mj-ea"/>
              <a:cs typeface="Poppins" pitchFamily="2" charset="77"/>
            </a:endParaRPr>
          </a:p>
        </p:txBody>
      </p:sp>
      <p:sp>
        <p:nvSpPr>
          <p:cNvPr id="4" name="TextBox 3">
            <a:extLst>
              <a:ext uri="{FF2B5EF4-FFF2-40B4-BE49-F238E27FC236}">
                <a16:creationId xmlns:a16="http://schemas.microsoft.com/office/drawing/2014/main" id="{01C223AE-2262-662C-1ABA-96383A751FD8}"/>
              </a:ext>
            </a:extLst>
          </p:cNvPr>
          <p:cNvSpPr txBox="1"/>
          <p:nvPr/>
        </p:nvSpPr>
        <p:spPr>
          <a:xfrm>
            <a:off x="565484" y="1696508"/>
            <a:ext cx="4362116" cy="3724096"/>
          </a:xfrm>
          <a:prstGeom prst="rect">
            <a:avLst/>
          </a:prstGeom>
          <a:noFill/>
        </p:spPr>
        <p:txBody>
          <a:bodyPr wrap="square" lIns="0" tIns="0" rIns="0" bIns="0" anchor="t" anchorCtr="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220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At times of heavy or continued rainfall, the sewer system can't always cope with the extra volume. Storm overflows are used to prevent sewers from flooding our homes, gardens and streets with sewage. They act as a safety valve, diverting some of the rainwater and wastewater directly into rivers and the sea. </a:t>
            </a:r>
          </a:p>
        </p:txBody>
      </p:sp>
      <p:sp>
        <p:nvSpPr>
          <p:cNvPr id="5" name="TextBox 4">
            <a:extLst>
              <a:ext uri="{FF2B5EF4-FFF2-40B4-BE49-F238E27FC236}">
                <a16:creationId xmlns:a16="http://schemas.microsoft.com/office/drawing/2014/main" id="{03E06BD2-A01A-D2F0-AFCB-7DF8709CC433}"/>
              </a:ext>
            </a:extLst>
          </p:cNvPr>
          <p:cNvSpPr txBox="1"/>
          <p:nvPr/>
        </p:nvSpPr>
        <p:spPr>
          <a:xfrm>
            <a:off x="5504438" y="2520256"/>
            <a:ext cx="6687562" cy="4337744"/>
          </a:xfrm>
          <a:prstGeom prst="rect">
            <a:avLst/>
          </a:prstGeom>
          <a:solidFill>
            <a:srgbClr val="018AD0"/>
          </a:solidFill>
        </p:spPr>
        <p:txBody>
          <a:bodyPr wrap="square" lIns="360000" tIns="360000" rIns="251999" bIns="251999"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What will we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Defra’s Environment Act improvement</a:t>
            </a:r>
            <a:r>
              <a:rPr lang="en-GB" sz="1700" b="1" dirty="0">
                <a:solidFill>
                  <a:prstClr val="white"/>
                </a:solidFill>
                <a:latin typeface="Poppins" pitchFamily="2" charset="77"/>
                <a:cs typeface="Poppins" pitchFamily="2" charset="77"/>
              </a:rPr>
              <a:t> </a:t>
            </a: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planning requirements means 211 storm overflows will be improved between 2025-2030 to spill no more </a:t>
            </a:r>
            <a:b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than ten times on average per year to rivers and </a:t>
            </a:r>
            <a:b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the sea.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Yorkshire Water has a target in its least cost </a:t>
            </a:r>
            <a:b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('must do') business plan to deliver 211 improved </a:t>
            </a:r>
            <a:b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storm overflows* for 2025-2030, and this will </a:t>
            </a:r>
            <a:b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700" b="1"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cost £29 to the average household water bill.</a:t>
            </a:r>
          </a:p>
        </p:txBody>
      </p:sp>
      <p:sp>
        <p:nvSpPr>
          <p:cNvPr id="8" name="TextBox 7">
            <a:extLst>
              <a:ext uri="{FF2B5EF4-FFF2-40B4-BE49-F238E27FC236}">
                <a16:creationId xmlns:a16="http://schemas.microsoft.com/office/drawing/2014/main" id="{E009DE8A-55C5-6CAD-35E2-52E52F01FB5B}"/>
              </a:ext>
            </a:extLst>
          </p:cNvPr>
          <p:cNvSpPr txBox="1"/>
          <p:nvPr/>
        </p:nvSpPr>
        <p:spPr>
          <a:xfrm>
            <a:off x="514685" y="5871477"/>
            <a:ext cx="3430782" cy="430887"/>
          </a:xfrm>
          <a:prstGeom prst="rect">
            <a:avLst/>
          </a:prstGeom>
          <a:noFill/>
        </p:spPr>
        <p:txBody>
          <a:bodyPr wrap="square">
            <a:spAutoFit/>
          </a:bodyPr>
          <a:lstStyle/>
          <a:p>
            <a:r>
              <a:rPr lang="en-GB" sz="1100" dirty="0">
                <a:latin typeface="Poppins" panose="00000500000000000000" pitchFamily="2" charset="0"/>
                <a:cs typeface="Poppins" panose="00000500000000000000" pitchFamily="2" charset="0"/>
              </a:rPr>
              <a:t>*We have 2,221 overflows and on average</a:t>
            </a:r>
            <a:br>
              <a:rPr lang="en-GB" sz="1100" dirty="0">
                <a:latin typeface="Poppins" panose="00000500000000000000" pitchFamily="2" charset="0"/>
                <a:cs typeface="Poppins" panose="00000500000000000000" pitchFamily="2" charset="0"/>
              </a:rPr>
            </a:br>
            <a:r>
              <a:rPr lang="en-GB" sz="1100" dirty="0">
                <a:latin typeface="Poppins" panose="00000500000000000000" pitchFamily="2" charset="0"/>
                <a:cs typeface="Poppins" panose="00000500000000000000" pitchFamily="2" charset="0"/>
              </a:rPr>
              <a:t> they spill 26 times in a year.</a:t>
            </a:r>
          </a:p>
        </p:txBody>
      </p:sp>
    </p:spTree>
    <p:extLst>
      <p:ext uri="{BB962C8B-B14F-4D97-AF65-F5344CB8AC3E}">
        <p14:creationId xmlns:p14="http://schemas.microsoft.com/office/powerpoint/2010/main" val="265576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38F455-189E-1147-5C29-BA06556E246A}"/>
              </a:ext>
            </a:extLst>
          </p:cNvPr>
          <p:cNvSpPr/>
          <p:nvPr/>
        </p:nvSpPr>
        <p:spPr>
          <a:xfrm>
            <a:off x="0" y="2427086"/>
            <a:ext cx="12124944" cy="4135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44E84EA-E035-ABBC-0C48-3B644E5AFF81}"/>
              </a:ext>
            </a:extLst>
          </p:cNvPr>
          <p:cNvSpPr txBox="1"/>
          <p:nvPr/>
        </p:nvSpPr>
        <p:spPr>
          <a:xfrm>
            <a:off x="376844" y="467527"/>
            <a:ext cx="5866544" cy="830997"/>
          </a:xfrm>
          <a:prstGeom prst="rect">
            <a:avLst/>
          </a:prstGeom>
          <a:noFill/>
        </p:spPr>
        <p:txBody>
          <a:bodyPr wrap="square" rtlCol="0">
            <a:spAutoFit/>
          </a:bodyPr>
          <a:lstStyle/>
          <a:p>
            <a:r>
              <a:rPr lang="en-US" sz="2400" b="1" dirty="0">
                <a:solidFill>
                  <a:srgbClr val="018AD0"/>
                </a:solidFill>
                <a:latin typeface="Poppins" pitchFamily="2" charset="77"/>
                <a:cs typeface="Poppins" pitchFamily="2" charset="77"/>
              </a:rPr>
              <a:t>Proposed least cost plan: </a:t>
            </a:r>
            <a:br>
              <a:rPr lang="en-US" sz="2400" b="1" dirty="0">
                <a:solidFill>
                  <a:srgbClr val="121A42"/>
                </a:solidFill>
                <a:latin typeface="Poppins" pitchFamily="2" charset="77"/>
                <a:cs typeface="Poppins" pitchFamily="2" charset="77"/>
              </a:rPr>
            </a:br>
            <a:r>
              <a:rPr lang="en-US" sz="2400" dirty="0">
                <a:latin typeface="Poppins" pitchFamily="2" charset="77"/>
                <a:cs typeface="Poppins" pitchFamily="2" charset="77"/>
              </a:rPr>
              <a:t>annual bill impact for households </a:t>
            </a:r>
          </a:p>
        </p:txBody>
      </p:sp>
      <p:sp>
        <p:nvSpPr>
          <p:cNvPr id="6" name="TextBox 5">
            <a:extLst>
              <a:ext uri="{FF2B5EF4-FFF2-40B4-BE49-F238E27FC236}">
                <a16:creationId xmlns:a16="http://schemas.microsoft.com/office/drawing/2014/main" id="{D07DF6B9-CC7F-603E-C47F-FAD737659899}"/>
              </a:ext>
            </a:extLst>
          </p:cNvPr>
          <p:cNvSpPr txBox="1"/>
          <p:nvPr/>
        </p:nvSpPr>
        <p:spPr>
          <a:xfrm>
            <a:off x="423031" y="1345941"/>
            <a:ext cx="5169890" cy="338554"/>
          </a:xfrm>
          <a:prstGeom prst="rect">
            <a:avLst/>
          </a:prstGeom>
          <a:noFill/>
        </p:spPr>
        <p:txBody>
          <a:bodyPr wrap="square" rtlCol="0">
            <a:spAutoFit/>
          </a:bodyPr>
          <a:lstStyle/>
          <a:p>
            <a:r>
              <a:rPr lang="en-US" sz="1600" dirty="0">
                <a:latin typeface="Poppins" pitchFamily="2" charset="77"/>
                <a:cs typeface="Poppins" pitchFamily="2" charset="77"/>
              </a:rPr>
              <a:t>Average household bill, £/property. </a:t>
            </a:r>
          </a:p>
        </p:txBody>
      </p:sp>
      <p:sp>
        <p:nvSpPr>
          <p:cNvPr id="14" name="TextBox 13">
            <a:extLst>
              <a:ext uri="{FF2B5EF4-FFF2-40B4-BE49-F238E27FC236}">
                <a16:creationId xmlns:a16="http://schemas.microsoft.com/office/drawing/2014/main" id="{A6C9028E-B98F-1F6D-60AE-5E5408B7A008}"/>
              </a:ext>
            </a:extLst>
          </p:cNvPr>
          <p:cNvSpPr txBox="1"/>
          <p:nvPr/>
        </p:nvSpPr>
        <p:spPr>
          <a:xfrm>
            <a:off x="308191" y="5744552"/>
            <a:ext cx="971242" cy="369332"/>
          </a:xfrm>
          <a:prstGeom prst="rect">
            <a:avLst/>
          </a:prstGeom>
          <a:noFill/>
        </p:spPr>
        <p:txBody>
          <a:bodyPr wrap="square" rtlCol="0">
            <a:spAutoFit/>
          </a:bodyPr>
          <a:lstStyle/>
          <a:p>
            <a:r>
              <a:rPr lang="en-US" b="1" dirty="0">
                <a:latin typeface="Poppins" pitchFamily="2" charset="77"/>
                <a:cs typeface="Poppins" pitchFamily="2" charset="77"/>
              </a:rPr>
              <a:t>Totals:</a:t>
            </a:r>
          </a:p>
        </p:txBody>
      </p:sp>
      <p:cxnSp>
        <p:nvCxnSpPr>
          <p:cNvPr id="16" name="Straight Connector 15">
            <a:extLst>
              <a:ext uri="{FF2B5EF4-FFF2-40B4-BE49-F238E27FC236}">
                <a16:creationId xmlns:a16="http://schemas.microsoft.com/office/drawing/2014/main" id="{5CED5B14-C2CF-85B1-EFD1-8FDDA3BD43FB}"/>
              </a:ext>
            </a:extLst>
          </p:cNvPr>
          <p:cNvCxnSpPr/>
          <p:nvPr/>
        </p:nvCxnSpPr>
        <p:spPr>
          <a:xfrm>
            <a:off x="396722" y="5569210"/>
            <a:ext cx="11249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BE7EA76-FAFE-FC04-180E-9B063B255F7B}"/>
              </a:ext>
            </a:extLst>
          </p:cNvPr>
          <p:cNvSpPr/>
          <p:nvPr/>
        </p:nvSpPr>
        <p:spPr>
          <a:xfrm>
            <a:off x="6625389" y="474568"/>
            <a:ext cx="5021179" cy="128727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19" name="TextBox 18">
            <a:extLst>
              <a:ext uri="{FF2B5EF4-FFF2-40B4-BE49-F238E27FC236}">
                <a16:creationId xmlns:a16="http://schemas.microsoft.com/office/drawing/2014/main" id="{EC030CF6-266D-8FCB-1684-32E31B224DB4}"/>
              </a:ext>
            </a:extLst>
          </p:cNvPr>
          <p:cNvSpPr txBox="1"/>
          <p:nvPr/>
        </p:nvSpPr>
        <p:spPr>
          <a:xfrm>
            <a:off x="7383996" y="855042"/>
            <a:ext cx="1608542" cy="584775"/>
          </a:xfrm>
          <a:prstGeom prst="rect">
            <a:avLst/>
          </a:prstGeom>
          <a:noFill/>
        </p:spPr>
        <p:txBody>
          <a:bodyPr wrap="square" rtlCol="0">
            <a:spAutoFit/>
          </a:bodyPr>
          <a:lstStyle/>
          <a:p>
            <a:r>
              <a:rPr lang="en-US" sz="1600" b="1">
                <a:latin typeface="Poppins" pitchFamily="2" charset="77"/>
                <a:cs typeface="Poppins" pitchFamily="2" charset="77"/>
              </a:rPr>
              <a:t>Proposed plan</a:t>
            </a:r>
          </a:p>
        </p:txBody>
      </p:sp>
      <p:sp>
        <p:nvSpPr>
          <p:cNvPr id="20" name="Rectangle 19">
            <a:extLst>
              <a:ext uri="{FF2B5EF4-FFF2-40B4-BE49-F238E27FC236}">
                <a16:creationId xmlns:a16="http://schemas.microsoft.com/office/drawing/2014/main" id="{085D9FC1-3F72-E230-3B42-635E71BE6D81}"/>
              </a:ext>
            </a:extLst>
          </p:cNvPr>
          <p:cNvSpPr/>
          <p:nvPr/>
        </p:nvSpPr>
        <p:spPr>
          <a:xfrm>
            <a:off x="9127958" y="714561"/>
            <a:ext cx="818147" cy="317319"/>
          </a:xfrm>
          <a:prstGeom prst="rect">
            <a:avLst/>
          </a:prstGeom>
          <a:solidFill>
            <a:srgbClr val="D9D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1" name="Rectangle 20">
            <a:extLst>
              <a:ext uri="{FF2B5EF4-FFF2-40B4-BE49-F238E27FC236}">
                <a16:creationId xmlns:a16="http://schemas.microsoft.com/office/drawing/2014/main" id="{B4156DC1-2050-E698-29BB-890381A72152}"/>
              </a:ext>
            </a:extLst>
          </p:cNvPr>
          <p:cNvSpPr/>
          <p:nvPr/>
        </p:nvSpPr>
        <p:spPr>
          <a:xfrm>
            <a:off x="9127958" y="1035404"/>
            <a:ext cx="818147" cy="561858"/>
          </a:xfrm>
          <a:prstGeom prst="rect">
            <a:avLst/>
          </a:prstGeom>
          <a:solidFill>
            <a:srgbClr val="018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2" name="Oval 21">
            <a:extLst>
              <a:ext uri="{FF2B5EF4-FFF2-40B4-BE49-F238E27FC236}">
                <a16:creationId xmlns:a16="http://schemas.microsoft.com/office/drawing/2014/main" id="{1AEF7347-BD06-2E52-F58C-10AB8B884139}"/>
              </a:ext>
            </a:extLst>
          </p:cNvPr>
          <p:cNvSpPr/>
          <p:nvPr/>
        </p:nvSpPr>
        <p:spPr>
          <a:xfrm>
            <a:off x="6930189" y="949718"/>
            <a:ext cx="357826" cy="357826"/>
          </a:xfrm>
          <a:prstGeom prst="ellipse">
            <a:avLst/>
          </a:prstGeom>
          <a:solidFill>
            <a:srgbClr val="018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3" name="TextBox 22">
            <a:extLst>
              <a:ext uri="{FF2B5EF4-FFF2-40B4-BE49-F238E27FC236}">
                <a16:creationId xmlns:a16="http://schemas.microsoft.com/office/drawing/2014/main" id="{E2E0C715-9CEA-9863-F294-64FBDD86F405}"/>
              </a:ext>
            </a:extLst>
          </p:cNvPr>
          <p:cNvSpPr txBox="1"/>
          <p:nvPr/>
        </p:nvSpPr>
        <p:spPr>
          <a:xfrm>
            <a:off x="10083605" y="709964"/>
            <a:ext cx="1335826" cy="338554"/>
          </a:xfrm>
          <a:prstGeom prst="rect">
            <a:avLst/>
          </a:prstGeom>
          <a:noFill/>
        </p:spPr>
        <p:txBody>
          <a:bodyPr wrap="square" rtlCol="0">
            <a:spAutoFit/>
          </a:bodyPr>
          <a:lstStyle/>
          <a:p>
            <a:r>
              <a:rPr lang="en-US" sz="1600" dirty="0">
                <a:latin typeface="Poppins" pitchFamily="2" charset="77"/>
                <a:cs typeface="Poppins" pitchFamily="2" charset="77"/>
              </a:rPr>
              <a:t>Inflation*</a:t>
            </a:r>
          </a:p>
        </p:txBody>
      </p:sp>
      <p:sp>
        <p:nvSpPr>
          <p:cNvPr id="24" name="TextBox 23">
            <a:extLst>
              <a:ext uri="{FF2B5EF4-FFF2-40B4-BE49-F238E27FC236}">
                <a16:creationId xmlns:a16="http://schemas.microsoft.com/office/drawing/2014/main" id="{4C1F8288-D3DD-5663-85DC-6EBAD0F6F076}"/>
              </a:ext>
            </a:extLst>
          </p:cNvPr>
          <p:cNvSpPr txBox="1"/>
          <p:nvPr/>
        </p:nvSpPr>
        <p:spPr>
          <a:xfrm>
            <a:off x="10083605" y="1191227"/>
            <a:ext cx="1335826" cy="338554"/>
          </a:xfrm>
          <a:prstGeom prst="rect">
            <a:avLst/>
          </a:prstGeom>
          <a:noFill/>
        </p:spPr>
        <p:txBody>
          <a:bodyPr wrap="square" rtlCol="0">
            <a:spAutoFit/>
          </a:bodyPr>
          <a:lstStyle/>
          <a:p>
            <a:r>
              <a:rPr lang="en-US" sz="1600">
                <a:latin typeface="Poppins" pitchFamily="2" charset="77"/>
                <a:cs typeface="Poppins" pitchFamily="2" charset="77"/>
              </a:rPr>
              <a:t>Annual bill</a:t>
            </a:r>
          </a:p>
        </p:txBody>
      </p:sp>
      <p:cxnSp>
        <p:nvCxnSpPr>
          <p:cNvPr id="25" name="Straight Connector 24">
            <a:extLst>
              <a:ext uri="{FF2B5EF4-FFF2-40B4-BE49-F238E27FC236}">
                <a16:creationId xmlns:a16="http://schemas.microsoft.com/office/drawing/2014/main" id="{9E9829AC-1B46-7004-A781-0CF85A948763}"/>
              </a:ext>
            </a:extLst>
          </p:cNvPr>
          <p:cNvCxnSpPr>
            <a:stCxn id="23" idx="1"/>
          </p:cNvCxnSpPr>
          <p:nvPr/>
        </p:nvCxnSpPr>
        <p:spPr>
          <a:xfrm flipH="1">
            <a:off x="9561095" y="879241"/>
            <a:ext cx="522510" cy="12292"/>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02C2901-CF89-2705-5385-5E766827353C}"/>
              </a:ext>
            </a:extLst>
          </p:cNvPr>
          <p:cNvCxnSpPr/>
          <p:nvPr/>
        </p:nvCxnSpPr>
        <p:spPr>
          <a:xfrm flipH="1" flipV="1">
            <a:off x="9561095" y="1356754"/>
            <a:ext cx="522510" cy="3132"/>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3C21CA50-B000-1B3D-BA80-1BEA58E39CA8}"/>
              </a:ext>
            </a:extLst>
          </p:cNvPr>
          <p:cNvGraphicFramePr/>
          <p:nvPr/>
        </p:nvGraphicFramePr>
        <p:xfrm>
          <a:off x="396722" y="2567190"/>
          <a:ext cx="11490478" cy="29448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E43A75A-FD04-6281-E58F-64DCAE5EBAB1}"/>
              </a:ext>
            </a:extLst>
          </p:cNvPr>
          <p:cNvSpPr txBox="1"/>
          <p:nvPr/>
        </p:nvSpPr>
        <p:spPr>
          <a:xfrm>
            <a:off x="2870354" y="5744552"/>
            <a:ext cx="1392396"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£447</a:t>
            </a:r>
          </a:p>
        </p:txBody>
      </p:sp>
      <p:sp>
        <p:nvSpPr>
          <p:cNvPr id="10" name="TextBox 9">
            <a:extLst>
              <a:ext uri="{FF2B5EF4-FFF2-40B4-BE49-F238E27FC236}">
                <a16:creationId xmlns:a16="http://schemas.microsoft.com/office/drawing/2014/main" id="{544F5247-9808-1044-F8FE-14F12E2EB1AA}"/>
              </a:ext>
            </a:extLst>
          </p:cNvPr>
          <p:cNvSpPr txBox="1"/>
          <p:nvPr/>
        </p:nvSpPr>
        <p:spPr>
          <a:xfrm>
            <a:off x="4196570" y="5744552"/>
            <a:ext cx="1392396"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£475</a:t>
            </a:r>
          </a:p>
        </p:txBody>
      </p:sp>
      <p:sp>
        <p:nvSpPr>
          <p:cNvPr id="11" name="TextBox 10">
            <a:extLst>
              <a:ext uri="{FF2B5EF4-FFF2-40B4-BE49-F238E27FC236}">
                <a16:creationId xmlns:a16="http://schemas.microsoft.com/office/drawing/2014/main" id="{C8A0BBD4-DEB6-3720-8F6D-BFCFB32CECAB}"/>
              </a:ext>
            </a:extLst>
          </p:cNvPr>
          <p:cNvSpPr txBox="1"/>
          <p:nvPr/>
        </p:nvSpPr>
        <p:spPr>
          <a:xfrm>
            <a:off x="5522786" y="5744552"/>
            <a:ext cx="1392396"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£565</a:t>
            </a:r>
          </a:p>
        </p:txBody>
      </p:sp>
      <p:sp>
        <p:nvSpPr>
          <p:cNvPr id="12" name="TextBox 11">
            <a:extLst>
              <a:ext uri="{FF2B5EF4-FFF2-40B4-BE49-F238E27FC236}">
                <a16:creationId xmlns:a16="http://schemas.microsoft.com/office/drawing/2014/main" id="{816122ED-4261-38E6-0003-9C951F8CF76F}"/>
              </a:ext>
            </a:extLst>
          </p:cNvPr>
          <p:cNvSpPr txBox="1"/>
          <p:nvPr/>
        </p:nvSpPr>
        <p:spPr>
          <a:xfrm>
            <a:off x="6849002" y="5744552"/>
            <a:ext cx="1392396"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£568</a:t>
            </a:r>
          </a:p>
        </p:txBody>
      </p:sp>
      <p:sp>
        <p:nvSpPr>
          <p:cNvPr id="13" name="TextBox 12">
            <a:extLst>
              <a:ext uri="{FF2B5EF4-FFF2-40B4-BE49-F238E27FC236}">
                <a16:creationId xmlns:a16="http://schemas.microsoft.com/office/drawing/2014/main" id="{75133A74-026B-EB1D-A07F-71FD8804B737}"/>
              </a:ext>
            </a:extLst>
          </p:cNvPr>
          <p:cNvSpPr txBox="1"/>
          <p:nvPr/>
        </p:nvSpPr>
        <p:spPr>
          <a:xfrm>
            <a:off x="8175218" y="5744552"/>
            <a:ext cx="1392396"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£579</a:t>
            </a:r>
          </a:p>
        </p:txBody>
      </p:sp>
      <p:sp>
        <p:nvSpPr>
          <p:cNvPr id="17" name="TextBox 16">
            <a:extLst>
              <a:ext uri="{FF2B5EF4-FFF2-40B4-BE49-F238E27FC236}">
                <a16:creationId xmlns:a16="http://schemas.microsoft.com/office/drawing/2014/main" id="{CC5422AD-70DC-4653-BCA8-E0FAE1BF058C}"/>
              </a:ext>
            </a:extLst>
          </p:cNvPr>
          <p:cNvSpPr txBox="1"/>
          <p:nvPr/>
        </p:nvSpPr>
        <p:spPr>
          <a:xfrm>
            <a:off x="9501434" y="5744552"/>
            <a:ext cx="1392396"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£591</a:t>
            </a:r>
          </a:p>
        </p:txBody>
      </p:sp>
      <p:sp>
        <p:nvSpPr>
          <p:cNvPr id="27" name="TextBox 26">
            <a:extLst>
              <a:ext uri="{FF2B5EF4-FFF2-40B4-BE49-F238E27FC236}">
                <a16:creationId xmlns:a16="http://schemas.microsoft.com/office/drawing/2014/main" id="{3F17988E-88DC-E0A7-6BA3-83EFB7260B13}"/>
              </a:ext>
            </a:extLst>
          </p:cNvPr>
          <p:cNvSpPr txBox="1"/>
          <p:nvPr/>
        </p:nvSpPr>
        <p:spPr>
          <a:xfrm>
            <a:off x="10827650" y="5744552"/>
            <a:ext cx="1392396" cy="369332"/>
          </a:xfrm>
          <a:prstGeom prst="rect">
            <a:avLst/>
          </a:prstGeom>
          <a:noFill/>
        </p:spPr>
        <p:txBody>
          <a:bodyPr wrap="square" rtlCol="0">
            <a:spAutoFit/>
          </a:bodyPr>
          <a:lstStyle/>
          <a:p>
            <a:r>
              <a:rPr lang="en-GB" b="1" dirty="0">
                <a:solidFill>
                  <a:srgbClr val="121942"/>
                </a:solidFill>
                <a:latin typeface="Poppins" panose="00000500000000000000" pitchFamily="2" charset="0"/>
                <a:cs typeface="Poppins" panose="00000500000000000000" pitchFamily="2" charset="0"/>
              </a:rPr>
              <a:t>£603</a:t>
            </a:r>
          </a:p>
        </p:txBody>
      </p:sp>
      <p:cxnSp>
        <p:nvCxnSpPr>
          <p:cNvPr id="28" name="Straight Connector 27">
            <a:extLst>
              <a:ext uri="{FF2B5EF4-FFF2-40B4-BE49-F238E27FC236}">
                <a16:creationId xmlns:a16="http://schemas.microsoft.com/office/drawing/2014/main" id="{5EBE2495-BC29-C886-66CA-47272F37C8A5}"/>
              </a:ext>
            </a:extLst>
          </p:cNvPr>
          <p:cNvCxnSpPr>
            <a:cxnSpLocks/>
          </p:cNvCxnSpPr>
          <p:nvPr/>
        </p:nvCxnSpPr>
        <p:spPr>
          <a:xfrm>
            <a:off x="5242312" y="2990850"/>
            <a:ext cx="0" cy="2771891"/>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6FF3617-6769-2CE8-3FD5-8ADF5A0F3ABD}"/>
              </a:ext>
            </a:extLst>
          </p:cNvPr>
          <p:cNvSpPr txBox="1"/>
          <p:nvPr/>
        </p:nvSpPr>
        <p:spPr>
          <a:xfrm>
            <a:off x="396722" y="2125768"/>
            <a:ext cx="3407428" cy="338554"/>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Bills already agreed to 2025 </a:t>
            </a:r>
          </a:p>
        </p:txBody>
      </p:sp>
      <p:sp>
        <p:nvSpPr>
          <p:cNvPr id="33" name="TextBox 32">
            <a:extLst>
              <a:ext uri="{FF2B5EF4-FFF2-40B4-BE49-F238E27FC236}">
                <a16:creationId xmlns:a16="http://schemas.microsoft.com/office/drawing/2014/main" id="{B6290E34-2734-CABB-64EF-2D56F7F90CBC}"/>
              </a:ext>
            </a:extLst>
          </p:cNvPr>
          <p:cNvSpPr txBox="1"/>
          <p:nvPr/>
        </p:nvSpPr>
        <p:spPr>
          <a:xfrm>
            <a:off x="5267542" y="2125768"/>
            <a:ext cx="6379026" cy="584775"/>
          </a:xfrm>
          <a:prstGeom prst="rect">
            <a:avLst/>
          </a:prstGeom>
          <a:noFill/>
        </p:spPr>
        <p:txBody>
          <a:bodyPr wrap="square" rtlCol="0">
            <a:spAutoFit/>
          </a:bodyPr>
          <a:lstStyle/>
          <a:p>
            <a:r>
              <a:rPr lang="en-GB" sz="1600" b="1" dirty="0">
                <a:latin typeface="Poppins" panose="00000500000000000000" pitchFamily="2" charset="0"/>
                <a:cs typeface="Poppins" panose="00000500000000000000" pitchFamily="2" charset="0"/>
              </a:rPr>
              <a:t>2025-2030 Bills to cover improvements in service… </a:t>
            </a:r>
            <a:br>
              <a:rPr lang="en-GB" sz="1600" b="1" dirty="0">
                <a:latin typeface="Poppins" panose="00000500000000000000" pitchFamily="2" charset="0"/>
                <a:cs typeface="Poppins" panose="00000500000000000000" pitchFamily="2" charset="0"/>
              </a:rPr>
            </a:br>
            <a:r>
              <a:rPr lang="en-GB" sz="1600" b="1" dirty="0">
                <a:latin typeface="Poppins" panose="00000500000000000000" pitchFamily="2" charset="0"/>
                <a:cs typeface="Poppins" panose="00000500000000000000" pitchFamily="2" charset="0"/>
              </a:rPr>
              <a:t>namely WINEP, WRMP and Storm Overflows </a:t>
            </a:r>
          </a:p>
        </p:txBody>
      </p:sp>
      <p:sp>
        <p:nvSpPr>
          <p:cNvPr id="36" name="TextBox 35">
            <a:extLst>
              <a:ext uri="{FF2B5EF4-FFF2-40B4-BE49-F238E27FC236}">
                <a16:creationId xmlns:a16="http://schemas.microsoft.com/office/drawing/2014/main" id="{51BF133B-CCF1-292E-6403-18E9C45E29D0}"/>
              </a:ext>
            </a:extLst>
          </p:cNvPr>
          <p:cNvSpPr txBox="1"/>
          <p:nvPr/>
        </p:nvSpPr>
        <p:spPr>
          <a:xfrm>
            <a:off x="376844" y="6213562"/>
            <a:ext cx="6629394" cy="261610"/>
          </a:xfrm>
          <a:prstGeom prst="rect">
            <a:avLst/>
          </a:prstGeom>
          <a:noFill/>
        </p:spPr>
        <p:txBody>
          <a:bodyPr wrap="square" rtlCol="0">
            <a:spAutoFit/>
          </a:bodyPr>
          <a:lstStyle/>
          <a:p>
            <a:r>
              <a:rPr lang="en-GB" sz="1100" dirty="0">
                <a:latin typeface="Poppins" panose="00000500000000000000" pitchFamily="2" charset="0"/>
                <a:cs typeface="Poppins" panose="00000500000000000000" pitchFamily="2" charset="0"/>
              </a:rPr>
              <a:t>*Inflation presented is based on current projections and is likely to change</a:t>
            </a:r>
          </a:p>
        </p:txBody>
      </p:sp>
      <p:sp>
        <p:nvSpPr>
          <p:cNvPr id="8" name="TextBox 7">
            <a:extLst>
              <a:ext uri="{FF2B5EF4-FFF2-40B4-BE49-F238E27FC236}">
                <a16:creationId xmlns:a16="http://schemas.microsoft.com/office/drawing/2014/main" id="{91B71CD6-BBE6-7812-303E-34F7D0D828EA}"/>
              </a:ext>
            </a:extLst>
          </p:cNvPr>
          <p:cNvSpPr txBox="1"/>
          <p:nvPr/>
        </p:nvSpPr>
        <p:spPr>
          <a:xfrm>
            <a:off x="1568227" y="5744552"/>
            <a:ext cx="1392396"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£416</a:t>
            </a:r>
          </a:p>
        </p:txBody>
      </p:sp>
    </p:spTree>
    <p:extLst>
      <p:ext uri="{BB962C8B-B14F-4D97-AF65-F5344CB8AC3E}">
        <p14:creationId xmlns:p14="http://schemas.microsoft.com/office/powerpoint/2010/main" val="115162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6CA311-5B8C-B413-7AF3-60EC54231E27}"/>
              </a:ext>
            </a:extLst>
          </p:cNvPr>
          <p:cNvSpPr txBox="1"/>
          <p:nvPr/>
        </p:nvSpPr>
        <p:spPr>
          <a:xfrm>
            <a:off x="589157" y="609142"/>
            <a:ext cx="5025831" cy="430887"/>
          </a:xfrm>
          <a:prstGeom prst="rect">
            <a:avLst/>
          </a:prstGeom>
          <a:noFill/>
        </p:spPr>
        <p:txBody>
          <a:bodyPr wrap="square" lIns="0" tIns="0" rIns="0" bIns="0" rtlCol="0">
            <a:spAutoFit/>
          </a:bodyPr>
          <a:lstStyle/>
          <a:p>
            <a:pPr marL="0" marR="0" lvl="0" indent="0" algn="l" defTabSz="257175" rtl="0" eaLnBrk="1" fontAlgn="auto" latinLnBrk="0" hangingPunct="1">
              <a:lnSpc>
                <a:spcPct val="100000"/>
              </a:lnSpc>
              <a:spcBef>
                <a:spcPts val="0"/>
              </a:spcBef>
              <a:spcAft>
                <a:spcPts val="500"/>
              </a:spcAft>
              <a:buClrTx/>
              <a:buSzTx/>
              <a:buFontTx/>
              <a:buNone/>
              <a:tabLst/>
              <a:defRPr/>
            </a:pPr>
            <a:r>
              <a:rPr kumimoji="0" lang="en-GB" sz="2800" b="1" i="0" u="none" strike="noStrike" kern="1200" cap="none" spc="0" normalizeH="0" baseline="0" noProof="0" dirty="0">
                <a:ln>
                  <a:noFill/>
                </a:ln>
                <a:solidFill>
                  <a:srgbClr val="0186CB"/>
                </a:solidFill>
                <a:effectLst/>
                <a:uLnTx/>
                <a:uFillTx/>
                <a:latin typeface="Poppins" panose="00000500000000000000" pitchFamily="2" charset="0"/>
                <a:ea typeface="+mn-ea"/>
                <a:cs typeface="Poppins" panose="00000500000000000000" pitchFamily="2" charset="0"/>
              </a:rPr>
              <a:t>About inflation:</a:t>
            </a:r>
            <a: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 </a:t>
            </a:r>
          </a:p>
        </p:txBody>
      </p:sp>
      <p:sp>
        <p:nvSpPr>
          <p:cNvPr id="2" name="TextBox 1">
            <a:extLst>
              <a:ext uri="{FF2B5EF4-FFF2-40B4-BE49-F238E27FC236}">
                <a16:creationId xmlns:a16="http://schemas.microsoft.com/office/drawing/2014/main" id="{67D00016-9B42-0B50-20D6-63984B599356}"/>
              </a:ext>
            </a:extLst>
          </p:cNvPr>
          <p:cNvSpPr txBox="1"/>
          <p:nvPr/>
        </p:nvSpPr>
        <p:spPr>
          <a:xfrm>
            <a:off x="6447032" y="1437817"/>
            <a:ext cx="5025831" cy="3282950"/>
          </a:xfrm>
          <a:prstGeom prst="rect">
            <a:avLst/>
          </a:prstGeom>
          <a:noFill/>
        </p:spPr>
        <p:txBody>
          <a:bodyPr wrap="square" lIns="0" tIns="0" rIns="0" bIns="0" rtlCol="0">
            <a:spAutoFit/>
          </a:bodyPr>
          <a:lstStyle/>
          <a:p>
            <a:pPr marL="285750" marR="0" lvl="0" indent="-285750" algn="l" defTabSz="257175" rtl="0" eaLnBrk="1" fontAlgn="auto" latinLnBrk="0" hangingPunct="1">
              <a:lnSpc>
                <a:spcPct val="100000"/>
              </a:lnSpc>
              <a:spcBef>
                <a:spcPts val="0"/>
              </a:spcBef>
              <a:spcAft>
                <a:spcPts val="2000"/>
              </a:spcAft>
              <a:buClrTx/>
              <a:buSzTx/>
              <a:buFont typeface="Arial" panose="020B0604020202020204" pitchFamily="34" charset="0"/>
              <a:buChar char="•"/>
              <a:tabLst/>
              <a:defRPr/>
            </a:pPr>
            <a: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If your household income increases by </a:t>
            </a:r>
            <a:b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br>
            <a: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a faster rate than inflation, then you are likely to have more money to go around. </a:t>
            </a:r>
          </a:p>
          <a:p>
            <a:pPr marL="0" marR="0" lvl="0" indent="0" algn="l" defTabSz="257175" rtl="0" eaLnBrk="1" fontAlgn="auto" latinLnBrk="0" hangingPunct="1">
              <a:lnSpc>
                <a:spcPct val="100000"/>
              </a:lnSpc>
              <a:spcBef>
                <a:spcPts val="0"/>
              </a:spcBef>
              <a:spcAft>
                <a:spcPts val="2000"/>
              </a:spcAft>
              <a:buClrTx/>
              <a:buSzTx/>
              <a:buFontTx/>
              <a:buNone/>
              <a:tabLst/>
              <a:defRPr/>
            </a:pPr>
            <a: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The Bank of England aims to keep inflation at 2%, but it has recently been much higher than this. </a:t>
            </a:r>
            <a:endParaRPr kumimoji="0" lang="en-GB"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l" defTabSz="257175" rtl="0" eaLnBrk="1" fontAlgn="auto" latinLnBrk="0" hangingPunct="1">
              <a:lnSpc>
                <a:spcPct val="100000"/>
              </a:lnSpc>
              <a:spcBef>
                <a:spcPts val="0"/>
              </a:spcBef>
              <a:spcAft>
                <a:spcPts val="2000"/>
              </a:spcAft>
              <a:buClrTx/>
              <a:buSzTx/>
              <a:buFontTx/>
              <a:buNone/>
              <a:tabLst/>
              <a:defRPr/>
            </a:pPr>
            <a:r>
              <a:rPr kumimoji="0" lang="en-GB"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As well as changing by inflation each year, bills change by an amount set by Ofwat as part of their price review process every five years. 	</a:t>
            </a:r>
          </a:p>
        </p:txBody>
      </p:sp>
      <p:sp>
        <p:nvSpPr>
          <p:cNvPr id="3" name="TextBox 2">
            <a:extLst>
              <a:ext uri="{FF2B5EF4-FFF2-40B4-BE49-F238E27FC236}">
                <a16:creationId xmlns:a16="http://schemas.microsoft.com/office/drawing/2014/main" id="{733E6CDF-A09F-D140-CD07-78735482E2EB}"/>
              </a:ext>
            </a:extLst>
          </p:cNvPr>
          <p:cNvSpPr txBox="1"/>
          <p:nvPr/>
        </p:nvSpPr>
        <p:spPr>
          <a:xfrm>
            <a:off x="589157" y="1352092"/>
            <a:ext cx="5025831" cy="4113947"/>
          </a:xfrm>
          <a:prstGeom prst="rect">
            <a:avLst/>
          </a:prstGeom>
          <a:noFill/>
        </p:spPr>
        <p:txBody>
          <a:bodyPr wrap="square" lIns="0" tIns="0" rIns="0" bIns="0" rtlCol="0">
            <a:spAutoFit/>
          </a:bodyPr>
          <a:lstStyle/>
          <a:p>
            <a:pPr marL="0" marR="0" lvl="0" indent="0" algn="l" defTabSz="257175" rtl="0" eaLnBrk="1" fontAlgn="auto" latinLnBrk="0" hangingPunct="1">
              <a:lnSpc>
                <a:spcPct val="100000"/>
              </a:lnSpc>
              <a:spcBef>
                <a:spcPts val="0"/>
              </a:spcBef>
              <a:spcAft>
                <a:spcPts val="2000"/>
              </a:spcAft>
              <a:buClrTx/>
              <a:buSzTx/>
              <a:buFontTx/>
              <a:buNone/>
              <a:tabLst/>
              <a:defRPr/>
            </a:pPr>
            <a:r>
              <a:rPr kumimoji="0" lang="en-GB" b="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Water bills change each in year in line </a:t>
            </a:r>
            <a:br>
              <a:rPr kumimoji="0" lang="en-GB" b="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br>
            <a:r>
              <a:rPr kumimoji="0" lang="en-GB" b="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with inflation. Inflation is the increase </a:t>
            </a:r>
            <a:br>
              <a:rPr kumimoji="0" lang="en-GB" b="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br>
            <a:r>
              <a:rPr kumimoji="0" lang="en-GB" b="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in prices paid for goods and services </a:t>
            </a:r>
            <a:br>
              <a:rPr kumimoji="0" lang="en-GB" b="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br>
            <a:r>
              <a:rPr kumimoji="0" lang="en-GB" b="1"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over time. Household incomes also change over time. </a:t>
            </a:r>
            <a:endPar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endParaRPr>
          </a:p>
          <a:p>
            <a:pPr marL="285750" marR="0" lvl="0" indent="-285750" algn="l" defTabSz="257175" rtl="0" eaLnBrk="1" fontAlgn="auto" latinLnBrk="0" hangingPunct="1">
              <a:lnSpc>
                <a:spcPct val="100000"/>
              </a:lnSpc>
              <a:spcBef>
                <a:spcPts val="0"/>
              </a:spcBef>
              <a:spcAft>
                <a:spcPts val="2000"/>
              </a:spcAft>
              <a:buClrTx/>
              <a:buSzTx/>
              <a:buFont typeface="Arial" panose="020B0604020202020204" pitchFamily="34" charset="0"/>
              <a:buChar char="•"/>
              <a:tabLst/>
              <a:defRPr/>
            </a:pPr>
            <a: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If your household income keeps up </a:t>
            </a:r>
            <a:b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br>
            <a: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with inflation (increases at the same rate), then you are likely to notice little difference in what you are paying for things. </a:t>
            </a:r>
          </a:p>
          <a:p>
            <a:pPr marL="285750" marR="0" lvl="0" indent="-285750" algn="l" defTabSz="257175" rtl="0" eaLnBrk="1" fontAlgn="auto" latinLnBrk="0" hangingPunct="1">
              <a:lnSpc>
                <a:spcPct val="100000"/>
              </a:lnSpc>
              <a:spcBef>
                <a:spcPts val="0"/>
              </a:spcBef>
              <a:spcAft>
                <a:spcPts val="2000"/>
              </a:spcAft>
              <a:buClrTx/>
              <a:buSzTx/>
              <a:buFont typeface="Arial" panose="020B0604020202020204" pitchFamily="34" charset="0"/>
              <a:buChar char="•"/>
              <a:tabLst/>
              <a:defRPr/>
            </a:pPr>
            <a:r>
              <a:rPr kumimoji="0" lang="en-GB" b="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rPr>
              <a:t>If inflation increases by a faster rate than your household income, then you are likely to have less money to go around. </a:t>
            </a:r>
          </a:p>
        </p:txBody>
      </p:sp>
      <p:sp>
        <p:nvSpPr>
          <p:cNvPr id="6" name="TextBox 5">
            <a:extLst>
              <a:ext uri="{FF2B5EF4-FFF2-40B4-BE49-F238E27FC236}">
                <a16:creationId xmlns:a16="http://schemas.microsoft.com/office/drawing/2014/main" id="{99C666B3-779D-BFD8-C5EB-6C399B61CAB2}"/>
              </a:ext>
            </a:extLst>
          </p:cNvPr>
          <p:cNvSpPr txBox="1"/>
          <p:nvPr/>
        </p:nvSpPr>
        <p:spPr>
          <a:xfrm>
            <a:off x="6447032" y="4860278"/>
            <a:ext cx="4889326" cy="1600438"/>
          </a:xfrm>
          <a:prstGeom prst="rect">
            <a:avLst/>
          </a:prstGeom>
          <a:solidFill>
            <a:srgbClr val="0070C0"/>
          </a:solidFill>
        </p:spPr>
        <p:txBody>
          <a:bodyPr wrap="square" anchor="ctr">
            <a:spAutoFit/>
          </a:bodyPr>
          <a:lstStyle/>
          <a:p>
            <a:r>
              <a:rPr lang="en-GB" sz="1400" b="1" dirty="0">
                <a:solidFill>
                  <a:schemeClr val="bg1"/>
                </a:solidFill>
                <a:latin typeface="Poppins" panose="00000500000000000000" pitchFamily="2" charset="0"/>
                <a:cs typeface="Poppins" panose="00000500000000000000" pitchFamily="2" charset="0"/>
              </a:rPr>
              <a:t>Like the rising cost of living challenges our customers face, inflation has had a major impact on operating costs at Yorkshire Water, soaring energy and chemical costs have impacted Yorkshire Water too. Yorkshire Water have no control over the cost or rate of inflation, this can go up and down. </a:t>
            </a:r>
          </a:p>
        </p:txBody>
      </p:sp>
    </p:spTree>
    <p:extLst>
      <p:ext uri="{BB962C8B-B14F-4D97-AF65-F5344CB8AC3E}">
        <p14:creationId xmlns:p14="http://schemas.microsoft.com/office/powerpoint/2010/main" val="83556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6393063A-065F-4A12-E2DC-EA7C48FAB7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2513" y="0"/>
            <a:ext cx="6003235" cy="6858000"/>
          </a:xfrm>
          <a:prstGeom prst="rect">
            <a:avLst/>
          </a:prstGeom>
        </p:spPr>
      </p:pic>
      <p:sp>
        <p:nvSpPr>
          <p:cNvPr id="8" name="Rectangle 7">
            <a:extLst>
              <a:ext uri="{FF2B5EF4-FFF2-40B4-BE49-F238E27FC236}">
                <a16:creationId xmlns:a16="http://schemas.microsoft.com/office/drawing/2014/main" id="{2F8DDC3F-3679-4F3E-80B9-B3E47A4556AF}"/>
              </a:ext>
            </a:extLst>
          </p:cNvPr>
          <p:cNvSpPr/>
          <p:nvPr/>
        </p:nvSpPr>
        <p:spPr>
          <a:xfrm>
            <a:off x="0" y="0"/>
            <a:ext cx="5605670" cy="6858000"/>
          </a:xfrm>
          <a:prstGeom prst="rect">
            <a:avLst/>
          </a:prstGeom>
          <a:solidFill>
            <a:srgbClr val="121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E246614-7C7B-5497-9CEC-6570F21692AA}"/>
              </a:ext>
            </a:extLst>
          </p:cNvPr>
          <p:cNvSpPr txBox="1"/>
          <p:nvPr/>
        </p:nvSpPr>
        <p:spPr>
          <a:xfrm>
            <a:off x="343485" y="319009"/>
            <a:ext cx="191236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0" b="1" i="0" u="none" strike="noStrike" kern="1200" cap="none" spc="0" normalizeH="0" baseline="0" noProof="0">
                <a:ln>
                  <a:noFill/>
                </a:ln>
                <a:solidFill>
                  <a:srgbClr val="018AD0"/>
                </a:solidFill>
                <a:effectLst/>
                <a:uLnTx/>
                <a:uFillTx/>
                <a:latin typeface="Poppins" pitchFamily="2" charset="77"/>
                <a:ea typeface="Tahoma" panose="020B0604030504040204" pitchFamily="34" charset="0"/>
                <a:cs typeface="Poppins" pitchFamily="2" charset="77"/>
              </a:rPr>
              <a:t>16</a:t>
            </a:r>
            <a:endParaRPr kumimoji="0" lang="en-GB" sz="100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endParaRPr>
          </a:p>
        </p:txBody>
      </p:sp>
      <p:sp>
        <p:nvSpPr>
          <p:cNvPr id="15" name="TextBox 14">
            <a:extLst>
              <a:ext uri="{FF2B5EF4-FFF2-40B4-BE49-F238E27FC236}">
                <a16:creationId xmlns:a16="http://schemas.microsoft.com/office/drawing/2014/main" id="{DC66490B-EBB7-6E3C-A9F8-AF0870FA035F}"/>
              </a:ext>
            </a:extLst>
          </p:cNvPr>
          <p:cNvSpPr txBox="1"/>
          <p:nvPr/>
        </p:nvSpPr>
        <p:spPr>
          <a:xfrm>
            <a:off x="336885" y="2091768"/>
            <a:ext cx="2540786" cy="20672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000" b="1" i="0" u="none" strike="noStrike" kern="1200" cap="none" spc="0" normalizeH="0" baseline="0" noProof="0">
                <a:ln>
                  <a:noFill/>
                </a:ln>
                <a:solidFill>
                  <a:srgbClr val="EFB742"/>
                </a:solidFill>
                <a:effectLst/>
                <a:uLnTx/>
                <a:uFillTx/>
                <a:latin typeface="Poppins" pitchFamily="2" charset="77"/>
                <a:ea typeface="Tahoma" panose="020B0604030504040204" pitchFamily="34" charset="0"/>
                <a:cs typeface="Poppins" pitchFamily="2" charset="77"/>
              </a:rPr>
              <a:t>Water &amp; wastewater companies</a:t>
            </a:r>
            <a:endParaRPr kumimoji="0" lang="en-GB" sz="1000" b="0" i="0" u="none" strike="noStrike" kern="1200" cap="none" spc="0" normalizeH="0" baseline="0" noProof="0">
              <a:ln>
                <a:noFill/>
              </a:ln>
              <a:solidFill>
                <a:srgbClr val="EFB742"/>
              </a:solidFill>
              <a:effectLst/>
              <a:uLnTx/>
              <a:uFillTx/>
              <a:latin typeface="Poppins" pitchFamily="2" charset="77"/>
              <a:ea typeface="Tahoma" panose="020B060403050404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ANH: Anglian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WSH: </a:t>
            </a:r>
            <a:r>
              <a:rPr kumimoji="0" lang="en-GB" sz="1000" b="0" i="0" u="none" strike="noStrike" kern="1200" cap="none" spc="0" normalizeH="0" baseline="0" noProof="0" err="1">
                <a:ln>
                  <a:noFill/>
                </a:ln>
                <a:solidFill>
                  <a:prstClr val="white"/>
                </a:solidFill>
                <a:effectLst/>
                <a:uLnTx/>
                <a:uFillTx/>
                <a:latin typeface="Poppins" pitchFamily="2" charset="77"/>
                <a:ea typeface="Tahoma" panose="020B0604030504040204" pitchFamily="34" charset="0"/>
                <a:cs typeface="Poppins" pitchFamily="2" charset="77"/>
              </a:rPr>
              <a:t>Dwr</a:t>
            </a: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 Cymru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HDD: </a:t>
            </a:r>
            <a:r>
              <a:rPr kumimoji="0" lang="en-GB" sz="1000" b="0" i="0" u="none" strike="noStrike" kern="1200" cap="none" spc="0" normalizeH="0" baseline="0" noProof="0" err="1">
                <a:ln>
                  <a:noFill/>
                </a:ln>
                <a:solidFill>
                  <a:prstClr val="white"/>
                </a:solidFill>
                <a:effectLst/>
                <a:uLnTx/>
                <a:uFillTx/>
                <a:latin typeface="Poppins" pitchFamily="2" charset="77"/>
                <a:ea typeface="Tahoma" panose="020B0604030504040204" pitchFamily="34" charset="0"/>
                <a:cs typeface="Poppins" pitchFamily="2" charset="77"/>
              </a:rPr>
              <a:t>Hafren</a:t>
            </a: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 </a:t>
            </a:r>
            <a:r>
              <a:rPr kumimoji="0" lang="en-GB" sz="1000" b="0" i="0" u="none" strike="noStrike" kern="1200" cap="none" spc="0" normalizeH="0" baseline="0" noProof="0" err="1">
                <a:ln>
                  <a:noFill/>
                </a:ln>
                <a:solidFill>
                  <a:prstClr val="white"/>
                </a:solidFill>
                <a:effectLst/>
                <a:uLnTx/>
                <a:uFillTx/>
                <a:latin typeface="Poppins" pitchFamily="2" charset="77"/>
                <a:ea typeface="Tahoma" panose="020B0604030504040204" pitchFamily="34" charset="0"/>
                <a:cs typeface="Poppins" pitchFamily="2" charset="77"/>
              </a:rPr>
              <a:t>Dyfrdwy</a:t>
            </a:r>
            <a:endPar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NES: Northumbrian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SVE: Severn Trent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SBB: South West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SRN: Southern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TMS: Thames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UUW: United Utilities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WSX: Wessex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YKY: Yorkshire Water</a:t>
            </a:r>
          </a:p>
        </p:txBody>
      </p:sp>
      <p:sp>
        <p:nvSpPr>
          <p:cNvPr id="16" name="TextBox 15">
            <a:extLst>
              <a:ext uri="{FF2B5EF4-FFF2-40B4-BE49-F238E27FC236}">
                <a16:creationId xmlns:a16="http://schemas.microsoft.com/office/drawing/2014/main" id="{4F988FBD-B806-8234-AC2A-710C1DFDBC01}"/>
              </a:ext>
            </a:extLst>
          </p:cNvPr>
          <p:cNvSpPr txBox="1"/>
          <p:nvPr/>
        </p:nvSpPr>
        <p:spPr>
          <a:xfrm>
            <a:off x="1865884" y="469590"/>
            <a:ext cx="242854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water </a:t>
            </a:r>
            <a:b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companies </a:t>
            </a:r>
            <a:b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in total </a:t>
            </a:r>
          </a:p>
        </p:txBody>
      </p:sp>
      <p:sp>
        <p:nvSpPr>
          <p:cNvPr id="17" name="TextBox 16">
            <a:extLst>
              <a:ext uri="{FF2B5EF4-FFF2-40B4-BE49-F238E27FC236}">
                <a16:creationId xmlns:a16="http://schemas.microsoft.com/office/drawing/2014/main" id="{0437E46C-89F3-FE78-1545-ABE2113D9B7F}"/>
              </a:ext>
            </a:extLst>
          </p:cNvPr>
          <p:cNvSpPr txBox="1"/>
          <p:nvPr/>
        </p:nvSpPr>
        <p:spPr>
          <a:xfrm>
            <a:off x="2937305" y="2091768"/>
            <a:ext cx="2005262" cy="11439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000" b="1" i="0" u="none" strike="noStrike" kern="1200" cap="none" spc="0" normalizeH="0" baseline="0" noProof="0">
                <a:ln>
                  <a:noFill/>
                </a:ln>
                <a:solidFill>
                  <a:srgbClr val="EFB742"/>
                </a:solidFill>
                <a:effectLst/>
                <a:uLnTx/>
                <a:uFillTx/>
                <a:latin typeface="Poppins" pitchFamily="2" charset="77"/>
                <a:ea typeface="Tahoma" panose="020B0604030504040204" pitchFamily="34" charset="0"/>
                <a:cs typeface="Poppins" pitchFamily="2" charset="77"/>
              </a:rPr>
              <a:t>Water only companies</a:t>
            </a:r>
            <a:endParaRPr kumimoji="0" lang="en-GB" sz="1000" b="0" i="0" u="none" strike="noStrike" kern="1200" cap="none" spc="0" normalizeH="0" baseline="0" noProof="0">
              <a:ln>
                <a:noFill/>
              </a:ln>
              <a:solidFill>
                <a:srgbClr val="EFB742"/>
              </a:solidFill>
              <a:effectLst/>
              <a:uLnTx/>
              <a:uFillTx/>
              <a:latin typeface="Poppins" pitchFamily="2" charset="77"/>
              <a:ea typeface="Tahoma" panose="020B060403050404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AFW: Affinity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PRT: Portsmouth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SEW: South East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SSC: South Staffs Water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SES: SES Water</a:t>
            </a:r>
          </a:p>
        </p:txBody>
      </p:sp>
      <p:sp>
        <p:nvSpPr>
          <p:cNvPr id="18" name="TextBox 17">
            <a:extLst>
              <a:ext uri="{FF2B5EF4-FFF2-40B4-BE49-F238E27FC236}">
                <a16:creationId xmlns:a16="http://schemas.microsoft.com/office/drawing/2014/main" id="{99D0CD3E-354D-9BBB-859B-9E535CC13E21}"/>
              </a:ext>
            </a:extLst>
          </p:cNvPr>
          <p:cNvSpPr txBox="1"/>
          <p:nvPr/>
        </p:nvSpPr>
        <p:spPr>
          <a:xfrm>
            <a:off x="336885" y="4347811"/>
            <a:ext cx="4818822" cy="14516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000" b="1" i="0" u="none" strike="noStrike" kern="1200" cap="none" spc="0" normalizeH="0" baseline="0" noProof="0" dirty="0">
                <a:ln>
                  <a:noFill/>
                </a:ln>
                <a:solidFill>
                  <a:srgbClr val="EFB742"/>
                </a:solidFill>
                <a:effectLst/>
                <a:uLnTx/>
                <a:uFillTx/>
                <a:latin typeface="Poppins" pitchFamily="2" charset="77"/>
                <a:ea typeface="Tahoma" panose="020B0604030504040204" pitchFamily="34" charset="0"/>
                <a:cs typeface="Poppins" pitchFamily="2" charset="77"/>
              </a:rPr>
              <a:t>Key</a:t>
            </a:r>
            <a:endParaRPr kumimoji="0" lang="en-GB" sz="1000" b="0" i="0" u="none" strike="noStrike" kern="1200" cap="none" spc="0" normalizeH="0" baseline="0" noProof="0" dirty="0">
              <a:ln>
                <a:noFill/>
              </a:ln>
              <a:solidFill>
                <a:srgbClr val="EFB742"/>
              </a:solidFill>
              <a:effectLst/>
              <a:uLnTx/>
              <a:uFillTx/>
              <a:latin typeface="Poppins" pitchFamily="2" charset="77"/>
              <a:ea typeface="Tahoma" panose="020B060403050404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1. Water services provided under the Hartlepool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2. Water services provided under the Cambridge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3. Water services provided under the Essex &amp; Suffolk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4. Water services provided under the Bournemouth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5. Water services provided under the Bristol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6. </a:t>
            </a:r>
            <a:r>
              <a:rPr kumimoji="0" lang="en-GB" sz="1000" b="0" i="0" u="none" strike="noStrike" kern="1200" cap="none" spc="0" normalizeH="0" baseline="0" noProof="0" dirty="0" err="1">
                <a:ln>
                  <a:noFill/>
                </a:ln>
                <a:solidFill>
                  <a:prstClr val="white"/>
                </a:solidFill>
                <a:effectLst/>
                <a:uLnTx/>
                <a:uFillTx/>
                <a:latin typeface="Poppins" pitchFamily="2" charset="77"/>
                <a:ea typeface="Tahoma" panose="020B0604030504040204" pitchFamily="34" charset="0"/>
                <a:cs typeface="Poppins" pitchFamily="2" charset="77"/>
              </a:rPr>
              <a:t>Hafren</a:t>
            </a: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a:t>
            </a:r>
            <a:r>
              <a:rPr kumimoji="0" lang="en-GB" sz="1000" b="0" i="0" u="none" strike="noStrike" kern="1200" cap="none" spc="0" normalizeH="0" baseline="0" noProof="0" dirty="0" err="1">
                <a:ln>
                  <a:noFill/>
                </a:ln>
                <a:solidFill>
                  <a:prstClr val="white"/>
                </a:solidFill>
                <a:effectLst/>
                <a:uLnTx/>
                <a:uFillTx/>
                <a:latin typeface="Poppins" pitchFamily="2" charset="77"/>
                <a:ea typeface="Tahoma" panose="020B0604030504040204" pitchFamily="34" charset="0"/>
                <a:cs typeface="Poppins" pitchFamily="2" charset="77"/>
              </a:rPr>
              <a:t>Dyfrdwy</a:t>
            </a: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provides water services only in this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7. Severn Trent Water provides water services only in this area.</a:t>
            </a:r>
          </a:p>
        </p:txBody>
      </p:sp>
      <p:sp>
        <p:nvSpPr>
          <p:cNvPr id="19" name="TextBox 18">
            <a:extLst>
              <a:ext uri="{FF2B5EF4-FFF2-40B4-BE49-F238E27FC236}">
                <a16:creationId xmlns:a16="http://schemas.microsoft.com/office/drawing/2014/main" id="{A1696A5E-308A-8ACD-AD38-CA58A34F75E2}"/>
              </a:ext>
            </a:extLst>
          </p:cNvPr>
          <p:cNvSpPr txBox="1"/>
          <p:nvPr/>
        </p:nvSpPr>
        <p:spPr>
          <a:xfrm>
            <a:off x="336885" y="5988300"/>
            <a:ext cx="48188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Source:</a:t>
            </a: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 </a:t>
            </a:r>
            <a:r>
              <a:rPr kumimoji="0" lang="en-GB" sz="1000" b="0" i="0" u="none" strike="noStrike" kern="1200" cap="none" spc="0" normalizeH="0" baseline="0" noProof="0" err="1">
                <a:ln>
                  <a:noFill/>
                </a:ln>
                <a:solidFill>
                  <a:prstClr val="white"/>
                </a:solidFill>
                <a:effectLst/>
                <a:uLnTx/>
                <a:uFillTx/>
                <a:latin typeface="Poppins" pitchFamily="2" charset="77"/>
                <a:ea typeface="Tahoma" panose="020B0604030504040204" pitchFamily="34" charset="0"/>
                <a:cs typeface="Poppins" pitchFamily="2" charset="77"/>
              </a:rPr>
              <a:t>www.ofwat.gov.uk</a:t>
            </a: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/households/</a:t>
            </a:r>
            <a:b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your-water-company/contact-companies</a:t>
            </a:r>
          </a:p>
        </p:txBody>
      </p:sp>
      <p:pic>
        <p:nvPicPr>
          <p:cNvPr id="20" name="Picture 19">
            <a:extLst>
              <a:ext uri="{FF2B5EF4-FFF2-40B4-BE49-F238E27FC236}">
                <a16:creationId xmlns:a16="http://schemas.microsoft.com/office/drawing/2014/main" id="{6B5E9F1E-C833-7AA5-3F21-7AE4A2D0B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6080" y="484698"/>
            <a:ext cx="1490975" cy="484567"/>
          </a:xfrm>
          <a:prstGeom prst="rect">
            <a:avLst/>
          </a:prstGeom>
        </p:spPr>
      </p:pic>
    </p:spTree>
    <p:extLst>
      <p:ext uri="{BB962C8B-B14F-4D97-AF65-F5344CB8AC3E}">
        <p14:creationId xmlns:p14="http://schemas.microsoft.com/office/powerpoint/2010/main" val="2576408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DAFA13-D80F-D9CA-C12E-8FC697BFEE95}"/>
              </a:ext>
            </a:extLst>
          </p:cNvPr>
          <p:cNvSpPr txBox="1"/>
          <p:nvPr/>
        </p:nvSpPr>
        <p:spPr>
          <a:xfrm>
            <a:off x="476859" y="481815"/>
            <a:ext cx="107035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Helping customers who are struggling to pay their bills</a:t>
            </a:r>
            <a:endParaRPr kumimoji="0" lang="en-US" sz="28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p:txBody>
      </p:sp>
      <p:sp>
        <p:nvSpPr>
          <p:cNvPr id="6" name="TextBox 5">
            <a:extLst>
              <a:ext uri="{FF2B5EF4-FFF2-40B4-BE49-F238E27FC236}">
                <a16:creationId xmlns:a16="http://schemas.microsoft.com/office/drawing/2014/main" id="{5BF71F02-D4B3-2447-28C8-1DB1BFA3E072}"/>
              </a:ext>
            </a:extLst>
          </p:cNvPr>
          <p:cNvSpPr txBox="1"/>
          <p:nvPr/>
        </p:nvSpPr>
        <p:spPr>
          <a:xfrm>
            <a:off x="461730" y="1211185"/>
            <a:ext cx="549188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rPr>
              <a:t>Yorkshire Water are proposing to support </a:t>
            </a:r>
            <a:br>
              <a:rPr kumimoji="0" lang="en-GB" sz="18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rPr>
            </a:br>
            <a:r>
              <a:rPr kumimoji="0" lang="en-GB" sz="18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rPr>
              <a:t>around 150,000 households per year with</a:t>
            </a:r>
            <a:br>
              <a:rPr kumimoji="0" lang="en-GB" sz="18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rPr>
            </a:br>
            <a:r>
              <a:rPr kumimoji="0" lang="en-GB" sz="18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rPr>
              <a:t> financial support tariffs and schemes.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186CB"/>
                </a:solidFill>
                <a:effectLst/>
                <a:uLnTx/>
                <a:uFillTx/>
                <a:latin typeface="Poppins" pitchFamily="2" charset="77"/>
                <a:ea typeface="+mn-ea"/>
                <a:cs typeface="Poppins" pitchFamily="2" charset="77"/>
              </a:rPr>
              <a:t>The schemes include:</a:t>
            </a:r>
          </a:p>
        </p:txBody>
      </p:sp>
      <p:sp>
        <p:nvSpPr>
          <p:cNvPr id="2" name="TextBox 1">
            <a:extLst>
              <a:ext uri="{FF2B5EF4-FFF2-40B4-BE49-F238E27FC236}">
                <a16:creationId xmlns:a16="http://schemas.microsoft.com/office/drawing/2014/main" id="{A1962FDA-7BBA-B0FD-FCCB-8B29246133CF}"/>
              </a:ext>
            </a:extLst>
          </p:cNvPr>
          <p:cNvSpPr txBox="1"/>
          <p:nvPr/>
        </p:nvSpPr>
        <p:spPr>
          <a:xfrm>
            <a:off x="518626" y="4981366"/>
            <a:ext cx="5354531" cy="1001362"/>
          </a:xfrm>
          <a:prstGeom prst="rect">
            <a:avLst/>
          </a:prstGeom>
          <a:solidFill>
            <a:srgbClr val="121A42"/>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EEB643"/>
                </a:solidFill>
                <a:effectLst/>
                <a:uLnTx/>
                <a:uFillTx/>
                <a:latin typeface="Poppins" panose="00000500000000000000" pitchFamily="2" charset="0"/>
                <a:ea typeface="Times New Roman" panose="02020603050405020304" pitchFamily="18" charset="0"/>
                <a:cs typeface="+mn-cs"/>
              </a:rPr>
              <a:t>Debt schemes: </a:t>
            </a:r>
            <a:r>
              <a:rPr kumimoji="0" lang="en-GB" sz="1600" b="1" i="0" u="none" strike="noStrike" kern="1200" cap="none" spc="0" normalizeH="0" baseline="0" noProof="0">
                <a:ln>
                  <a:noFill/>
                </a:ln>
                <a:solidFill>
                  <a:prstClr val="white"/>
                </a:solidFill>
                <a:effectLst/>
                <a:uLnTx/>
                <a:uFillTx/>
                <a:latin typeface="Poppins" panose="00000500000000000000" pitchFamily="2" charset="0"/>
                <a:ea typeface="Times New Roman" panose="02020603050405020304" pitchFamily="18" charset="0"/>
                <a:cs typeface="+mn-cs"/>
              </a:rPr>
              <a:t>funded by Yorkshire Water (essentially write-offs of debt).</a:t>
            </a:r>
          </a:p>
        </p:txBody>
      </p:sp>
      <p:sp>
        <p:nvSpPr>
          <p:cNvPr id="3" name="TextBox 2">
            <a:extLst>
              <a:ext uri="{FF2B5EF4-FFF2-40B4-BE49-F238E27FC236}">
                <a16:creationId xmlns:a16="http://schemas.microsoft.com/office/drawing/2014/main" id="{C75D0EA5-71B7-2CB7-C783-F6B1CD12FA33}"/>
              </a:ext>
            </a:extLst>
          </p:cNvPr>
          <p:cNvSpPr txBox="1"/>
          <p:nvPr/>
        </p:nvSpPr>
        <p:spPr>
          <a:xfrm>
            <a:off x="6096000" y="3903136"/>
            <a:ext cx="5491887" cy="1493805"/>
          </a:xfrm>
          <a:prstGeom prst="rect">
            <a:avLst/>
          </a:prstGeom>
          <a:solidFill>
            <a:srgbClr val="121A42"/>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EB643"/>
                </a:solidFill>
                <a:effectLst/>
                <a:uLnTx/>
                <a:uFillTx/>
                <a:latin typeface="Poppins" panose="00000500000000000000" pitchFamily="2" charset="0"/>
                <a:ea typeface="Times New Roman" panose="02020603050405020304" pitchFamily="18" charset="0"/>
                <a:cs typeface="+mn-cs"/>
              </a:rPr>
              <a:t>Metering: </a:t>
            </a: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this is one of the best options for customers but requires more engagement </a:t>
            </a:r>
            <a:b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b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and cost to buy and fit meters which requires investment from Yorkshire Water.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033A6CB-EAD6-6D12-98E5-CC90F4ABAABA}"/>
              </a:ext>
            </a:extLst>
          </p:cNvPr>
          <p:cNvSpPr txBox="1"/>
          <p:nvPr/>
        </p:nvSpPr>
        <p:spPr>
          <a:xfrm>
            <a:off x="518626" y="2852419"/>
            <a:ext cx="5354531" cy="1986247"/>
          </a:xfrm>
          <a:prstGeom prst="rect">
            <a:avLst/>
          </a:prstGeom>
          <a:solidFill>
            <a:srgbClr val="121A42"/>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EEB643"/>
                </a:solidFill>
                <a:effectLst/>
                <a:uLnTx/>
                <a:uFillTx/>
                <a:latin typeface="Poppins" panose="00000500000000000000" pitchFamily="2" charset="0"/>
                <a:ea typeface="Times New Roman" panose="02020603050405020304" pitchFamily="18" charset="0"/>
                <a:cs typeface="+mn-cs"/>
              </a:rPr>
              <a:t>WaterSure</a:t>
            </a:r>
            <a:r>
              <a:rPr kumimoji="0" lang="en-GB" sz="1600" b="0"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 </a:t>
            </a: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(which is a national tariff) The </a:t>
            </a:r>
            <a:r>
              <a:rPr kumimoji="0" lang="en-GB" sz="1600" b="1" i="0" u="none" strike="noStrike" kern="1200" cap="none" spc="0" normalizeH="0" baseline="0" noProof="0" dirty="0" err="1">
                <a:ln>
                  <a:noFill/>
                </a:ln>
                <a:solidFill>
                  <a:prstClr val="white"/>
                </a:solidFill>
                <a:effectLst/>
                <a:uLnTx/>
                <a:uFillTx/>
                <a:latin typeface="Poppins" panose="00000500000000000000" pitchFamily="2" charset="0"/>
                <a:ea typeface="Times New Roman" panose="02020603050405020304" pitchFamily="18" charset="0"/>
                <a:cs typeface="+mn-cs"/>
              </a:rPr>
              <a:t>WaterSure</a:t>
            </a: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 tariff helps if you're on a lower income and if use more water than the average household. It works by capping </a:t>
            </a:r>
            <a:b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b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your yearly bill regardless of the amount </a:t>
            </a:r>
            <a:b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b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of water you use.</a:t>
            </a:r>
            <a:endPar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
        <p:nvSpPr>
          <p:cNvPr id="9" name="TextBox 8">
            <a:extLst>
              <a:ext uri="{FF2B5EF4-FFF2-40B4-BE49-F238E27FC236}">
                <a16:creationId xmlns:a16="http://schemas.microsoft.com/office/drawing/2014/main" id="{0401A993-4A30-AE44-F1A3-FF57C4911EED}"/>
              </a:ext>
            </a:extLst>
          </p:cNvPr>
          <p:cNvSpPr txBox="1"/>
          <p:nvPr/>
        </p:nvSpPr>
        <p:spPr>
          <a:xfrm>
            <a:off x="6096000" y="1298427"/>
            <a:ext cx="5491887" cy="2478690"/>
          </a:xfrm>
          <a:prstGeom prst="rect">
            <a:avLst/>
          </a:prstGeom>
          <a:solidFill>
            <a:srgbClr val="121A42"/>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Social tariff, </a:t>
            </a:r>
            <a:r>
              <a:rPr kumimoji="0" lang="en-GB" sz="1600" b="1" i="0" u="none" strike="noStrike" kern="1200" cap="none" spc="0" normalizeH="0" baseline="0" noProof="0" dirty="0" err="1">
                <a:ln>
                  <a:noFill/>
                </a:ln>
                <a:solidFill>
                  <a:srgbClr val="EEB643"/>
                </a:solidFill>
                <a:effectLst/>
                <a:uLnTx/>
                <a:uFillTx/>
                <a:latin typeface="Poppins" panose="00000500000000000000" pitchFamily="2" charset="0"/>
                <a:ea typeface="Times New Roman" panose="02020603050405020304" pitchFamily="18" charset="0"/>
                <a:cs typeface="+mn-cs"/>
              </a:rPr>
              <a:t>WaterSupport</a:t>
            </a: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 is funded by Yorkshire Water and customer cross-subsidy. Yorkshire Water are one of the few companies that contributes and are proposing to continue the £2m per year investment. Latest research conducted by Yorkshire Water with customers confirms customers are willing to contribute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panose="00000500000000000000" pitchFamily="2" charset="0"/>
                <a:ea typeface="Times New Roman" panose="02020603050405020304" pitchFamily="18" charset="0"/>
                <a:cs typeface="+mn-cs"/>
              </a:rPr>
              <a:t>up to £6 from their annual bill for this.</a:t>
            </a:r>
            <a:endParaRPr kumimoji="0" lang="en-GB"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363788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363ECD-9763-BF42-A86E-C34A00E5994E}"/>
              </a:ext>
            </a:extLst>
          </p:cNvPr>
          <p:cNvSpPr txBox="1"/>
          <p:nvPr/>
        </p:nvSpPr>
        <p:spPr>
          <a:xfrm>
            <a:off x="182675" y="673517"/>
            <a:ext cx="11418196" cy="830997"/>
          </a:xfrm>
          <a:prstGeom prst="rect">
            <a:avLst/>
          </a:prstGeom>
          <a:noFill/>
        </p:spPr>
        <p:txBody>
          <a:bodyPr wrap="square" rtlCol="0">
            <a:spAutoFit/>
          </a:bodyPr>
          <a:lstStyle/>
          <a:p>
            <a:pPr>
              <a:spcAft>
                <a:spcPts val="1000"/>
              </a:spcAft>
            </a:pPr>
            <a:r>
              <a:rPr lang="en-GB" sz="1600" b="1" dirty="0">
                <a:latin typeface="Poppins" pitchFamily="2" charset="77"/>
                <a:cs typeface="Poppins" pitchFamily="2" charset="77"/>
              </a:rPr>
              <a:t>Yorkshire Water would like to go over and above just meeting the statutory requirements as outlined in its ‘least cost’ plan. To do this, they need customer support. There are 3 areas where Yorkshire Water would like to go over and above requirements: </a:t>
            </a:r>
            <a:endParaRPr lang="en-GB" sz="1600" dirty="0">
              <a:effectLst/>
              <a:latin typeface="Poppins" pitchFamily="2" charset="77"/>
              <a:cs typeface="Poppins" pitchFamily="2" charset="77"/>
            </a:endParaRPr>
          </a:p>
        </p:txBody>
      </p:sp>
      <p:sp>
        <p:nvSpPr>
          <p:cNvPr id="2" name="TextBox 1">
            <a:extLst>
              <a:ext uri="{FF2B5EF4-FFF2-40B4-BE49-F238E27FC236}">
                <a16:creationId xmlns:a16="http://schemas.microsoft.com/office/drawing/2014/main" id="{14A268E1-590C-969F-A7D2-7926A8F375E3}"/>
              </a:ext>
            </a:extLst>
          </p:cNvPr>
          <p:cNvSpPr txBox="1"/>
          <p:nvPr/>
        </p:nvSpPr>
        <p:spPr>
          <a:xfrm>
            <a:off x="182675" y="118455"/>
            <a:ext cx="10503797" cy="523220"/>
          </a:xfrm>
          <a:prstGeom prst="rect">
            <a:avLst/>
          </a:prstGeom>
          <a:noFill/>
        </p:spPr>
        <p:txBody>
          <a:bodyPr wrap="square" rtlCol="0">
            <a:spAutoFit/>
          </a:bodyPr>
          <a:lstStyle/>
          <a:p>
            <a:r>
              <a:rPr lang="en-GB" sz="2800" b="1" dirty="0">
                <a:solidFill>
                  <a:srgbClr val="002060"/>
                </a:solidFill>
                <a:latin typeface="Poppins" panose="00000500000000000000" pitchFamily="2" charset="0"/>
                <a:cs typeface="Poppins" panose="00000500000000000000" pitchFamily="2" charset="0"/>
              </a:rPr>
              <a:t>Optional investment choices   </a:t>
            </a:r>
          </a:p>
        </p:txBody>
      </p:sp>
      <p:sp>
        <p:nvSpPr>
          <p:cNvPr id="3" name="Rectangle 2">
            <a:extLst>
              <a:ext uri="{FF2B5EF4-FFF2-40B4-BE49-F238E27FC236}">
                <a16:creationId xmlns:a16="http://schemas.microsoft.com/office/drawing/2014/main" id="{3072DC5E-D0F6-F462-C421-0023552C5987}"/>
              </a:ext>
            </a:extLst>
          </p:cNvPr>
          <p:cNvSpPr/>
          <p:nvPr/>
        </p:nvSpPr>
        <p:spPr>
          <a:xfrm>
            <a:off x="373188" y="4619854"/>
            <a:ext cx="3561501" cy="1231756"/>
          </a:xfrm>
          <a:prstGeom prst="rect">
            <a:avLst/>
          </a:prstGeom>
          <a:solidFill>
            <a:srgbClr val="121A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latin typeface="Poppins" panose="00000500000000000000" pitchFamily="2" charset="0"/>
                <a:cs typeface="Poppins" panose="00000500000000000000" pitchFamily="2" charset="0"/>
              </a:rPr>
              <a:t>Investment needed to deliver this additional improvement: £126m</a:t>
            </a:r>
          </a:p>
          <a:p>
            <a:endParaRPr lang="en-GB" sz="1200" b="1" dirty="0">
              <a:latin typeface="Poppins" panose="00000500000000000000" pitchFamily="2" charset="0"/>
              <a:cs typeface="Poppins" panose="00000500000000000000" pitchFamily="2" charset="0"/>
            </a:endParaRPr>
          </a:p>
          <a:p>
            <a:r>
              <a:rPr lang="en-GB" sz="1200" b="1" dirty="0">
                <a:latin typeface="Poppins" panose="00000500000000000000" pitchFamily="2" charset="0"/>
                <a:cs typeface="Poppins" panose="00000500000000000000" pitchFamily="2" charset="0"/>
              </a:rPr>
              <a:t>Customer bill impact: £1.30 per year</a:t>
            </a:r>
          </a:p>
          <a:p>
            <a:r>
              <a:rPr lang="en-GB" sz="1200" b="1" dirty="0">
                <a:latin typeface="Poppins" panose="00000500000000000000" pitchFamily="2" charset="0"/>
                <a:cs typeface="Poppins" panose="00000500000000000000" pitchFamily="2" charset="0"/>
              </a:rPr>
              <a:t>Customer bill impact with inflation: £1.47 per year</a:t>
            </a:r>
            <a:endParaRPr lang="en-GB" sz="1200" dirty="0">
              <a:latin typeface="Poppins" panose="00000500000000000000" pitchFamily="2" charset="0"/>
              <a:cs typeface="Poppins" panose="00000500000000000000" pitchFamily="2" charset="0"/>
            </a:endParaRPr>
          </a:p>
        </p:txBody>
      </p:sp>
      <p:sp>
        <p:nvSpPr>
          <p:cNvPr id="5" name="Rectangle 4">
            <a:extLst>
              <a:ext uri="{FF2B5EF4-FFF2-40B4-BE49-F238E27FC236}">
                <a16:creationId xmlns:a16="http://schemas.microsoft.com/office/drawing/2014/main" id="{7A759097-60B7-9242-F165-4DE80F5E579F}"/>
              </a:ext>
            </a:extLst>
          </p:cNvPr>
          <p:cNvSpPr/>
          <p:nvPr/>
        </p:nvSpPr>
        <p:spPr>
          <a:xfrm>
            <a:off x="373189" y="1628632"/>
            <a:ext cx="3561501" cy="2992706"/>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400" b="1" dirty="0">
                <a:latin typeface="Poppins" panose="00000500000000000000" pitchFamily="2" charset="0"/>
                <a:cs typeface="Poppins" panose="00000500000000000000" pitchFamily="2" charset="0"/>
              </a:rPr>
              <a:t>Further improving our water supply resilience</a:t>
            </a:r>
          </a:p>
          <a:p>
            <a:endParaRPr lang="en-GB" sz="8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GB" sz="1200" dirty="0">
                <a:latin typeface="Poppins"/>
                <a:cs typeface="Poppins"/>
              </a:rPr>
              <a:t>YW have a number of zones where customers are at increased risk of experiencing a water supply interruption due to only having a single water treatment works delivering their water.</a:t>
            </a:r>
          </a:p>
          <a:p>
            <a:pPr marL="285750" indent="-285750">
              <a:buFont typeface="Arial" panose="020B0604020202020204" pitchFamily="34" charset="0"/>
              <a:buChar char="•"/>
            </a:pPr>
            <a:r>
              <a:rPr lang="en-GB" sz="1200" dirty="0">
                <a:latin typeface="Poppins"/>
                <a:cs typeface="Poppins"/>
              </a:rPr>
              <a:t>This investment would enable YW to secure alternative supplies of water for 135,000 customers, reducing their risk of interruptions. </a:t>
            </a:r>
            <a:endParaRPr lang="en-GB" sz="1200" dirty="0">
              <a:latin typeface="Poppins" panose="00000500000000000000" pitchFamily="2" charset="0"/>
              <a:cs typeface="Poppins" panose="00000500000000000000" pitchFamily="2" charset="0"/>
            </a:endParaRPr>
          </a:p>
        </p:txBody>
      </p:sp>
      <p:sp>
        <p:nvSpPr>
          <p:cNvPr id="4" name="Rectangle 3">
            <a:extLst>
              <a:ext uri="{FF2B5EF4-FFF2-40B4-BE49-F238E27FC236}">
                <a16:creationId xmlns:a16="http://schemas.microsoft.com/office/drawing/2014/main" id="{48D685F9-9987-4B3A-2739-30F27FC9EA07}"/>
              </a:ext>
            </a:extLst>
          </p:cNvPr>
          <p:cNvSpPr/>
          <p:nvPr/>
        </p:nvSpPr>
        <p:spPr>
          <a:xfrm>
            <a:off x="4111023" y="1628632"/>
            <a:ext cx="3656759" cy="2992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sz="1400" b="1" dirty="0">
                <a:latin typeface="Poppins"/>
                <a:cs typeface="Poppins"/>
              </a:rPr>
              <a:t>Further increasing resilience to flooding</a:t>
            </a:r>
          </a:p>
          <a:p>
            <a:endParaRPr lang="en-US" sz="500" dirty="0">
              <a:latin typeface="Poppins"/>
              <a:cs typeface="Poppins"/>
            </a:endParaRPr>
          </a:p>
          <a:p>
            <a:endParaRPr lang="en-GB" sz="500" b="1" dirty="0">
              <a:latin typeface="Poppins"/>
              <a:cs typeface="Poppins"/>
            </a:endParaRPr>
          </a:p>
          <a:p>
            <a:pPr marL="285750" indent="-285750">
              <a:buFont typeface="Arial" panose="020B0604020202020204" pitchFamily="34" charset="0"/>
              <a:buChar char="•"/>
            </a:pPr>
            <a:r>
              <a:rPr lang="en-GB" sz="1200" dirty="0">
                <a:latin typeface="Poppins"/>
                <a:cs typeface="Poppins"/>
              </a:rPr>
              <a:t>This investment will allow continued innovative work to improve surface water flooding protection in the most impacted part of our region - Hull and East Riding.</a:t>
            </a:r>
          </a:p>
          <a:p>
            <a:pPr marL="285750" indent="-285750">
              <a:buFont typeface="Arial" panose="020B0604020202020204" pitchFamily="34" charset="0"/>
              <a:buChar char="•"/>
            </a:pPr>
            <a:r>
              <a:rPr lang="en-GB" sz="1200" dirty="0">
                <a:latin typeface="Poppins"/>
                <a:cs typeface="Poppins"/>
              </a:rPr>
              <a:t>This work will create a new approach to surface water management for the whole of Yorkshire which relies upon more natural/environmentally friendly infrastructure to improve flood resilience as opposed to carbon intensive traditional approaches.</a:t>
            </a:r>
          </a:p>
        </p:txBody>
      </p:sp>
      <p:sp>
        <p:nvSpPr>
          <p:cNvPr id="7" name="Rectangle 6">
            <a:extLst>
              <a:ext uri="{FF2B5EF4-FFF2-40B4-BE49-F238E27FC236}">
                <a16:creationId xmlns:a16="http://schemas.microsoft.com/office/drawing/2014/main" id="{786A10CD-0506-B4DC-AC29-1B02DF5C8479}"/>
              </a:ext>
            </a:extLst>
          </p:cNvPr>
          <p:cNvSpPr/>
          <p:nvPr/>
        </p:nvSpPr>
        <p:spPr>
          <a:xfrm>
            <a:off x="8004248" y="1628632"/>
            <a:ext cx="3725934" cy="299270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effectLst/>
                <a:latin typeface="Poppins" panose="00000500000000000000" pitchFamily="2" charset="0"/>
                <a:ea typeface="Calibri" panose="020F0502020204030204" pitchFamily="34" charset="0"/>
              </a:rPr>
              <a:t>Further reducing the use of storm overflows to our seas </a:t>
            </a:r>
          </a:p>
          <a:p>
            <a:endParaRPr lang="en-GB" sz="8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en-GB" sz="12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Defra’s Storm Overflow Reduction Plan has a target for designated coastal bathing waters (these are beaches monitored and assessed for water quality) - it sets out that by 2035 no coastal storm overflow should spill sewage more than 2 times in a bathing season.</a:t>
            </a:r>
            <a:endParaRPr lang="en-GB" sz="12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marL="342900" lvl="0" indent="-342900">
              <a:buFont typeface="Arial" panose="020B0604020202020204" pitchFamily="34" charset="0"/>
              <a:buChar char="•"/>
              <a:tabLst>
                <a:tab pos="457200" algn="l"/>
              </a:tabLst>
            </a:pPr>
            <a:r>
              <a:rPr lang="en-GB" sz="1200" dirty="0">
                <a:solidFill>
                  <a:schemeClr val="bg1"/>
                </a:solidFill>
                <a:effectLst/>
                <a:latin typeface="Poppins" panose="00000500000000000000" pitchFamily="2" charset="0"/>
                <a:ea typeface="Times New Roman" panose="02020603050405020304" pitchFamily="18" charset="0"/>
                <a:cs typeface="Poppins" panose="00000500000000000000" pitchFamily="2" charset="0"/>
              </a:rPr>
              <a:t>This investment will allow us to reduce storm sewage spills to no more than 2 sewage spills from 29 of our coastal storm overflows by 2030, ahead of the 2035 target.</a:t>
            </a:r>
            <a:endParaRPr lang="en-GB" sz="1200" dirty="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endParaRPr lang="en-GB" sz="700" dirty="0">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67923B53-021F-2530-ED13-A4E6BFD3DE7D}"/>
              </a:ext>
            </a:extLst>
          </p:cNvPr>
          <p:cNvSpPr/>
          <p:nvPr/>
        </p:nvSpPr>
        <p:spPr>
          <a:xfrm>
            <a:off x="4111023" y="4619854"/>
            <a:ext cx="3656759" cy="123175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latin typeface="Poppins" panose="00000500000000000000" pitchFamily="2" charset="0"/>
                <a:cs typeface="Poppins" panose="00000500000000000000" pitchFamily="2" charset="0"/>
              </a:rPr>
              <a:t>Investment needed to deliver this additional improvement: £59m</a:t>
            </a:r>
          </a:p>
          <a:p>
            <a:endParaRPr lang="en-GB" sz="1200" b="1">
              <a:latin typeface="Poppins" panose="00000500000000000000" pitchFamily="2" charset="0"/>
              <a:cs typeface="Poppins" panose="00000500000000000000" pitchFamily="2" charset="0"/>
            </a:endParaRPr>
          </a:p>
          <a:p>
            <a:r>
              <a:rPr lang="en-GB" sz="1200" b="1">
                <a:latin typeface="Poppins" panose="00000500000000000000" pitchFamily="2" charset="0"/>
                <a:cs typeface="Poppins" panose="00000500000000000000" pitchFamily="2" charset="0"/>
              </a:rPr>
              <a:t>Customer bill impact: £0.61p per year</a:t>
            </a:r>
          </a:p>
          <a:p>
            <a:r>
              <a:rPr lang="en-GB" sz="1200" b="1">
                <a:latin typeface="Poppins" panose="00000500000000000000" pitchFamily="2" charset="0"/>
                <a:cs typeface="Poppins" panose="00000500000000000000" pitchFamily="2" charset="0"/>
              </a:rPr>
              <a:t>Customer bill impact with inflation: £0.69p per year </a:t>
            </a:r>
            <a:endParaRPr lang="en-GB" sz="1200">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88E46EC5-AD1A-FAE8-5849-41666E4242CD}"/>
              </a:ext>
            </a:extLst>
          </p:cNvPr>
          <p:cNvSpPr/>
          <p:nvPr/>
        </p:nvSpPr>
        <p:spPr>
          <a:xfrm>
            <a:off x="8004248" y="4595204"/>
            <a:ext cx="3725934" cy="123175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latin typeface="Poppins" panose="00000500000000000000" pitchFamily="2" charset="0"/>
                <a:cs typeface="Poppins" panose="00000500000000000000" pitchFamily="2" charset="0"/>
              </a:rPr>
              <a:t>Investment needed to deliver this additional improvement: £300m</a:t>
            </a:r>
          </a:p>
          <a:p>
            <a:endParaRPr lang="en-GB" sz="1200" b="1" dirty="0">
              <a:latin typeface="Poppins" panose="00000500000000000000" pitchFamily="2" charset="0"/>
              <a:cs typeface="Poppins" panose="00000500000000000000" pitchFamily="2" charset="0"/>
            </a:endParaRPr>
          </a:p>
          <a:p>
            <a:r>
              <a:rPr lang="en-GB" sz="1200" b="1" dirty="0">
                <a:latin typeface="Poppins" panose="00000500000000000000" pitchFamily="2" charset="0"/>
                <a:cs typeface="Poppins" panose="00000500000000000000" pitchFamily="2" charset="0"/>
              </a:rPr>
              <a:t>Customer bill impact: £3.32 per year</a:t>
            </a:r>
          </a:p>
          <a:p>
            <a:r>
              <a:rPr lang="en-GB" sz="1200" b="1" dirty="0">
                <a:latin typeface="Poppins" panose="00000500000000000000" pitchFamily="2" charset="0"/>
                <a:cs typeface="Poppins" panose="00000500000000000000" pitchFamily="2" charset="0"/>
              </a:rPr>
              <a:t>Customer bill impact with inflation: £3.74 per year</a:t>
            </a:r>
            <a:endParaRPr lang="en-GB" sz="1200" dirty="0">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D4F0996C-2503-8864-E219-082E8B3A5327}"/>
              </a:ext>
            </a:extLst>
          </p:cNvPr>
          <p:cNvSpPr txBox="1"/>
          <p:nvPr/>
        </p:nvSpPr>
        <p:spPr>
          <a:xfrm>
            <a:off x="373188" y="5975728"/>
            <a:ext cx="7782519" cy="338554"/>
          </a:xfrm>
          <a:prstGeom prst="rect">
            <a:avLst/>
          </a:prstGeom>
          <a:noFill/>
        </p:spPr>
        <p:txBody>
          <a:bodyPr wrap="square" rtlCol="0">
            <a:spAutoFit/>
          </a:bodyPr>
          <a:lstStyle/>
          <a:p>
            <a:r>
              <a:rPr lang="en-GB" sz="1600" b="1">
                <a:solidFill>
                  <a:schemeClr val="accent1"/>
                </a:solidFill>
                <a:latin typeface="Poppins" panose="00000500000000000000" pitchFamily="2" charset="0"/>
                <a:cs typeface="Poppins" panose="00000500000000000000" pitchFamily="2" charset="0"/>
              </a:rPr>
              <a:t>Total Investment required for all 3 optional areas: £5.23 per year</a:t>
            </a:r>
          </a:p>
        </p:txBody>
      </p:sp>
      <p:sp>
        <p:nvSpPr>
          <p:cNvPr id="11" name="TextBox 10">
            <a:extLst>
              <a:ext uri="{FF2B5EF4-FFF2-40B4-BE49-F238E27FC236}">
                <a16:creationId xmlns:a16="http://schemas.microsoft.com/office/drawing/2014/main" id="{CCBFE296-E23F-B92C-7E47-24CC008BB170}"/>
              </a:ext>
            </a:extLst>
          </p:cNvPr>
          <p:cNvSpPr txBox="1"/>
          <p:nvPr/>
        </p:nvSpPr>
        <p:spPr>
          <a:xfrm>
            <a:off x="373188" y="6314282"/>
            <a:ext cx="9306519" cy="338554"/>
          </a:xfrm>
          <a:prstGeom prst="rect">
            <a:avLst/>
          </a:prstGeom>
          <a:noFill/>
        </p:spPr>
        <p:txBody>
          <a:bodyPr wrap="square" rtlCol="0">
            <a:spAutoFit/>
          </a:bodyPr>
          <a:lstStyle/>
          <a:p>
            <a:r>
              <a:rPr lang="en-GB" sz="1600" b="1">
                <a:solidFill>
                  <a:schemeClr val="accent1"/>
                </a:solidFill>
                <a:latin typeface="Poppins" panose="00000500000000000000" pitchFamily="2" charset="0"/>
                <a:cs typeface="Poppins" panose="00000500000000000000" pitchFamily="2" charset="0"/>
              </a:rPr>
              <a:t>Total Investment required for all 3 optional areas including inflation: £5.90 per year</a:t>
            </a:r>
          </a:p>
        </p:txBody>
      </p:sp>
    </p:spTree>
    <p:extLst>
      <p:ext uri="{BB962C8B-B14F-4D97-AF65-F5344CB8AC3E}">
        <p14:creationId xmlns:p14="http://schemas.microsoft.com/office/powerpoint/2010/main" val="4080010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075773-1B14-3F2E-403F-9BF15DAC811E}"/>
              </a:ext>
            </a:extLst>
          </p:cNvPr>
          <p:cNvSpPr txBox="1"/>
          <p:nvPr/>
        </p:nvSpPr>
        <p:spPr>
          <a:xfrm>
            <a:off x="393853" y="470837"/>
            <a:ext cx="6097836" cy="523220"/>
          </a:xfrm>
          <a:prstGeom prst="rect">
            <a:avLst/>
          </a:prstGeom>
          <a:noFill/>
        </p:spPr>
        <p:txBody>
          <a:bodyPr wrap="square">
            <a:spAutoFit/>
          </a:bodyPr>
          <a:lstStyle/>
          <a:p>
            <a:pPr defTabSz="257175"/>
            <a:r>
              <a:rPr lang="en-GB" sz="2800" b="1" dirty="0">
                <a:solidFill>
                  <a:srgbClr val="121A42"/>
                </a:solidFill>
                <a:latin typeface="Poppins" panose="00000500000000000000" pitchFamily="2" charset="0"/>
                <a:cs typeface="Poppins" panose="00000500000000000000" pitchFamily="2" charset="0"/>
              </a:rPr>
              <a:t>Phasing options over time: </a:t>
            </a:r>
          </a:p>
        </p:txBody>
      </p:sp>
      <p:sp>
        <p:nvSpPr>
          <p:cNvPr id="6" name="Rectangle 5">
            <a:extLst>
              <a:ext uri="{FF2B5EF4-FFF2-40B4-BE49-F238E27FC236}">
                <a16:creationId xmlns:a16="http://schemas.microsoft.com/office/drawing/2014/main" id="{C2E0F204-7D9F-2EB5-68F2-6E6DC835F0B6}"/>
              </a:ext>
            </a:extLst>
          </p:cNvPr>
          <p:cNvSpPr/>
          <p:nvPr/>
        </p:nvSpPr>
        <p:spPr>
          <a:xfrm>
            <a:off x="377328" y="2160336"/>
            <a:ext cx="11437343" cy="1768734"/>
          </a:xfrm>
          <a:prstGeom prst="rect">
            <a:avLst/>
          </a:prstGeom>
          <a:solidFill>
            <a:srgbClr val="018AD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b="1" dirty="0">
                <a:latin typeface="Poppins" panose="00000500000000000000" pitchFamily="2" charset="0"/>
                <a:cs typeface="Poppins" panose="00000500000000000000" pitchFamily="2" charset="0"/>
              </a:rPr>
              <a:t>Potential </a:t>
            </a:r>
          </a:p>
          <a:p>
            <a:r>
              <a:rPr lang="en-GB" b="1" dirty="0">
                <a:latin typeface="Poppins" panose="00000500000000000000" pitchFamily="2" charset="0"/>
                <a:cs typeface="Poppins" panose="00000500000000000000" pitchFamily="2" charset="0"/>
              </a:rPr>
              <a:t>options </a:t>
            </a:r>
          </a:p>
        </p:txBody>
      </p:sp>
      <p:sp>
        <p:nvSpPr>
          <p:cNvPr id="7" name="Rectangle 6">
            <a:extLst>
              <a:ext uri="{FF2B5EF4-FFF2-40B4-BE49-F238E27FC236}">
                <a16:creationId xmlns:a16="http://schemas.microsoft.com/office/drawing/2014/main" id="{35A0FE02-C1D1-343F-B237-D75A5C67294B}"/>
              </a:ext>
            </a:extLst>
          </p:cNvPr>
          <p:cNvSpPr/>
          <p:nvPr/>
        </p:nvSpPr>
        <p:spPr>
          <a:xfrm>
            <a:off x="377327" y="4247639"/>
            <a:ext cx="11437343" cy="1768734"/>
          </a:xfrm>
          <a:prstGeom prst="rect">
            <a:avLst/>
          </a:prstGeom>
          <a:solidFill>
            <a:srgbClr val="121A42"/>
          </a:solidFill>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en-GB" b="1" dirty="0">
                <a:latin typeface="Poppins" panose="00000500000000000000" pitchFamily="2" charset="0"/>
                <a:cs typeface="Poppins" panose="00000500000000000000" pitchFamily="2" charset="0"/>
              </a:rPr>
              <a:t>Impact </a:t>
            </a:r>
          </a:p>
          <a:p>
            <a:r>
              <a:rPr lang="en-GB" b="1" dirty="0">
                <a:latin typeface="Poppins" panose="00000500000000000000" pitchFamily="2" charset="0"/>
                <a:cs typeface="Poppins" panose="00000500000000000000" pitchFamily="2" charset="0"/>
              </a:rPr>
              <a:t>on bills</a:t>
            </a:r>
          </a:p>
        </p:txBody>
      </p:sp>
      <p:sp>
        <p:nvSpPr>
          <p:cNvPr id="8" name="Rectangle 7">
            <a:extLst>
              <a:ext uri="{FF2B5EF4-FFF2-40B4-BE49-F238E27FC236}">
                <a16:creationId xmlns:a16="http://schemas.microsoft.com/office/drawing/2014/main" id="{F1125935-3564-971D-EFA0-7C15EA2ED1C0}"/>
              </a:ext>
            </a:extLst>
          </p:cNvPr>
          <p:cNvSpPr/>
          <p:nvPr/>
        </p:nvSpPr>
        <p:spPr>
          <a:xfrm>
            <a:off x="2644047" y="1304186"/>
            <a:ext cx="2944258" cy="455715"/>
          </a:xfrm>
          <a:prstGeom prst="rect">
            <a:avLst/>
          </a:prstGeom>
          <a:solidFill>
            <a:srgbClr val="00A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Poppins" panose="00000500000000000000" pitchFamily="2" charset="0"/>
                <a:cs typeface="Poppins" panose="00000500000000000000" pitchFamily="2" charset="0"/>
              </a:rPr>
              <a:t>Option 1</a:t>
            </a:r>
          </a:p>
        </p:txBody>
      </p:sp>
      <p:sp>
        <p:nvSpPr>
          <p:cNvPr id="9" name="Rectangle 8">
            <a:extLst>
              <a:ext uri="{FF2B5EF4-FFF2-40B4-BE49-F238E27FC236}">
                <a16:creationId xmlns:a16="http://schemas.microsoft.com/office/drawing/2014/main" id="{09889A98-D292-670C-7372-5250884A2045}"/>
              </a:ext>
            </a:extLst>
          </p:cNvPr>
          <p:cNvSpPr/>
          <p:nvPr/>
        </p:nvSpPr>
        <p:spPr>
          <a:xfrm>
            <a:off x="5733475" y="1304186"/>
            <a:ext cx="2944258" cy="455715"/>
          </a:xfrm>
          <a:prstGeom prst="rect">
            <a:avLst/>
          </a:prstGeom>
          <a:solidFill>
            <a:srgbClr val="00A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Poppins" panose="00000500000000000000" pitchFamily="2" charset="0"/>
                <a:cs typeface="Poppins" panose="00000500000000000000" pitchFamily="2" charset="0"/>
              </a:rPr>
              <a:t>Option 2</a:t>
            </a:r>
          </a:p>
        </p:txBody>
      </p:sp>
      <p:sp>
        <p:nvSpPr>
          <p:cNvPr id="10" name="Rectangle 9">
            <a:extLst>
              <a:ext uri="{FF2B5EF4-FFF2-40B4-BE49-F238E27FC236}">
                <a16:creationId xmlns:a16="http://schemas.microsoft.com/office/drawing/2014/main" id="{6BF11ADC-3823-1D73-554B-2940D0609222}"/>
              </a:ext>
            </a:extLst>
          </p:cNvPr>
          <p:cNvSpPr/>
          <p:nvPr/>
        </p:nvSpPr>
        <p:spPr>
          <a:xfrm>
            <a:off x="8865765" y="1304185"/>
            <a:ext cx="2944258" cy="455715"/>
          </a:xfrm>
          <a:prstGeom prst="rect">
            <a:avLst/>
          </a:prstGeom>
          <a:solidFill>
            <a:srgbClr val="00A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Poppins" panose="00000500000000000000" pitchFamily="2" charset="0"/>
                <a:cs typeface="Poppins" panose="00000500000000000000" pitchFamily="2" charset="0"/>
              </a:rPr>
              <a:t>Option 3</a:t>
            </a:r>
          </a:p>
        </p:txBody>
      </p:sp>
      <p:sp>
        <p:nvSpPr>
          <p:cNvPr id="19" name="Isosceles Triangle 18">
            <a:extLst>
              <a:ext uri="{FF2B5EF4-FFF2-40B4-BE49-F238E27FC236}">
                <a16:creationId xmlns:a16="http://schemas.microsoft.com/office/drawing/2014/main" id="{360D790A-1860-CB14-44D1-BD4C43A4CA24}"/>
              </a:ext>
            </a:extLst>
          </p:cNvPr>
          <p:cNvSpPr/>
          <p:nvPr/>
        </p:nvSpPr>
        <p:spPr>
          <a:xfrm rot="10800000">
            <a:off x="3515757" y="1759900"/>
            <a:ext cx="1200838" cy="222037"/>
          </a:xfrm>
          <a:prstGeom prst="triangle">
            <a:avLst/>
          </a:prstGeom>
          <a:solidFill>
            <a:srgbClr val="00A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004AB7AF-C27C-7210-5C27-40BB3ECC6F19}"/>
              </a:ext>
            </a:extLst>
          </p:cNvPr>
          <p:cNvSpPr/>
          <p:nvPr/>
        </p:nvSpPr>
        <p:spPr>
          <a:xfrm rot="10800000">
            <a:off x="6576609" y="1760185"/>
            <a:ext cx="1200838" cy="222037"/>
          </a:xfrm>
          <a:prstGeom prst="triangle">
            <a:avLst/>
          </a:prstGeom>
          <a:solidFill>
            <a:srgbClr val="00A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1542D457-937A-6FEB-F99A-A4384C1C59C4}"/>
              </a:ext>
            </a:extLst>
          </p:cNvPr>
          <p:cNvSpPr/>
          <p:nvPr/>
        </p:nvSpPr>
        <p:spPr>
          <a:xfrm rot="10800000">
            <a:off x="9637461" y="1758475"/>
            <a:ext cx="1200838" cy="222037"/>
          </a:xfrm>
          <a:prstGeom prst="triangle">
            <a:avLst/>
          </a:prstGeom>
          <a:solidFill>
            <a:srgbClr val="00A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2396A39-7A59-C54F-B2BE-63154F7E7572}"/>
              </a:ext>
            </a:extLst>
          </p:cNvPr>
          <p:cNvSpPr txBox="1"/>
          <p:nvPr/>
        </p:nvSpPr>
        <p:spPr>
          <a:xfrm>
            <a:off x="2639454" y="2372122"/>
            <a:ext cx="2927389" cy="1309139"/>
          </a:xfrm>
          <a:prstGeom prst="rect">
            <a:avLst/>
          </a:prstGeom>
          <a:solidFill>
            <a:schemeClr val="bg1"/>
          </a:solidFill>
        </p:spPr>
        <p:txBody>
          <a:bodyPr wrap="square" lIns="251999" tIns="251999" rIns="251999" bIns="251999"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t>Investment is spread overtime from 2030 to 2050, gradually improving levels of service during this period.</a:t>
            </a:r>
          </a:p>
        </p:txBody>
      </p:sp>
      <p:sp>
        <p:nvSpPr>
          <p:cNvPr id="4" name="TextBox 3">
            <a:extLst>
              <a:ext uri="{FF2B5EF4-FFF2-40B4-BE49-F238E27FC236}">
                <a16:creationId xmlns:a16="http://schemas.microsoft.com/office/drawing/2014/main" id="{FB54003F-2314-AB40-FF52-860CC4F755C4}"/>
              </a:ext>
            </a:extLst>
          </p:cNvPr>
          <p:cNvSpPr txBox="1"/>
          <p:nvPr/>
        </p:nvSpPr>
        <p:spPr>
          <a:xfrm>
            <a:off x="2656323" y="4479395"/>
            <a:ext cx="2910520" cy="1304210"/>
          </a:xfrm>
          <a:prstGeom prst="rect">
            <a:avLst/>
          </a:prstGeom>
          <a:solidFill>
            <a:schemeClr val="bg1"/>
          </a:solidFill>
        </p:spPr>
        <p:txBody>
          <a:bodyPr wrap="square" lIns="251999" tIns="251999" rIns="251999" bIns="251999" rtlCol="0">
            <a:noAutofit/>
          </a:bodyPr>
          <a:lstStyle/>
          <a:p>
            <a:pPr marR="0" lvl="0" algn="l" defTabSz="914400" rtl="0" eaLnBrk="1" fontAlgn="auto" latinLnBrk="0" hangingPunct="1">
              <a:lnSpc>
                <a:spcPct val="100000"/>
              </a:lnSpc>
              <a:spcBef>
                <a:spcPts val="0"/>
              </a:spcBef>
              <a:spcAft>
                <a:spcPts val="0"/>
              </a:spcAft>
              <a:buClrTx/>
              <a:buSzTx/>
              <a:tabLst/>
              <a:defRPr/>
            </a:pPr>
            <a: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t>Bills will increase gradually from 2030 until 2050.</a:t>
            </a:r>
          </a:p>
        </p:txBody>
      </p:sp>
      <p:sp>
        <p:nvSpPr>
          <p:cNvPr id="11" name="TextBox 10">
            <a:extLst>
              <a:ext uri="{FF2B5EF4-FFF2-40B4-BE49-F238E27FC236}">
                <a16:creationId xmlns:a16="http://schemas.microsoft.com/office/drawing/2014/main" id="{8276B561-5759-0902-9013-2D819151D25F}"/>
              </a:ext>
            </a:extLst>
          </p:cNvPr>
          <p:cNvSpPr txBox="1"/>
          <p:nvPr/>
        </p:nvSpPr>
        <p:spPr>
          <a:xfrm>
            <a:off x="5721768" y="2372121"/>
            <a:ext cx="2927389" cy="1305427"/>
          </a:xfrm>
          <a:prstGeom prst="rect">
            <a:avLst/>
          </a:prstGeom>
          <a:solidFill>
            <a:schemeClr val="bg1"/>
          </a:solidFill>
        </p:spPr>
        <p:txBody>
          <a:bodyPr wrap="square" lIns="251999" tIns="251999" rIns="251999" bIns="251999" rtlCol="0">
            <a:noAutofit/>
          </a:bodyPr>
          <a:lstStyle/>
          <a:p>
            <a:pPr marR="0" lvl="0" algn="l" defTabSz="914400" rtl="0" eaLnBrk="1" fontAlgn="auto" latinLnBrk="0" hangingPunct="1">
              <a:lnSpc>
                <a:spcPct val="100000"/>
              </a:lnSpc>
              <a:spcBef>
                <a:spcPts val="0"/>
              </a:spcBef>
              <a:spcAft>
                <a:spcPts val="0"/>
              </a:spcAft>
              <a:buClrTx/>
              <a:buSzTx/>
              <a:tabLst/>
              <a:defRPr/>
            </a:pPr>
            <a: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t>Investment is sooner and therefore improvements are made sooner and rapidly.</a:t>
            </a:r>
          </a:p>
        </p:txBody>
      </p:sp>
      <p:sp>
        <p:nvSpPr>
          <p:cNvPr id="12" name="TextBox 11">
            <a:extLst>
              <a:ext uri="{FF2B5EF4-FFF2-40B4-BE49-F238E27FC236}">
                <a16:creationId xmlns:a16="http://schemas.microsoft.com/office/drawing/2014/main" id="{269ACD8A-3B5E-5C35-FDD4-C6321B25D70B}"/>
              </a:ext>
            </a:extLst>
          </p:cNvPr>
          <p:cNvSpPr txBox="1"/>
          <p:nvPr/>
        </p:nvSpPr>
        <p:spPr>
          <a:xfrm>
            <a:off x="8848151" y="2388361"/>
            <a:ext cx="2784396" cy="1286649"/>
          </a:xfrm>
          <a:prstGeom prst="rect">
            <a:avLst/>
          </a:prstGeom>
          <a:solidFill>
            <a:schemeClr val="bg1"/>
          </a:solidFill>
        </p:spPr>
        <p:txBody>
          <a:bodyPr wrap="square" lIns="251999" tIns="251999" rIns="251999" bIns="251999" rtlCol="0">
            <a:noAutofit/>
          </a:bodyPr>
          <a:lstStyle/>
          <a:p>
            <a:pPr marR="0" lvl="0" algn="l" defTabSz="914400" rtl="0" eaLnBrk="1" fontAlgn="auto" latinLnBrk="0" hangingPunct="1">
              <a:lnSpc>
                <a:spcPct val="100000"/>
              </a:lnSpc>
              <a:spcBef>
                <a:spcPts val="0"/>
              </a:spcBef>
              <a:spcAft>
                <a:spcPts val="0"/>
              </a:spcAft>
              <a:buClrTx/>
              <a:buSzTx/>
              <a:tabLst/>
              <a:defRPr/>
            </a:pPr>
            <a: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t>Investment is delayed </a:t>
            </a:r>
            <a:b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br>
            <a: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t>so that service improvements happen later.</a:t>
            </a:r>
          </a:p>
        </p:txBody>
      </p:sp>
      <p:sp>
        <p:nvSpPr>
          <p:cNvPr id="22" name="TextBox 21">
            <a:extLst>
              <a:ext uri="{FF2B5EF4-FFF2-40B4-BE49-F238E27FC236}">
                <a16:creationId xmlns:a16="http://schemas.microsoft.com/office/drawing/2014/main" id="{6925240A-FB75-A062-5F74-852C3DE80019}"/>
              </a:ext>
            </a:extLst>
          </p:cNvPr>
          <p:cNvSpPr txBox="1"/>
          <p:nvPr/>
        </p:nvSpPr>
        <p:spPr>
          <a:xfrm>
            <a:off x="5738637" y="4474699"/>
            <a:ext cx="2910520" cy="1309139"/>
          </a:xfrm>
          <a:prstGeom prst="rect">
            <a:avLst/>
          </a:prstGeom>
          <a:solidFill>
            <a:schemeClr val="bg1"/>
          </a:solidFill>
        </p:spPr>
        <p:txBody>
          <a:bodyPr wrap="square" lIns="251999" tIns="251999" rIns="251999" bIns="251999"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t>Bills increase sooner, increasingly steeply </a:t>
            </a:r>
            <a:b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br>
            <a: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t>at first and then levelling out over time.</a:t>
            </a:r>
          </a:p>
        </p:txBody>
      </p:sp>
      <p:sp>
        <p:nvSpPr>
          <p:cNvPr id="23" name="TextBox 22">
            <a:extLst>
              <a:ext uri="{FF2B5EF4-FFF2-40B4-BE49-F238E27FC236}">
                <a16:creationId xmlns:a16="http://schemas.microsoft.com/office/drawing/2014/main" id="{C0F48746-30FE-F592-0AD7-B02EABA4B541}"/>
              </a:ext>
            </a:extLst>
          </p:cNvPr>
          <p:cNvSpPr txBox="1"/>
          <p:nvPr/>
        </p:nvSpPr>
        <p:spPr>
          <a:xfrm>
            <a:off x="8843213" y="4474698"/>
            <a:ext cx="2789333" cy="1309139"/>
          </a:xfrm>
          <a:prstGeom prst="rect">
            <a:avLst/>
          </a:prstGeom>
          <a:solidFill>
            <a:schemeClr val="bg1"/>
          </a:solidFill>
        </p:spPr>
        <p:txBody>
          <a:bodyPr wrap="square" lIns="251999" tIns="251999" rIns="251999" bIns="251999" rtlCol="0">
            <a:noAutofit/>
          </a:bodyPr>
          <a:lstStyle/>
          <a:p>
            <a:pPr marR="0" lvl="0" algn="l" defTabSz="914400" rtl="0" eaLnBrk="1" fontAlgn="auto" latinLnBrk="0" hangingPunct="1">
              <a:lnSpc>
                <a:spcPct val="100000"/>
              </a:lnSpc>
              <a:spcBef>
                <a:spcPts val="0"/>
              </a:spcBef>
              <a:spcAft>
                <a:spcPts val="0"/>
              </a:spcAft>
              <a:buClrTx/>
              <a:buSzTx/>
              <a:tabLst/>
              <a:defRPr/>
            </a:pPr>
            <a:r>
              <a:rPr kumimoji="0" lang="en-GB" sz="1300" b="1" i="0" u="none" strike="noStrike" kern="1200" cap="none" spc="0" normalizeH="0" baseline="0" noProof="0" dirty="0">
                <a:ln>
                  <a:noFill/>
                </a:ln>
                <a:effectLst/>
                <a:uLnTx/>
                <a:uFillTx/>
                <a:latin typeface="Poppins" panose="00000500000000000000" pitchFamily="2" charset="0"/>
                <a:ea typeface="Times New Roman" panose="02020603050405020304" pitchFamily="18" charset="0"/>
                <a:cs typeface="+mn-cs"/>
              </a:rPr>
              <a:t>Bills increases happen much later with a steeper increase later on.</a:t>
            </a:r>
          </a:p>
        </p:txBody>
      </p:sp>
    </p:spTree>
    <p:extLst>
      <p:ext uri="{BB962C8B-B14F-4D97-AF65-F5344CB8AC3E}">
        <p14:creationId xmlns:p14="http://schemas.microsoft.com/office/powerpoint/2010/main" val="41598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F5739DF9-2ADF-0C1A-212E-F6597EDBAF04}"/>
              </a:ext>
            </a:extLst>
          </p:cNvPr>
          <p:cNvSpPr txBox="1">
            <a:spLocks/>
          </p:cNvSpPr>
          <p:nvPr/>
        </p:nvSpPr>
        <p:spPr>
          <a:xfrm>
            <a:off x="565483" y="555636"/>
            <a:ext cx="10515600" cy="427040"/>
          </a:xfrm>
          <a:prstGeom prst="rect">
            <a:avLst/>
          </a:prstGeom>
          <a:noFill/>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257175"/>
            <a:r>
              <a:rPr lang="en-GB" sz="3000" b="1" dirty="0">
                <a:solidFill>
                  <a:srgbClr val="121A42"/>
                </a:solidFill>
                <a:latin typeface="Poppins" panose="00000500000000000000" pitchFamily="2" charset="0"/>
                <a:cs typeface="Poppins" panose="00000500000000000000" pitchFamily="2" charset="0"/>
              </a:rPr>
              <a:t>Glossary of terms:</a:t>
            </a:r>
            <a:endParaRPr lang="en-GB" sz="1600" b="1" dirty="0">
              <a:solidFill>
                <a:srgbClr val="121A42"/>
              </a:solidFill>
              <a:latin typeface="Poppins" pitchFamily="2" charset="77"/>
              <a:cs typeface="Poppins" pitchFamily="2" charset="77"/>
            </a:endParaRPr>
          </a:p>
        </p:txBody>
      </p:sp>
      <p:sp>
        <p:nvSpPr>
          <p:cNvPr id="2" name="Title 6">
            <a:extLst>
              <a:ext uri="{FF2B5EF4-FFF2-40B4-BE49-F238E27FC236}">
                <a16:creationId xmlns:a16="http://schemas.microsoft.com/office/drawing/2014/main" id="{6685D76B-C4DE-6B32-3A4E-EA1B42FBDACC}"/>
              </a:ext>
            </a:extLst>
          </p:cNvPr>
          <p:cNvSpPr txBox="1">
            <a:spLocks/>
          </p:cNvSpPr>
          <p:nvPr/>
        </p:nvSpPr>
        <p:spPr>
          <a:xfrm>
            <a:off x="604120" y="1199580"/>
            <a:ext cx="4766370" cy="4431983"/>
          </a:xfrm>
          <a:prstGeom prst="rect">
            <a:avLst/>
          </a:prstGeom>
          <a:noFill/>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257175">
              <a:lnSpc>
                <a:spcPct val="100000"/>
              </a:lnSpc>
            </a:pPr>
            <a:r>
              <a:rPr lang="en-GB" sz="1600" b="1" dirty="0">
                <a:solidFill>
                  <a:srgbClr val="121A42"/>
                </a:solidFill>
                <a:latin typeface="Poppins" panose="00000500000000000000" pitchFamily="2" charset="0"/>
                <a:cs typeface="Poppins" panose="00000500000000000000" pitchFamily="2" charset="0"/>
              </a:rPr>
              <a:t>Per capita consumption: </a:t>
            </a:r>
            <a:r>
              <a:rPr lang="en-GB" sz="1600" dirty="0">
                <a:solidFill>
                  <a:srgbClr val="121A42"/>
                </a:solidFill>
                <a:latin typeface="Poppins" panose="00000500000000000000" pitchFamily="2" charset="0"/>
                <a:cs typeface="Poppins" panose="00000500000000000000" pitchFamily="2" charset="0"/>
              </a:rPr>
              <a:t>This is number of litres of water used per person per day. Lower per capita consumption (PCC) means less water is taken from the environment and fewer resources are required to extract, treat and distribute it.</a:t>
            </a:r>
          </a:p>
          <a:p>
            <a:pPr defTabSz="257175">
              <a:lnSpc>
                <a:spcPct val="100000"/>
              </a:lnSpc>
            </a:pPr>
            <a:endParaRPr lang="en-GB" sz="1600" dirty="0">
              <a:solidFill>
                <a:srgbClr val="121A42"/>
              </a:solidFill>
              <a:latin typeface="Poppins" panose="00000500000000000000" pitchFamily="2" charset="0"/>
              <a:cs typeface="Poppins" panose="00000500000000000000" pitchFamily="2" charset="0"/>
            </a:endParaRPr>
          </a:p>
          <a:p>
            <a:pPr defTabSz="257175">
              <a:lnSpc>
                <a:spcPct val="100000"/>
              </a:lnSpc>
            </a:pPr>
            <a:r>
              <a:rPr lang="en-GB" sz="1600" b="1" dirty="0">
                <a:solidFill>
                  <a:srgbClr val="121A42"/>
                </a:solidFill>
                <a:latin typeface="Poppins" panose="00000500000000000000" pitchFamily="2" charset="0"/>
                <a:cs typeface="Poppins" panose="00000500000000000000" pitchFamily="2" charset="0"/>
              </a:rPr>
              <a:t>Priority services:  </a:t>
            </a:r>
            <a:r>
              <a:rPr lang="en-GB" sz="1600" dirty="0">
                <a:solidFill>
                  <a:srgbClr val="121A42"/>
                </a:solidFill>
                <a:latin typeface="Poppins" panose="00000500000000000000" pitchFamily="2" charset="0"/>
                <a:cs typeface="Poppins" panose="00000500000000000000" pitchFamily="2" charset="0"/>
              </a:rPr>
              <a:t>A range of services and accessibility options offered to customers who may need extra support, perhaps because of circumstances that might make them more vulnerable in a supply disruption incident or because of accessibility or communication needs. </a:t>
            </a:r>
          </a:p>
          <a:p>
            <a:pPr defTabSz="257175">
              <a:lnSpc>
                <a:spcPct val="100000"/>
              </a:lnSpc>
            </a:pPr>
            <a:endParaRPr lang="en-GB" sz="1600" dirty="0">
              <a:solidFill>
                <a:srgbClr val="121A42"/>
              </a:solidFill>
              <a:latin typeface="Poppins" panose="00000500000000000000" pitchFamily="2" charset="0"/>
              <a:cs typeface="Poppins" panose="00000500000000000000" pitchFamily="2" charset="0"/>
            </a:endParaRPr>
          </a:p>
          <a:p>
            <a:pPr defTabSz="257175">
              <a:lnSpc>
                <a:spcPct val="100000"/>
              </a:lnSpc>
            </a:pPr>
            <a:r>
              <a:rPr lang="en-GB" sz="1600" b="1" dirty="0">
                <a:solidFill>
                  <a:srgbClr val="121A42"/>
                </a:solidFill>
                <a:latin typeface="Poppins" panose="00000500000000000000" pitchFamily="2" charset="0"/>
                <a:cs typeface="Poppins" panose="00000500000000000000" pitchFamily="2" charset="0"/>
              </a:rPr>
              <a:t>Supply interruption: </a:t>
            </a:r>
            <a:r>
              <a:rPr lang="en-GB" sz="1600" dirty="0">
                <a:solidFill>
                  <a:srgbClr val="121A42"/>
                </a:solidFill>
                <a:latin typeface="Poppins" panose="00000500000000000000" pitchFamily="2" charset="0"/>
                <a:cs typeface="Poppins" panose="00000500000000000000" pitchFamily="2" charset="0"/>
              </a:rPr>
              <a:t>An incident when properties are without a continuous supply </a:t>
            </a:r>
            <a:br>
              <a:rPr lang="en-GB" sz="1600" dirty="0">
                <a:solidFill>
                  <a:srgbClr val="121A42"/>
                </a:solidFill>
                <a:latin typeface="Poppins" panose="00000500000000000000" pitchFamily="2" charset="0"/>
                <a:cs typeface="Poppins" panose="00000500000000000000" pitchFamily="2" charset="0"/>
              </a:rPr>
            </a:br>
            <a:r>
              <a:rPr lang="en-GB" sz="1600" dirty="0">
                <a:solidFill>
                  <a:srgbClr val="121A42"/>
                </a:solidFill>
                <a:latin typeface="Poppins" panose="00000500000000000000" pitchFamily="2" charset="0"/>
                <a:cs typeface="Poppins" panose="00000500000000000000" pitchFamily="2" charset="0"/>
              </a:rPr>
              <a:t>of water.</a:t>
            </a:r>
          </a:p>
        </p:txBody>
      </p:sp>
      <p:sp>
        <p:nvSpPr>
          <p:cNvPr id="3" name="Title 6">
            <a:extLst>
              <a:ext uri="{FF2B5EF4-FFF2-40B4-BE49-F238E27FC236}">
                <a16:creationId xmlns:a16="http://schemas.microsoft.com/office/drawing/2014/main" id="{ABFA4D03-5E7B-541D-C72D-C9C3A0ABA64C}"/>
              </a:ext>
            </a:extLst>
          </p:cNvPr>
          <p:cNvSpPr txBox="1">
            <a:spLocks/>
          </p:cNvSpPr>
          <p:nvPr/>
        </p:nvSpPr>
        <p:spPr>
          <a:xfrm>
            <a:off x="6233375" y="581036"/>
            <a:ext cx="5151550" cy="5170646"/>
          </a:xfrm>
          <a:prstGeom prst="rect">
            <a:avLst/>
          </a:prstGeom>
          <a:noFill/>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257175">
              <a:lnSpc>
                <a:spcPct val="100000"/>
              </a:lnSpc>
            </a:pPr>
            <a:r>
              <a:rPr lang="en-GB" sz="1600" b="1" dirty="0">
                <a:solidFill>
                  <a:srgbClr val="121A42"/>
                </a:solidFill>
                <a:latin typeface="Poppins" panose="00000500000000000000" pitchFamily="2" charset="0"/>
                <a:cs typeface="Poppins" panose="00000500000000000000" pitchFamily="2" charset="0"/>
              </a:rPr>
              <a:t>Unplanned outage: </a:t>
            </a:r>
            <a:r>
              <a:rPr lang="en-GB" sz="1600" dirty="0">
                <a:solidFill>
                  <a:srgbClr val="121A42"/>
                </a:solidFill>
                <a:latin typeface="Poppins" panose="00000500000000000000" pitchFamily="2" charset="0"/>
                <a:cs typeface="Poppins" panose="00000500000000000000" pitchFamily="2" charset="0"/>
              </a:rPr>
              <a:t>An incident where water </a:t>
            </a:r>
            <a:br>
              <a:rPr lang="en-GB" sz="1600" dirty="0">
                <a:solidFill>
                  <a:srgbClr val="121A42"/>
                </a:solidFill>
                <a:latin typeface="Poppins" panose="00000500000000000000" pitchFamily="2" charset="0"/>
                <a:cs typeface="Poppins" panose="00000500000000000000" pitchFamily="2" charset="0"/>
              </a:rPr>
            </a:br>
            <a:r>
              <a:rPr lang="en-GB" sz="1600" dirty="0">
                <a:solidFill>
                  <a:srgbClr val="121A42"/>
                </a:solidFill>
                <a:latin typeface="Poppins" panose="00000500000000000000" pitchFamily="2" charset="0"/>
                <a:cs typeface="Poppins" panose="00000500000000000000" pitchFamily="2" charset="0"/>
              </a:rPr>
              <a:t>to supply to properties is unexpectedly not available and where customers had not received prior notification. </a:t>
            </a:r>
            <a:endParaRPr lang="en-GB" sz="1600" b="1" dirty="0">
              <a:solidFill>
                <a:srgbClr val="121A42"/>
              </a:solidFill>
              <a:latin typeface="Poppins" pitchFamily="2" charset="77"/>
              <a:cs typeface="Poppins" pitchFamily="2" charset="77"/>
            </a:endParaRPr>
          </a:p>
          <a:p>
            <a:pPr defTabSz="257175">
              <a:lnSpc>
                <a:spcPct val="100000"/>
              </a:lnSpc>
            </a:pPr>
            <a:endParaRPr lang="en-GB" sz="1600" b="1" dirty="0">
              <a:solidFill>
                <a:srgbClr val="121A42"/>
              </a:solidFill>
              <a:latin typeface="Poppins" pitchFamily="2" charset="77"/>
              <a:cs typeface="Poppins" pitchFamily="2" charset="77"/>
            </a:endParaRPr>
          </a:p>
          <a:p>
            <a:pPr defTabSz="257175">
              <a:lnSpc>
                <a:spcPct val="100000"/>
              </a:lnSpc>
            </a:pPr>
            <a:r>
              <a:rPr lang="en-GB" sz="1600" b="1" dirty="0">
                <a:solidFill>
                  <a:srgbClr val="121A42"/>
                </a:solidFill>
                <a:latin typeface="Poppins" pitchFamily="2" charset="77"/>
                <a:cs typeface="Poppins" pitchFamily="2" charset="77"/>
              </a:rPr>
              <a:t>Internal sewer flooding: </a:t>
            </a:r>
            <a:r>
              <a:rPr lang="en-GB" sz="1600" dirty="0">
                <a:solidFill>
                  <a:srgbClr val="121A42"/>
                </a:solidFill>
                <a:latin typeface="Poppins" pitchFamily="2" charset="77"/>
                <a:cs typeface="Poppins" pitchFamily="2" charset="77"/>
              </a:rPr>
              <a:t>Where a sewer overflows and spills inside a property. This can happen due to a blockage, a sewer collapse or not enough capacity in the sewer during heavy rainfall.</a:t>
            </a:r>
          </a:p>
          <a:p>
            <a:pPr defTabSz="257175">
              <a:lnSpc>
                <a:spcPct val="100000"/>
              </a:lnSpc>
            </a:pPr>
            <a:endParaRPr lang="en-GB" sz="1600" dirty="0">
              <a:solidFill>
                <a:srgbClr val="121A42"/>
              </a:solidFill>
              <a:latin typeface="Poppins" pitchFamily="2" charset="77"/>
              <a:cs typeface="Poppins" pitchFamily="2" charset="77"/>
            </a:endParaRPr>
          </a:p>
          <a:p>
            <a:pPr defTabSz="257175">
              <a:lnSpc>
                <a:spcPct val="100000"/>
              </a:lnSpc>
            </a:pPr>
            <a:r>
              <a:rPr lang="en-GB" sz="1600" b="1" dirty="0">
                <a:solidFill>
                  <a:srgbClr val="121A42"/>
                </a:solidFill>
                <a:latin typeface="Poppins" pitchFamily="2" charset="77"/>
                <a:cs typeface="Poppins" pitchFamily="2" charset="77"/>
              </a:rPr>
              <a:t>External sewer flooding: </a:t>
            </a:r>
            <a:r>
              <a:rPr lang="en-GB" sz="1600" dirty="0">
                <a:solidFill>
                  <a:srgbClr val="121A42"/>
                </a:solidFill>
                <a:latin typeface="Poppins" pitchFamily="2" charset="77"/>
                <a:cs typeface="Poppins" pitchFamily="2" charset="77"/>
              </a:rPr>
              <a:t>Where a sewer spills its contents outside of properties in to gardens or outbuilding due to a blockage, a sewer collapse </a:t>
            </a:r>
            <a:br>
              <a:rPr lang="en-GB" sz="1600" dirty="0">
                <a:solidFill>
                  <a:srgbClr val="121A42"/>
                </a:solidFill>
                <a:latin typeface="Poppins" pitchFamily="2" charset="77"/>
                <a:cs typeface="Poppins" pitchFamily="2" charset="77"/>
              </a:rPr>
            </a:br>
            <a:r>
              <a:rPr lang="en-GB" sz="1600" dirty="0">
                <a:solidFill>
                  <a:srgbClr val="121A42"/>
                </a:solidFill>
                <a:latin typeface="Poppins" pitchFamily="2" charset="77"/>
                <a:cs typeface="Poppins" pitchFamily="2" charset="77"/>
              </a:rPr>
              <a:t>or not enough capacity in the sewer during heavy rainfall.</a:t>
            </a:r>
          </a:p>
          <a:p>
            <a:pPr defTabSz="257175">
              <a:lnSpc>
                <a:spcPct val="100000"/>
              </a:lnSpc>
            </a:pPr>
            <a:endParaRPr lang="en-GB" sz="1600" b="1" dirty="0">
              <a:solidFill>
                <a:srgbClr val="121A42"/>
              </a:solidFill>
              <a:latin typeface="Poppins" pitchFamily="2" charset="77"/>
              <a:cs typeface="Poppins" pitchFamily="2" charset="77"/>
            </a:endParaRPr>
          </a:p>
          <a:p>
            <a:pPr defTabSz="257175">
              <a:lnSpc>
                <a:spcPct val="100000"/>
              </a:lnSpc>
            </a:pPr>
            <a:r>
              <a:rPr lang="en-GB" sz="1600" b="1" dirty="0">
                <a:solidFill>
                  <a:srgbClr val="121A42"/>
                </a:solidFill>
                <a:latin typeface="Poppins" pitchFamily="2" charset="77"/>
                <a:cs typeface="Poppins" pitchFamily="2" charset="77"/>
              </a:rPr>
              <a:t>Treatment works compliance: </a:t>
            </a:r>
            <a:r>
              <a:rPr lang="en-GB" sz="1600" dirty="0">
                <a:solidFill>
                  <a:srgbClr val="121A42"/>
                </a:solidFill>
                <a:latin typeface="Poppins" pitchFamily="2" charset="77"/>
                <a:cs typeface="Poppins" pitchFamily="2" charset="77"/>
              </a:rPr>
              <a:t>Whether a wastewater treatment works is complying with </a:t>
            </a:r>
            <a:br>
              <a:rPr lang="en-GB" sz="1600" dirty="0">
                <a:solidFill>
                  <a:srgbClr val="121A42"/>
                </a:solidFill>
                <a:latin typeface="Poppins" pitchFamily="2" charset="77"/>
                <a:cs typeface="Poppins" pitchFamily="2" charset="77"/>
              </a:rPr>
            </a:br>
            <a:r>
              <a:rPr lang="en-GB" sz="1600" dirty="0">
                <a:solidFill>
                  <a:srgbClr val="121A42"/>
                </a:solidFill>
                <a:latin typeface="Poppins" pitchFamily="2" charset="77"/>
                <a:cs typeface="Poppins" pitchFamily="2" charset="77"/>
              </a:rPr>
              <a:t>its requirements e.g. the treated wastewater (effluent) is meeting its standards before being put back into the environment (rivers or the sea). </a:t>
            </a:r>
          </a:p>
        </p:txBody>
      </p:sp>
    </p:spTree>
    <p:extLst>
      <p:ext uri="{BB962C8B-B14F-4D97-AF65-F5344CB8AC3E}">
        <p14:creationId xmlns:p14="http://schemas.microsoft.com/office/powerpoint/2010/main" val="244541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D5E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BB64F5-D5E8-8C06-16B9-F1FC142216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46" b="8985"/>
          <a:stretch/>
        </p:blipFill>
        <p:spPr>
          <a:xfrm>
            <a:off x="0" y="1113182"/>
            <a:ext cx="12191999" cy="5744817"/>
          </a:xfrm>
          <a:prstGeom prst="rect">
            <a:avLst/>
          </a:prstGeom>
        </p:spPr>
      </p:pic>
      <p:sp>
        <p:nvSpPr>
          <p:cNvPr id="6" name="TextBox 5">
            <a:extLst>
              <a:ext uri="{FF2B5EF4-FFF2-40B4-BE49-F238E27FC236}">
                <a16:creationId xmlns:a16="http://schemas.microsoft.com/office/drawing/2014/main" id="{5D890BA4-1650-5C4C-1480-92F3DEBBC455}"/>
              </a:ext>
            </a:extLst>
          </p:cNvPr>
          <p:cNvSpPr txBox="1"/>
          <p:nvPr/>
        </p:nvSpPr>
        <p:spPr>
          <a:xfrm>
            <a:off x="359463" y="412614"/>
            <a:ext cx="11209686" cy="553998"/>
          </a:xfrm>
          <a:prstGeom prst="rect">
            <a:avLst/>
          </a:prstGeom>
          <a:noFill/>
        </p:spPr>
        <p:txBody>
          <a:bodyPr wrap="square" rtlCol="0">
            <a:spAutoFit/>
          </a:bodyPr>
          <a:lstStyle/>
          <a:p>
            <a:r>
              <a:rPr lang="en-GB" sz="3000" b="1" dirty="0">
                <a:solidFill>
                  <a:srgbClr val="121A42"/>
                </a:solidFill>
                <a:effectLst/>
                <a:latin typeface="Poppins" pitchFamily="2" charset="77"/>
                <a:ea typeface="Tahoma" panose="020B0604030504040204" pitchFamily="34" charset="0"/>
                <a:cs typeface="Poppins" pitchFamily="2" charset="77"/>
              </a:rPr>
              <a:t>What we do: </a:t>
            </a:r>
            <a:r>
              <a:rPr lang="en-GB" sz="3000" dirty="0">
                <a:solidFill>
                  <a:srgbClr val="121A42"/>
                </a:solidFill>
                <a:effectLst/>
                <a:latin typeface="Poppins" pitchFamily="2" charset="77"/>
                <a:ea typeface="Tahoma" panose="020B0604030504040204" pitchFamily="34" charset="0"/>
                <a:cs typeface="Poppins" pitchFamily="2" charset="77"/>
              </a:rPr>
              <a:t>the water cycle &amp; the role of Yorkshire Water</a:t>
            </a:r>
          </a:p>
        </p:txBody>
      </p:sp>
    </p:spTree>
    <p:extLst>
      <p:ext uri="{BB962C8B-B14F-4D97-AF65-F5344CB8AC3E}">
        <p14:creationId xmlns:p14="http://schemas.microsoft.com/office/powerpoint/2010/main" val="188240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CE3142D6-ACF2-9C46-76CC-25B2B0E08D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6351" y="0"/>
            <a:ext cx="6559303" cy="4759033"/>
          </a:xfrm>
          <a:prstGeom prst="rect">
            <a:avLst/>
          </a:prstGeom>
        </p:spPr>
      </p:pic>
      <p:sp>
        <p:nvSpPr>
          <p:cNvPr id="7" name="TextBox 6">
            <a:extLst>
              <a:ext uri="{FF2B5EF4-FFF2-40B4-BE49-F238E27FC236}">
                <a16:creationId xmlns:a16="http://schemas.microsoft.com/office/drawing/2014/main" id="{F214B24C-A399-4F8B-3D58-491027A4E719}"/>
              </a:ext>
            </a:extLst>
          </p:cNvPr>
          <p:cNvSpPr txBox="1"/>
          <p:nvPr/>
        </p:nvSpPr>
        <p:spPr>
          <a:xfrm>
            <a:off x="423857" y="399735"/>
            <a:ext cx="586103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What </a:t>
            </a:r>
            <a:r>
              <a:rPr lang="en-GB" sz="3500" b="1" dirty="0">
                <a:solidFill>
                  <a:prstClr val="white"/>
                </a:solidFill>
                <a:latin typeface="Poppins" pitchFamily="2" charset="77"/>
                <a:ea typeface="Tahoma" panose="020B0604030504040204" pitchFamily="34" charset="0"/>
                <a:cs typeface="Poppins" pitchFamily="2" charset="77"/>
              </a:rPr>
              <a:t>Yorkshire </a:t>
            </a:r>
            <a:br>
              <a:rPr lang="en-GB" sz="3500" b="1" dirty="0">
                <a:solidFill>
                  <a:prstClr val="white"/>
                </a:solidFill>
                <a:latin typeface="Poppins" pitchFamily="2" charset="77"/>
                <a:ea typeface="Tahoma" panose="020B0604030504040204" pitchFamily="34" charset="0"/>
                <a:cs typeface="Poppins" pitchFamily="2" charset="77"/>
              </a:rPr>
            </a:br>
            <a:r>
              <a:rPr lang="en-GB" sz="3500" b="1" dirty="0">
                <a:solidFill>
                  <a:prstClr val="white"/>
                </a:solidFill>
                <a:latin typeface="Poppins" pitchFamily="2" charset="77"/>
                <a:ea typeface="Tahoma" panose="020B0604030504040204" pitchFamily="34" charset="0"/>
                <a:cs typeface="Poppins" pitchFamily="2" charset="77"/>
              </a:rPr>
              <a:t>Water </a:t>
            </a:r>
            <a:r>
              <a:rPr kumimoji="0" lang="en-GB" sz="35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do...</a:t>
            </a:r>
          </a:p>
        </p:txBody>
      </p:sp>
      <p:sp>
        <p:nvSpPr>
          <p:cNvPr id="12" name="TextBox 11">
            <a:extLst>
              <a:ext uri="{FF2B5EF4-FFF2-40B4-BE49-F238E27FC236}">
                <a16:creationId xmlns:a16="http://schemas.microsoft.com/office/drawing/2014/main" id="{62D23801-D6D4-6F9D-FADD-6547CF7AD189}"/>
              </a:ext>
            </a:extLst>
          </p:cNvPr>
          <p:cNvSpPr txBox="1"/>
          <p:nvPr/>
        </p:nvSpPr>
        <p:spPr>
          <a:xfrm>
            <a:off x="462333" y="1621972"/>
            <a:ext cx="5672304"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1" dirty="0">
                <a:solidFill>
                  <a:schemeClr val="bg1"/>
                </a:solidFill>
                <a:latin typeface="Poppins" pitchFamily="2" charset="77"/>
                <a:ea typeface="Tahoma" panose="020B0604030504040204" pitchFamily="34" charset="0"/>
                <a:cs typeface="Poppins" pitchFamily="2" charset="77"/>
              </a:rPr>
              <a:t>Provide water and waste water services to </a:t>
            </a:r>
            <a:r>
              <a:rPr kumimoji="0" lang="en-GB" sz="2500" b="1" i="0" u="none" strike="noStrike" kern="1200" cap="none" spc="0" normalizeH="0" baseline="0" noProof="0" dirty="0">
                <a:ln>
                  <a:noFill/>
                </a:ln>
                <a:solidFill>
                  <a:schemeClr val="bg1"/>
                </a:solidFill>
                <a:effectLst/>
                <a:uLnTx/>
                <a:uFillTx/>
                <a:latin typeface="Poppins" pitchFamily="2" charset="77"/>
                <a:ea typeface="Tahoma" panose="020B0604030504040204" pitchFamily="34" charset="0"/>
                <a:cs typeface="Poppins" pitchFamily="2" charset="77"/>
              </a:rPr>
              <a:t>over </a:t>
            </a:r>
            <a:r>
              <a:rPr kumimoji="0" lang="en-GB" sz="2500" b="1" i="0" u="none" strike="noStrike" kern="1200" cap="none" spc="0" normalizeH="0" baseline="0" noProof="0" dirty="0">
                <a:ln>
                  <a:noFill/>
                </a:ln>
                <a:solidFill>
                  <a:srgbClr val="00B0F0"/>
                </a:solidFill>
                <a:effectLst/>
                <a:uLnTx/>
                <a:uFillTx/>
                <a:latin typeface="Poppins" pitchFamily="2" charset="77"/>
                <a:ea typeface="Tahoma" panose="020B0604030504040204" pitchFamily="34" charset="0"/>
                <a:cs typeface="Poppins" pitchFamily="2" charset="77"/>
              </a:rPr>
              <a:t>5 million people</a:t>
            </a:r>
            <a:r>
              <a:rPr kumimoji="0" lang="en-GB" sz="25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within 2.3 million homes </a:t>
            </a:r>
          </a:p>
        </p:txBody>
      </p:sp>
      <p:sp>
        <p:nvSpPr>
          <p:cNvPr id="18" name="TextBox 17">
            <a:extLst>
              <a:ext uri="{FF2B5EF4-FFF2-40B4-BE49-F238E27FC236}">
                <a16:creationId xmlns:a16="http://schemas.microsoft.com/office/drawing/2014/main" id="{D8686EB7-6DF3-0AF1-BAFF-B8D51DD8D6DC}"/>
              </a:ext>
            </a:extLst>
          </p:cNvPr>
          <p:cNvSpPr txBox="1"/>
          <p:nvPr/>
        </p:nvSpPr>
        <p:spPr>
          <a:xfrm>
            <a:off x="9375820" y="3136975"/>
            <a:ext cx="2302759" cy="1363789"/>
          </a:xfrm>
          <a:prstGeom prst="rect">
            <a:avLst/>
          </a:prstGeom>
          <a:solidFill>
            <a:srgbClr val="58B5D2"/>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Drinking water: </a:t>
            </a:r>
            <a: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we provide 1.24 billion </a:t>
            </a:r>
            <a:b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litres of drinking water every single day </a:t>
            </a:r>
            <a:b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across Yorkshire. </a:t>
            </a:r>
          </a:p>
        </p:txBody>
      </p:sp>
      <p:sp>
        <p:nvSpPr>
          <p:cNvPr id="19" name="TextBox 18">
            <a:extLst>
              <a:ext uri="{FF2B5EF4-FFF2-40B4-BE49-F238E27FC236}">
                <a16:creationId xmlns:a16="http://schemas.microsoft.com/office/drawing/2014/main" id="{FBC6612F-1D8B-0510-D755-32713B9BF9E1}"/>
              </a:ext>
            </a:extLst>
          </p:cNvPr>
          <p:cNvSpPr txBox="1"/>
          <p:nvPr/>
        </p:nvSpPr>
        <p:spPr>
          <a:xfrm>
            <a:off x="5137890" y="4630835"/>
            <a:ext cx="6559302" cy="1763899"/>
          </a:xfrm>
          <a:prstGeom prst="rect">
            <a:avLst/>
          </a:prstGeom>
          <a:solidFill>
            <a:srgbClr val="DD6D67"/>
          </a:solidFill>
        </p:spPr>
        <p:txBody>
          <a:bodyPr wrap="square" lIns="180000" tIns="180000" rIns="180000" bIns="180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Poppins"/>
                <a:ea typeface="Tahoma"/>
                <a:cs typeface="Poppins"/>
              </a:rPr>
              <a:t>Taking care of the environment : </a:t>
            </a:r>
            <a:r>
              <a:rPr kumimoji="0" lang="en-GB" sz="1300" b="0" i="0" u="none" strike="noStrike" kern="1200" cap="none" spc="0" normalizeH="0" baseline="0" noProof="0" dirty="0">
                <a:ln>
                  <a:noFill/>
                </a:ln>
                <a:solidFill>
                  <a:prstClr val="white"/>
                </a:solidFill>
                <a:effectLst/>
                <a:uLnTx/>
                <a:uFillTx/>
                <a:latin typeface="Poppins"/>
                <a:ea typeface="Tahoma"/>
                <a:cs typeface="Segoe UI"/>
              </a:rPr>
              <a:t>As one of Yorkshires biggest landowners, keeping the land well looked after is one of our priorities - a thriving land environment ensures we can continue to provide clean and safe drinking water. We do this in many ways - we restore bogs and habitats, we ensure our operations are sustainable and where possible we generate energy from our processes. We aim to lessen the impact of water supply on climate change and innovate continuously to improve how we operate. </a:t>
            </a:r>
            <a:endParaRPr kumimoji="0" lang="en-GB" sz="1300" b="0" i="0" u="none" strike="noStrike" kern="1200" cap="none" spc="0" normalizeH="0" baseline="0" noProof="0" dirty="0">
              <a:ln>
                <a:noFill/>
              </a:ln>
              <a:solidFill>
                <a:prstClr val="white"/>
              </a:solidFill>
              <a:effectLst/>
              <a:uLnTx/>
              <a:uFillTx/>
              <a:latin typeface="Poppins"/>
              <a:ea typeface="Tahoma" panose="020B0604030504040204" pitchFamily="34" charset="0"/>
              <a:cs typeface="Segoe UI"/>
            </a:endParaRPr>
          </a:p>
        </p:txBody>
      </p:sp>
      <p:sp>
        <p:nvSpPr>
          <p:cNvPr id="20" name="TextBox 19">
            <a:extLst>
              <a:ext uri="{FF2B5EF4-FFF2-40B4-BE49-F238E27FC236}">
                <a16:creationId xmlns:a16="http://schemas.microsoft.com/office/drawing/2014/main" id="{5209F0AD-1F1C-98F9-99FF-733D87E7DD32}"/>
              </a:ext>
            </a:extLst>
          </p:cNvPr>
          <p:cNvSpPr txBox="1"/>
          <p:nvPr/>
        </p:nvSpPr>
        <p:spPr>
          <a:xfrm>
            <a:off x="537080" y="3103940"/>
            <a:ext cx="4484595" cy="1363789"/>
          </a:xfrm>
          <a:prstGeom prst="rect">
            <a:avLst/>
          </a:prstGeom>
          <a:solidFill>
            <a:srgbClr val="CEECFB"/>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186CB"/>
                </a:solidFill>
                <a:effectLst/>
                <a:uLnTx/>
                <a:uFillTx/>
                <a:latin typeface="Poppins" pitchFamily="2" charset="77"/>
                <a:ea typeface="Tahoma" panose="020B0604030504040204" pitchFamily="34" charset="0"/>
                <a:cs typeface="Poppins" pitchFamily="2" charset="77"/>
              </a:rPr>
              <a:t>Sewerage collection &amp; treatment: </a:t>
            </a:r>
            <a:r>
              <a:rPr kumimoji="0" lang="en-GB" sz="1300" b="0" i="0" u="none" strike="noStrike" kern="1200" cap="none" spc="0" normalizeH="0" baseline="0" noProof="0" dirty="0">
                <a:ln>
                  <a:noFill/>
                </a:ln>
                <a:solidFill>
                  <a:prstClr val="black"/>
                </a:solidFill>
                <a:effectLst/>
                <a:uLnTx/>
                <a:uFillTx/>
                <a:latin typeface="Poppins" pitchFamily="2" charset="77"/>
                <a:ea typeface="Tahoma" panose="020B0604030504040204" pitchFamily="34" charset="0"/>
                <a:cs typeface="Poppins" pitchFamily="2" charset="77"/>
              </a:rPr>
              <a:t>collection of wastewater from Yorkshire’s homes, liquid waste from industry, and rainwater that falls on roofs and roads. We treat wastewater and return it safely back to our rivers and coasts.  </a:t>
            </a:r>
          </a:p>
        </p:txBody>
      </p:sp>
      <p:sp>
        <p:nvSpPr>
          <p:cNvPr id="22" name="TextBox 21">
            <a:extLst>
              <a:ext uri="{FF2B5EF4-FFF2-40B4-BE49-F238E27FC236}">
                <a16:creationId xmlns:a16="http://schemas.microsoft.com/office/drawing/2014/main" id="{13CCBD91-2EFA-35AE-8D4F-F8AF8985824A}"/>
              </a:ext>
            </a:extLst>
          </p:cNvPr>
          <p:cNvSpPr txBox="1"/>
          <p:nvPr/>
        </p:nvSpPr>
        <p:spPr>
          <a:xfrm>
            <a:off x="537080" y="4629554"/>
            <a:ext cx="4484595" cy="1763899"/>
          </a:xfrm>
          <a:prstGeom prst="rect">
            <a:avLst/>
          </a:prstGeom>
          <a:solidFill>
            <a:srgbClr val="EEB643"/>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Education &amp; community: </a:t>
            </a:r>
            <a:r>
              <a:rPr kumimoji="0" lang="en-GB" sz="1300" b="0" i="0" u="none" strike="noStrike" kern="1200" cap="none" spc="0" normalizeH="0" baseline="0" noProof="0" dirty="0">
                <a:ln>
                  <a:noFill/>
                </a:ln>
                <a:solidFill>
                  <a:srgbClr val="121A42"/>
                </a:solidFill>
                <a:effectLst/>
                <a:uLnTx/>
                <a:uFillTx/>
                <a:latin typeface="Poppins" pitchFamily="2" charset="77"/>
                <a:ea typeface="Tahoma" panose="020B0604030504040204" pitchFamily="34" charset="0"/>
                <a:cs typeface="Poppins" pitchFamily="2" charset="77"/>
              </a:rPr>
              <a:t>our colleagues volunteer in their local communities, they give talks and educate, they really make a difference locally. We also provide educational programmes for schools focusing on key issues facing the water industry such as water treatment, water conservation and pollution.   </a:t>
            </a:r>
          </a:p>
        </p:txBody>
      </p:sp>
      <p:sp>
        <p:nvSpPr>
          <p:cNvPr id="24" name="TextBox 23">
            <a:extLst>
              <a:ext uri="{FF2B5EF4-FFF2-40B4-BE49-F238E27FC236}">
                <a16:creationId xmlns:a16="http://schemas.microsoft.com/office/drawing/2014/main" id="{B0204D99-D3B1-9DB7-B46A-7E5F9DD5A223}"/>
              </a:ext>
            </a:extLst>
          </p:cNvPr>
          <p:cNvSpPr txBox="1"/>
          <p:nvPr/>
        </p:nvSpPr>
        <p:spPr>
          <a:xfrm>
            <a:off x="5150769" y="3124096"/>
            <a:ext cx="2516452" cy="1363789"/>
          </a:xfrm>
          <a:prstGeom prst="rect">
            <a:avLst/>
          </a:prstGeom>
          <a:solidFill>
            <a:srgbClr val="50AC98"/>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Investing over £1m every day </a:t>
            </a:r>
            <a: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to maintain and improve Yorkshire’s network of pipes, pumps and treatment works. </a:t>
            </a:r>
          </a:p>
        </p:txBody>
      </p:sp>
    </p:spTree>
    <p:extLst>
      <p:ext uri="{BB962C8B-B14F-4D97-AF65-F5344CB8AC3E}">
        <p14:creationId xmlns:p14="http://schemas.microsoft.com/office/powerpoint/2010/main" val="215875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217099C-14F9-E4F6-5C13-E0BC45A5FE66}"/>
              </a:ext>
            </a:extLst>
          </p:cNvPr>
          <p:cNvPicPr>
            <a:picLocks noChangeAspect="1"/>
          </p:cNvPicPr>
          <p:nvPr/>
        </p:nvPicPr>
        <p:blipFill>
          <a:blip r:embed="rId3"/>
          <a:stretch>
            <a:fillRect/>
          </a:stretch>
        </p:blipFill>
        <p:spPr>
          <a:xfrm>
            <a:off x="2651538" y="140804"/>
            <a:ext cx="3090007" cy="6657561"/>
          </a:xfrm>
          <a:prstGeom prst="rect">
            <a:avLst/>
          </a:prstGeom>
        </p:spPr>
      </p:pic>
      <p:sp>
        <p:nvSpPr>
          <p:cNvPr id="4" name="TextBox 3">
            <a:extLst>
              <a:ext uri="{FF2B5EF4-FFF2-40B4-BE49-F238E27FC236}">
                <a16:creationId xmlns:a16="http://schemas.microsoft.com/office/drawing/2014/main" id="{73E9DDD2-69FE-4D79-90EB-A5C6ED23BADF}"/>
              </a:ext>
            </a:extLst>
          </p:cNvPr>
          <p:cNvSpPr txBox="1"/>
          <p:nvPr/>
        </p:nvSpPr>
        <p:spPr>
          <a:xfrm>
            <a:off x="400615" y="471358"/>
            <a:ext cx="2464376" cy="48800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3400"/>
              </a:lnSpc>
              <a:spcBef>
                <a:spcPts val="0"/>
              </a:spcBef>
              <a:spcAft>
                <a:spcPts val="0"/>
              </a:spcAft>
              <a:buClrTx/>
              <a:buSzTx/>
              <a:buFontTx/>
              <a:buNone/>
              <a:tabLst/>
              <a:defRPr/>
            </a:pPr>
            <a:r>
              <a:rPr lang="en-GB" sz="2800" b="1" dirty="0">
                <a:solidFill>
                  <a:srgbClr val="121A42"/>
                </a:solidFill>
                <a:latin typeface="Poppins"/>
                <a:cs typeface="Poppins"/>
              </a:rPr>
              <a:t>The average household spends </a:t>
            </a:r>
            <a:r>
              <a:rPr lang="en-GB" sz="2800" b="1" dirty="0">
                <a:solidFill>
                  <a:srgbClr val="0070C0"/>
                </a:solidFill>
                <a:latin typeface="Poppins"/>
                <a:cs typeface="Poppins"/>
              </a:rPr>
              <a:t>£1.23 per day</a:t>
            </a:r>
            <a:r>
              <a:rPr lang="en-GB" sz="2800" b="1" dirty="0">
                <a:solidFill>
                  <a:srgbClr val="121A42"/>
                </a:solidFill>
                <a:latin typeface="Poppins"/>
                <a:cs typeface="Poppins"/>
              </a:rPr>
              <a:t> on water and wastewater services, this is how its broken down</a:t>
            </a:r>
            <a:r>
              <a:rPr kumimoji="0" lang="en-GB" sz="2800" b="1" i="0" u="none" strike="noStrike" kern="1200" cap="none" spc="0" normalizeH="0" baseline="0" noProof="0" dirty="0">
                <a:ln>
                  <a:noFill/>
                </a:ln>
                <a:solidFill>
                  <a:srgbClr val="121A42"/>
                </a:solidFill>
                <a:effectLst/>
                <a:uLnTx/>
                <a:uFillTx/>
                <a:latin typeface="Poppins"/>
                <a:ea typeface="+mn-ea"/>
                <a:cs typeface="Poppins"/>
              </a:rPr>
              <a:t>...</a:t>
            </a:r>
            <a:endParaRPr kumimoji="0" lang="en-GB" sz="2800" b="0" i="0" u="none" strike="noStrike" kern="1200" cap="none" spc="0" normalizeH="0" baseline="0" noProof="0" dirty="0">
              <a:ln>
                <a:noFill/>
              </a:ln>
              <a:solidFill>
                <a:srgbClr val="121A42"/>
              </a:solidFill>
              <a:effectLst/>
              <a:uLnTx/>
              <a:uFillTx/>
              <a:latin typeface="Poppins"/>
              <a:ea typeface="+mn-ea"/>
              <a:cs typeface="Poppins"/>
            </a:endParaRPr>
          </a:p>
        </p:txBody>
      </p:sp>
      <p:sp>
        <p:nvSpPr>
          <p:cNvPr id="8" name="TextBox 7">
            <a:extLst>
              <a:ext uri="{FF2B5EF4-FFF2-40B4-BE49-F238E27FC236}">
                <a16:creationId xmlns:a16="http://schemas.microsoft.com/office/drawing/2014/main" id="{093B4EE6-56ED-3443-6E57-FD1137568849}"/>
              </a:ext>
            </a:extLst>
          </p:cNvPr>
          <p:cNvSpPr txBox="1"/>
          <p:nvPr/>
        </p:nvSpPr>
        <p:spPr>
          <a:xfrm>
            <a:off x="5741545" y="515246"/>
            <a:ext cx="5978347" cy="755141"/>
          </a:xfrm>
          <a:prstGeom prst="rect">
            <a:avLst/>
          </a:prstGeom>
          <a:solidFill>
            <a:srgbClr val="121A42"/>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On energy </a:t>
            </a:r>
          </a:p>
        </p:txBody>
      </p:sp>
      <p:sp>
        <p:nvSpPr>
          <p:cNvPr id="10" name="TextBox 9">
            <a:extLst>
              <a:ext uri="{FF2B5EF4-FFF2-40B4-BE49-F238E27FC236}">
                <a16:creationId xmlns:a16="http://schemas.microsoft.com/office/drawing/2014/main" id="{7DDDF632-AB44-59BA-BBFA-6C1563B75CC2}"/>
              </a:ext>
            </a:extLst>
          </p:cNvPr>
          <p:cNvSpPr txBox="1"/>
          <p:nvPr/>
        </p:nvSpPr>
        <p:spPr>
          <a:xfrm>
            <a:off x="5741545" y="2180096"/>
            <a:ext cx="5978347" cy="1001362"/>
          </a:xfrm>
          <a:prstGeom prst="rect">
            <a:avLst/>
          </a:prstGeom>
          <a:solidFill>
            <a:srgbClr val="0186CB"/>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On running our business: people costs, material costs – the things we need to deliver services everyday.</a:t>
            </a:r>
          </a:p>
        </p:txBody>
      </p:sp>
      <p:sp>
        <p:nvSpPr>
          <p:cNvPr id="12" name="TextBox 11">
            <a:extLst>
              <a:ext uri="{FF2B5EF4-FFF2-40B4-BE49-F238E27FC236}">
                <a16:creationId xmlns:a16="http://schemas.microsoft.com/office/drawing/2014/main" id="{C0305C82-B0EC-3805-E033-31081BEB0827}"/>
              </a:ext>
            </a:extLst>
          </p:cNvPr>
          <p:cNvSpPr txBox="1"/>
          <p:nvPr/>
        </p:nvSpPr>
        <p:spPr>
          <a:xfrm>
            <a:off x="5741545" y="3258742"/>
            <a:ext cx="5978347" cy="1001362"/>
          </a:xfrm>
          <a:prstGeom prst="rect">
            <a:avLst/>
          </a:prstGeom>
          <a:solidFill>
            <a:srgbClr val="A3D5E7"/>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On maintaining our equipment: </a:t>
            </a:r>
            <a:r>
              <a:rPr kumimoji="0" lang="en-GB" sz="1600" b="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looking after </a:t>
            </a:r>
            <a:br>
              <a:rPr kumimoji="0" lang="en-GB" sz="1600" b="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br>
            <a:r>
              <a:rPr kumimoji="0" lang="en-GB" sz="1600" b="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our pipes, pumping stations and reservoirs </a:t>
            </a:r>
          </a:p>
        </p:txBody>
      </p:sp>
      <p:sp>
        <p:nvSpPr>
          <p:cNvPr id="13" name="TextBox 12">
            <a:extLst>
              <a:ext uri="{FF2B5EF4-FFF2-40B4-BE49-F238E27FC236}">
                <a16:creationId xmlns:a16="http://schemas.microsoft.com/office/drawing/2014/main" id="{4EE9579C-CCEC-B602-4C4B-7C59ECD5DF18}"/>
              </a:ext>
            </a:extLst>
          </p:cNvPr>
          <p:cNvSpPr txBox="1"/>
          <p:nvPr/>
        </p:nvSpPr>
        <p:spPr>
          <a:xfrm>
            <a:off x="5741545" y="4337388"/>
            <a:ext cx="5978347" cy="1001362"/>
          </a:xfrm>
          <a:prstGeom prst="rect">
            <a:avLst/>
          </a:prstGeom>
          <a:solidFill>
            <a:srgbClr val="0186CB"/>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Poppins" pitchFamily="2" charset="77"/>
                <a:ea typeface="+mn-ea"/>
                <a:cs typeface="Poppins" pitchFamily="2" charset="77"/>
              </a:rPr>
              <a:t>On making improvements: </a:t>
            </a: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investment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in new projects and technology </a:t>
            </a:r>
          </a:p>
        </p:txBody>
      </p:sp>
      <p:sp>
        <p:nvSpPr>
          <p:cNvPr id="14" name="TextBox 13">
            <a:extLst>
              <a:ext uri="{FF2B5EF4-FFF2-40B4-BE49-F238E27FC236}">
                <a16:creationId xmlns:a16="http://schemas.microsoft.com/office/drawing/2014/main" id="{05F70E64-2953-A989-5662-20BEF79BF0F4}"/>
              </a:ext>
            </a:extLst>
          </p:cNvPr>
          <p:cNvSpPr txBox="1"/>
          <p:nvPr/>
        </p:nvSpPr>
        <p:spPr>
          <a:xfrm>
            <a:off x="5741545" y="5416032"/>
            <a:ext cx="5978347" cy="1001362"/>
          </a:xfrm>
          <a:prstGeom prst="rect">
            <a:avLst/>
          </a:prstGeom>
          <a:solidFill>
            <a:srgbClr val="163975"/>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Poppins" pitchFamily="2" charset="77"/>
                <a:ea typeface="+mn-ea"/>
                <a:cs typeface="Poppins" pitchFamily="2" charset="77"/>
              </a:rPr>
              <a:t>On investing to improve our services: </a:t>
            </a: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funding our borrowing debt that allows us money for investment</a:t>
            </a:r>
          </a:p>
        </p:txBody>
      </p:sp>
      <p:sp>
        <p:nvSpPr>
          <p:cNvPr id="15" name="TextBox 14">
            <a:extLst>
              <a:ext uri="{FF2B5EF4-FFF2-40B4-BE49-F238E27FC236}">
                <a16:creationId xmlns:a16="http://schemas.microsoft.com/office/drawing/2014/main" id="{1001F6C2-F9BB-6706-8DA1-1B2FD23455B0}"/>
              </a:ext>
            </a:extLst>
          </p:cNvPr>
          <p:cNvSpPr txBox="1"/>
          <p:nvPr/>
        </p:nvSpPr>
        <p:spPr>
          <a:xfrm>
            <a:off x="5741545" y="1347671"/>
            <a:ext cx="5978347" cy="755141"/>
          </a:xfrm>
          <a:prstGeom prst="rect">
            <a:avLst/>
          </a:prstGeom>
          <a:solidFill>
            <a:srgbClr val="A3D5E7"/>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121A42"/>
                </a:solidFill>
                <a:effectLst/>
                <a:uLnTx/>
                <a:uFillTx/>
                <a:latin typeface="Poppins" pitchFamily="2" charset="77"/>
                <a:ea typeface="+mn-ea"/>
                <a:cs typeface="Poppins" pitchFamily="2" charset="77"/>
              </a:rPr>
              <a:t>On taxes and licences </a:t>
            </a:r>
          </a:p>
        </p:txBody>
      </p:sp>
      <p:cxnSp>
        <p:nvCxnSpPr>
          <p:cNvPr id="20" name="Straight Arrow Connector 19">
            <a:extLst>
              <a:ext uri="{FF2B5EF4-FFF2-40B4-BE49-F238E27FC236}">
                <a16:creationId xmlns:a16="http://schemas.microsoft.com/office/drawing/2014/main" id="{81A65A78-1771-4D40-D157-CF87ACFCBE59}"/>
              </a:ext>
            </a:extLst>
          </p:cNvPr>
          <p:cNvCxnSpPr>
            <a:cxnSpLocks/>
          </p:cNvCxnSpPr>
          <p:nvPr/>
        </p:nvCxnSpPr>
        <p:spPr>
          <a:xfrm>
            <a:off x="4770782" y="5935098"/>
            <a:ext cx="874644" cy="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607AB9DC-7EFA-DCEF-8A16-E2976CF1F636}"/>
              </a:ext>
            </a:extLst>
          </p:cNvPr>
          <p:cNvCxnSpPr>
            <a:cxnSpLocks/>
          </p:cNvCxnSpPr>
          <p:nvPr/>
        </p:nvCxnSpPr>
        <p:spPr>
          <a:xfrm flipV="1">
            <a:off x="4690100" y="4838069"/>
            <a:ext cx="970763" cy="244919"/>
          </a:xfrm>
          <a:prstGeom prst="bentConnector3">
            <a:avLst>
              <a:gd name="adj1" fmla="val 77704"/>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7DFAECE9-36CD-C489-3707-3CEB187ED92C}"/>
              </a:ext>
            </a:extLst>
          </p:cNvPr>
          <p:cNvCxnSpPr>
            <a:cxnSpLocks/>
          </p:cNvCxnSpPr>
          <p:nvPr/>
        </p:nvCxnSpPr>
        <p:spPr>
          <a:xfrm flipV="1">
            <a:off x="4690100" y="3759423"/>
            <a:ext cx="970763" cy="624318"/>
          </a:xfrm>
          <a:prstGeom prst="bentConnector3">
            <a:avLst>
              <a:gd name="adj1" fmla="val 77704"/>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80B00A1-C4B2-D609-EBD4-CF3AA0EFB925}"/>
              </a:ext>
            </a:extLst>
          </p:cNvPr>
          <p:cNvCxnSpPr>
            <a:cxnSpLocks/>
          </p:cNvCxnSpPr>
          <p:nvPr/>
        </p:nvCxnSpPr>
        <p:spPr>
          <a:xfrm>
            <a:off x="4770782" y="2694357"/>
            <a:ext cx="874644" cy="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EF782132-E9BF-1A39-B685-875B7BA7223B}"/>
              </a:ext>
            </a:extLst>
          </p:cNvPr>
          <p:cNvCxnSpPr>
            <a:cxnSpLocks/>
          </p:cNvCxnSpPr>
          <p:nvPr/>
        </p:nvCxnSpPr>
        <p:spPr>
          <a:xfrm>
            <a:off x="4571999" y="1105422"/>
            <a:ext cx="1088864" cy="623496"/>
          </a:xfrm>
          <a:prstGeom prst="bentConnector3">
            <a:avLst>
              <a:gd name="adj1" fmla="val 77169"/>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CC7FB9AA-383A-545A-203C-FA3AB88C85B9}"/>
              </a:ext>
            </a:extLst>
          </p:cNvPr>
          <p:cNvCxnSpPr>
            <a:cxnSpLocks/>
          </p:cNvCxnSpPr>
          <p:nvPr/>
        </p:nvCxnSpPr>
        <p:spPr>
          <a:xfrm>
            <a:off x="4690100" y="651094"/>
            <a:ext cx="970763" cy="244107"/>
          </a:xfrm>
          <a:prstGeom prst="bentConnector3">
            <a:avLst>
              <a:gd name="adj1" fmla="val 72163"/>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4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F730BE9-A19F-ECD8-40CE-FA1335479E97}"/>
              </a:ext>
            </a:extLst>
          </p:cNvPr>
          <p:cNvSpPr txBox="1"/>
          <p:nvPr/>
        </p:nvSpPr>
        <p:spPr>
          <a:xfrm>
            <a:off x="383193" y="461445"/>
            <a:ext cx="78633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Long-term </a:t>
            </a:r>
            <a:r>
              <a:rPr lang="en-GB" sz="2800" b="1" dirty="0">
                <a:solidFill>
                  <a:prstClr val="white"/>
                </a:solidFill>
                <a:latin typeface="Poppins" pitchFamily="2" charset="77"/>
                <a:ea typeface="Tahoma" panose="020B0604030504040204" pitchFamily="34" charset="0"/>
                <a:cs typeface="Poppins" pitchFamily="2" charset="77"/>
              </a:rPr>
              <a:t>d</a:t>
            </a:r>
            <a:r>
              <a:rPr kumimoji="0" lang="en-GB" sz="2800" b="1" i="0" u="none" strike="noStrike" kern="1200" cap="none" spc="0" normalizeH="0" baseline="0" noProof="0" dirty="0" err="1">
                <a:ln>
                  <a:noFill/>
                </a:ln>
                <a:solidFill>
                  <a:prstClr val="white"/>
                </a:solidFill>
                <a:effectLst/>
                <a:uLnTx/>
                <a:uFillTx/>
                <a:latin typeface="Poppins" pitchFamily="2" charset="77"/>
                <a:ea typeface="Tahoma" panose="020B0604030504040204" pitchFamily="34" charset="0"/>
                <a:cs typeface="Poppins" pitchFamily="2" charset="77"/>
              </a:rPr>
              <a:t>irection</a:t>
            </a:r>
            <a:r>
              <a:rPr kumimoji="0" lang="en-GB" sz="28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a:t>
            </a:r>
          </a:p>
        </p:txBody>
      </p:sp>
      <p:sp>
        <p:nvSpPr>
          <p:cNvPr id="3" name="Arrow: Right 2">
            <a:extLst>
              <a:ext uri="{FF2B5EF4-FFF2-40B4-BE49-F238E27FC236}">
                <a16:creationId xmlns:a16="http://schemas.microsoft.com/office/drawing/2014/main" id="{BE8C7A46-F0E9-8875-89F0-F3D2E669D1BF}"/>
              </a:ext>
            </a:extLst>
          </p:cNvPr>
          <p:cNvSpPr/>
          <p:nvPr/>
        </p:nvSpPr>
        <p:spPr>
          <a:xfrm>
            <a:off x="533947" y="1440729"/>
            <a:ext cx="11201995" cy="313314"/>
          </a:xfrm>
          <a:prstGeom prst="rightArrow">
            <a:avLst>
              <a:gd name="adj1" fmla="val 50000"/>
              <a:gd name="adj2" fmla="val 9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C77F1DA-5282-E802-AC5F-754F36A1F3CB}"/>
              </a:ext>
            </a:extLst>
          </p:cNvPr>
          <p:cNvSpPr txBox="1"/>
          <p:nvPr/>
        </p:nvSpPr>
        <p:spPr>
          <a:xfrm>
            <a:off x="456058" y="1126289"/>
            <a:ext cx="1618854"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2025 – 2030</a:t>
            </a:r>
          </a:p>
        </p:txBody>
      </p:sp>
      <p:sp>
        <p:nvSpPr>
          <p:cNvPr id="8" name="TextBox 7">
            <a:extLst>
              <a:ext uri="{FF2B5EF4-FFF2-40B4-BE49-F238E27FC236}">
                <a16:creationId xmlns:a16="http://schemas.microsoft.com/office/drawing/2014/main" id="{D03A8264-CA81-DD09-A123-AFE00DBF8C65}"/>
              </a:ext>
            </a:extLst>
          </p:cNvPr>
          <p:cNvSpPr txBox="1"/>
          <p:nvPr/>
        </p:nvSpPr>
        <p:spPr>
          <a:xfrm>
            <a:off x="10194977" y="1078438"/>
            <a:ext cx="1618854"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2045 – 2050</a:t>
            </a:r>
          </a:p>
        </p:txBody>
      </p:sp>
      <p:sp>
        <p:nvSpPr>
          <p:cNvPr id="14" name="TextBox 13">
            <a:extLst>
              <a:ext uri="{FF2B5EF4-FFF2-40B4-BE49-F238E27FC236}">
                <a16:creationId xmlns:a16="http://schemas.microsoft.com/office/drawing/2014/main" id="{617FC979-D0A2-A50F-DACC-0501EECED77A}"/>
              </a:ext>
            </a:extLst>
          </p:cNvPr>
          <p:cNvSpPr txBox="1"/>
          <p:nvPr/>
        </p:nvSpPr>
        <p:spPr>
          <a:xfrm>
            <a:off x="533947" y="2788890"/>
            <a:ext cx="5403214" cy="3647152"/>
          </a:xfrm>
          <a:prstGeom prst="rect">
            <a:avLst/>
          </a:prstGeom>
          <a:noFill/>
        </p:spPr>
        <p:txBody>
          <a:bodyPr wrap="square" lIns="0" tIns="0" rIns="0" bIns="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600" b="1" dirty="0">
                <a:solidFill>
                  <a:schemeClr val="bg1"/>
                </a:solidFill>
              </a:rPr>
              <a:t>More resilient water supply</a:t>
            </a:r>
            <a:r>
              <a:rPr lang="en-GB" sz="1400" b="1" dirty="0">
                <a:solidFill>
                  <a:schemeClr val="bg1"/>
                </a:solidFill>
              </a:rPr>
              <a:t>: </a:t>
            </a:r>
          </a:p>
          <a:p>
            <a:pPr defTabSz="257175">
              <a:spcAft>
                <a:spcPts val="1000"/>
              </a:spcAft>
            </a:pPr>
            <a:r>
              <a:rPr lang="en-GB" dirty="0">
                <a:solidFill>
                  <a:schemeClr val="bg1"/>
                </a:solidFill>
                <a:latin typeface="Poppins" panose="00000500000000000000" pitchFamily="2" charset="0"/>
                <a:cs typeface="Poppins" panose="00000500000000000000" pitchFamily="2" charset="0"/>
              </a:rPr>
              <a:t>Making water resources more resilient to climate change and population. We will do this by increasing our treatment capacity and reducing leaks. We will strive to ensure no environmental harm is caused to the water environment due to the water we abstract. </a:t>
            </a:r>
          </a:p>
          <a:p>
            <a:pPr defTabSz="257175">
              <a:spcAft>
                <a:spcPts val="1000"/>
              </a:spcAft>
            </a:pPr>
            <a:r>
              <a:rPr lang="en-GB" sz="1600" b="1" dirty="0">
                <a:solidFill>
                  <a:schemeClr val="bg1"/>
                </a:solidFill>
              </a:rPr>
              <a:t>Enhancing our natural environment:  </a:t>
            </a:r>
            <a:r>
              <a:rPr lang="en-GB" sz="1400" b="1" dirty="0">
                <a:solidFill>
                  <a:schemeClr val="bg1"/>
                </a:solidFill>
              </a:rPr>
              <a:t>     </a:t>
            </a:r>
            <a:r>
              <a:rPr lang="en-GB" b="1" dirty="0">
                <a:solidFill>
                  <a:schemeClr val="bg1"/>
                </a:solidFill>
              </a:rPr>
              <a:t>                                              </a:t>
            </a:r>
          </a:p>
          <a:p>
            <a:pPr defTabSz="257175">
              <a:spcAft>
                <a:spcPts val="1000"/>
              </a:spcAft>
            </a:pPr>
            <a:r>
              <a:rPr lang="en-GB" dirty="0">
                <a:solidFill>
                  <a:schemeClr val="bg1"/>
                </a:solidFill>
                <a:latin typeface="Poppins" panose="00000500000000000000" pitchFamily="2" charset="0"/>
                <a:cs typeface="Poppins" panose="00000500000000000000" pitchFamily="2" charset="0"/>
              </a:rPr>
              <a:t>We will enhance our rivers and coastal waters through improved performance of wastewater management. We will improve the </a:t>
            </a:r>
            <a:br>
              <a:rPr lang="en-GB" dirty="0">
                <a:solidFill>
                  <a:schemeClr val="bg1"/>
                </a:solidFill>
                <a:latin typeface="Poppins" panose="00000500000000000000" pitchFamily="2" charset="0"/>
                <a:cs typeface="Poppins" panose="00000500000000000000" pitchFamily="2" charset="0"/>
              </a:rPr>
            </a:br>
            <a:r>
              <a:rPr lang="en-GB" dirty="0">
                <a:solidFill>
                  <a:schemeClr val="bg1"/>
                </a:solidFill>
                <a:latin typeface="Poppins" panose="00000500000000000000" pitchFamily="2" charset="0"/>
                <a:cs typeface="Poppins" panose="00000500000000000000" pitchFamily="2" charset="0"/>
              </a:rPr>
              <a:t>quality of the treated wastewater we return to the environment, </a:t>
            </a:r>
            <a:br>
              <a:rPr lang="en-GB" dirty="0">
                <a:solidFill>
                  <a:schemeClr val="bg1"/>
                </a:solidFill>
                <a:latin typeface="Poppins" panose="00000500000000000000" pitchFamily="2" charset="0"/>
                <a:cs typeface="Poppins" panose="00000500000000000000" pitchFamily="2" charset="0"/>
              </a:rPr>
            </a:br>
            <a:r>
              <a:rPr lang="en-GB" dirty="0">
                <a:solidFill>
                  <a:schemeClr val="bg1"/>
                </a:solidFill>
                <a:latin typeface="Poppins" panose="00000500000000000000" pitchFamily="2" charset="0"/>
                <a:cs typeface="Poppins" panose="00000500000000000000" pitchFamily="2" charset="0"/>
              </a:rPr>
              <a:t>we will work hard to reduce pollution and spills in any form, even in periods of bad weather. We will improve designated bathing sites through a programme of wastewater system improvements and monitoring. We will support the water industry climate change ambition of achieving net-zero carbon emissions by 2030.  We will work with other land owners who contribute to river and sea water quality to ensure they are limiting their impact on the water environment. </a:t>
            </a:r>
            <a:endParaRPr lang="en-GB" dirty="0">
              <a:solidFill>
                <a:schemeClr val="bg1"/>
              </a:solidFill>
            </a:endParaRPr>
          </a:p>
        </p:txBody>
      </p:sp>
      <p:sp>
        <p:nvSpPr>
          <p:cNvPr id="2" name="TextBox 1">
            <a:extLst>
              <a:ext uri="{FF2B5EF4-FFF2-40B4-BE49-F238E27FC236}">
                <a16:creationId xmlns:a16="http://schemas.microsoft.com/office/drawing/2014/main" id="{D251353C-04C5-EBB6-3F20-A47CD26121E9}"/>
              </a:ext>
            </a:extLst>
          </p:cNvPr>
          <p:cNvSpPr txBox="1"/>
          <p:nvPr/>
        </p:nvSpPr>
        <p:spPr>
          <a:xfrm>
            <a:off x="6409389" y="2788890"/>
            <a:ext cx="4688981" cy="2908489"/>
          </a:xfrm>
          <a:prstGeom prst="rect">
            <a:avLst/>
          </a:prstGeom>
          <a:noFill/>
        </p:spPr>
        <p:txBody>
          <a:bodyPr wrap="square" lIns="0" tIns="0" rIns="0" bIns="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600" b="1" dirty="0">
                <a:solidFill>
                  <a:schemeClr val="bg1"/>
                </a:solidFill>
              </a:rPr>
              <a:t>Protecting </a:t>
            </a:r>
            <a:r>
              <a:rPr lang="en-GB" sz="1600" b="1" dirty="0">
                <a:solidFill>
                  <a:schemeClr val="bg1"/>
                </a:solidFill>
                <a:latin typeface="Poppins" panose="00000500000000000000" pitchFamily="2" charset="0"/>
                <a:cs typeface="Poppins" panose="00000500000000000000" pitchFamily="2" charset="0"/>
              </a:rPr>
              <a:t> against flooding: </a:t>
            </a:r>
            <a:endParaRPr lang="en-GB" sz="1600" b="1" dirty="0">
              <a:solidFill>
                <a:schemeClr val="bg1"/>
              </a:solidFill>
            </a:endParaRPr>
          </a:p>
          <a:p>
            <a:pPr defTabSz="257175">
              <a:spcAft>
                <a:spcPts val="1000"/>
              </a:spcAft>
            </a:pPr>
            <a:r>
              <a:rPr lang="en-GB" dirty="0">
                <a:solidFill>
                  <a:schemeClr val="bg1"/>
                </a:solidFill>
                <a:latin typeface="Poppins" panose="00000500000000000000" pitchFamily="2" charset="0"/>
                <a:cs typeface="Poppins" panose="00000500000000000000" pitchFamily="2" charset="0"/>
              </a:rPr>
              <a:t>We will work in partnership with the EA and local authorities to tackle localised flooding in areas where flooding is high risk in very wet weather.       </a:t>
            </a:r>
          </a:p>
          <a:p>
            <a:pPr defTabSz="257175">
              <a:spcAft>
                <a:spcPts val="1000"/>
              </a:spcAft>
            </a:pPr>
            <a:r>
              <a:rPr lang="en-GB" sz="1600" b="1" dirty="0">
                <a:solidFill>
                  <a:schemeClr val="bg1"/>
                </a:solidFill>
              </a:rPr>
              <a:t>Providing a reliable &amp; affordable service:</a:t>
            </a:r>
          </a:p>
          <a:p>
            <a:pPr defTabSz="257175">
              <a:spcAft>
                <a:spcPts val="1000"/>
              </a:spcAft>
            </a:pPr>
            <a:r>
              <a:rPr lang="en-GB" dirty="0">
                <a:solidFill>
                  <a:schemeClr val="bg1"/>
                </a:solidFill>
                <a:latin typeface="Poppins" panose="00000500000000000000" pitchFamily="2" charset="0"/>
                <a:cs typeface="Poppins" panose="00000500000000000000" pitchFamily="2" charset="0"/>
              </a:rPr>
              <a:t>We will strive to have a service that customers can rely </a:t>
            </a:r>
            <a:br>
              <a:rPr lang="en-GB" dirty="0">
                <a:solidFill>
                  <a:schemeClr val="bg1"/>
                </a:solidFill>
                <a:latin typeface="Poppins" panose="00000500000000000000" pitchFamily="2" charset="0"/>
                <a:cs typeface="Poppins" panose="00000500000000000000" pitchFamily="2" charset="0"/>
              </a:rPr>
            </a:br>
            <a:r>
              <a:rPr lang="en-GB" dirty="0">
                <a:solidFill>
                  <a:schemeClr val="bg1"/>
                </a:solidFill>
                <a:latin typeface="Poppins" panose="00000500000000000000" pitchFamily="2" charset="0"/>
                <a:cs typeface="Poppins" panose="00000500000000000000" pitchFamily="2" charset="0"/>
              </a:rPr>
              <a:t>on 24/7 and to put things right quickly if they go wrong. </a:t>
            </a:r>
            <a:br>
              <a:rPr lang="en-GB" dirty="0">
                <a:solidFill>
                  <a:schemeClr val="bg1"/>
                </a:solidFill>
                <a:latin typeface="Poppins" panose="00000500000000000000" pitchFamily="2" charset="0"/>
                <a:cs typeface="Poppins" panose="00000500000000000000" pitchFamily="2" charset="0"/>
              </a:rPr>
            </a:br>
            <a:r>
              <a:rPr lang="en-GB" dirty="0">
                <a:solidFill>
                  <a:schemeClr val="bg1"/>
                </a:solidFill>
                <a:latin typeface="Poppins" panose="00000500000000000000" pitchFamily="2" charset="0"/>
                <a:cs typeface="Poppins" panose="00000500000000000000" pitchFamily="2" charset="0"/>
              </a:rPr>
              <a:t>We will support customers in circumstances which may make them vulnerable through our Priority Services Register by campaigning for vulnerable customers and those who support them to sign-up.  Whilst we aim to keep bills low, increases are likely,  we will support customers who struggle to afford their bill.  </a:t>
            </a:r>
          </a:p>
        </p:txBody>
      </p:sp>
      <p:sp>
        <p:nvSpPr>
          <p:cNvPr id="5" name="TextBox 4">
            <a:extLst>
              <a:ext uri="{FF2B5EF4-FFF2-40B4-BE49-F238E27FC236}">
                <a16:creationId xmlns:a16="http://schemas.microsoft.com/office/drawing/2014/main" id="{43F47E85-25E0-1062-9F58-1ED9FF755A11}"/>
              </a:ext>
            </a:extLst>
          </p:cNvPr>
          <p:cNvSpPr txBox="1"/>
          <p:nvPr/>
        </p:nvSpPr>
        <p:spPr>
          <a:xfrm>
            <a:off x="533948" y="1928300"/>
            <a:ext cx="8982012" cy="553998"/>
          </a:xfrm>
          <a:prstGeom prst="rect">
            <a:avLst/>
          </a:prstGeom>
          <a:noFill/>
        </p:spPr>
        <p:txBody>
          <a:bodyPr wrap="square" lIns="0" tIns="0" rIns="0" bIns="0" rtlCol="0">
            <a:spAutoFit/>
          </a:bodyPr>
          <a:lstStyle>
            <a:defPPr>
              <a:defRPr lang="en-US"/>
            </a:defPPr>
            <a:lvl1pPr>
              <a:defRPr sz="1200" b="0" i="0" u="none" strike="noStrike" baseline="0">
                <a:solidFill>
                  <a:srgbClr val="000000"/>
                </a:solidFill>
                <a:latin typeface="Poppins" panose="00000500000000000000" pitchFamily="2" charset="0"/>
                <a:cs typeface="Poppins" panose="00000500000000000000" pitchFamily="2" charset="0"/>
              </a:defRPr>
            </a:lvl1pPr>
          </a:lstStyle>
          <a:p>
            <a:pPr defTabSz="257175">
              <a:spcAft>
                <a:spcPts val="1000"/>
              </a:spcAft>
            </a:pPr>
            <a:r>
              <a:rPr lang="en-GB" sz="1800" b="1" dirty="0">
                <a:solidFill>
                  <a:schemeClr val="accent5">
                    <a:lumMod val="60000"/>
                    <a:lumOff val="40000"/>
                  </a:schemeClr>
                </a:solidFill>
              </a:rPr>
              <a:t>Across each five-year planning period from 2025 to 2050 </a:t>
            </a:r>
            <a:br>
              <a:rPr lang="en-GB" sz="1800" b="1" dirty="0">
                <a:solidFill>
                  <a:schemeClr val="accent5">
                    <a:lumMod val="60000"/>
                    <a:lumOff val="40000"/>
                  </a:schemeClr>
                </a:solidFill>
              </a:rPr>
            </a:br>
            <a:r>
              <a:rPr lang="en-GB" sz="1800" b="1" dirty="0">
                <a:solidFill>
                  <a:schemeClr val="accent5">
                    <a:lumMod val="60000"/>
                    <a:lumOff val="40000"/>
                  </a:schemeClr>
                </a:solidFill>
              </a:rPr>
              <a:t>our goals remain clear, we plan to deliver the following:</a:t>
            </a:r>
            <a:endParaRPr lang="en-GB" sz="1600" dirty="0">
              <a:solidFill>
                <a:schemeClr val="bg1"/>
              </a:solidFill>
            </a:endParaRPr>
          </a:p>
        </p:txBody>
      </p:sp>
    </p:spTree>
    <p:extLst>
      <p:ext uri="{BB962C8B-B14F-4D97-AF65-F5344CB8AC3E}">
        <p14:creationId xmlns:p14="http://schemas.microsoft.com/office/powerpoint/2010/main" val="4306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BEA8E-0645-C536-2F0E-7D98AD5633A5}"/>
              </a:ext>
            </a:extLst>
          </p:cNvPr>
          <p:cNvSpPr txBox="1"/>
          <p:nvPr/>
        </p:nvSpPr>
        <p:spPr>
          <a:xfrm>
            <a:off x="511864" y="593180"/>
            <a:ext cx="11037405" cy="1477328"/>
          </a:xfrm>
          <a:prstGeom prst="rect">
            <a:avLst/>
          </a:prstGeom>
          <a:noFill/>
        </p:spPr>
        <p:txBody>
          <a:bodyPr wrap="square">
            <a:spAutoFit/>
          </a:bodyPr>
          <a:lstStyle/>
          <a:p>
            <a:r>
              <a:rPr lang="en-GB" b="1">
                <a:solidFill>
                  <a:srgbClr val="0186CB"/>
                </a:solidFill>
                <a:effectLst/>
                <a:latin typeface="Poppins" pitchFamily="2" charset="77"/>
                <a:cs typeface="Poppins" pitchFamily="2" charset="77"/>
              </a:rPr>
              <a:t>Water companies are currently part way through their five-year business plan for 2020 to 2025. They have service level targets, called ‘performance commitments’, in every five year business plan. These targets are based on what customers have previously told companies they would like them to do, and on Ofwat’s assessment of what companies should deliver. These targets cover a wide range of the different services that water companies provide.</a:t>
            </a:r>
            <a:endParaRPr lang="en-GB">
              <a:solidFill>
                <a:srgbClr val="0186CB"/>
              </a:solidFill>
              <a:effectLst/>
              <a:latin typeface="Poppins" pitchFamily="2" charset="77"/>
              <a:cs typeface="Poppins" pitchFamily="2" charset="77"/>
            </a:endParaRPr>
          </a:p>
        </p:txBody>
      </p:sp>
      <p:sp>
        <p:nvSpPr>
          <p:cNvPr id="6" name="TextBox 5">
            <a:extLst>
              <a:ext uri="{FF2B5EF4-FFF2-40B4-BE49-F238E27FC236}">
                <a16:creationId xmlns:a16="http://schemas.microsoft.com/office/drawing/2014/main" id="{C071B0BF-7E33-BAE7-FC71-28A83A3F19BC}"/>
              </a:ext>
            </a:extLst>
          </p:cNvPr>
          <p:cNvSpPr txBox="1"/>
          <p:nvPr/>
        </p:nvSpPr>
        <p:spPr>
          <a:xfrm>
            <a:off x="511863" y="2197669"/>
            <a:ext cx="5352223" cy="3421449"/>
          </a:xfrm>
          <a:prstGeom prst="rect">
            <a:avLst/>
          </a:prstGeom>
          <a:noFill/>
        </p:spPr>
        <p:txBody>
          <a:bodyPr wrap="square" rtlCol="0">
            <a:spAutoFit/>
          </a:bodyPr>
          <a:lstStyle/>
          <a:p>
            <a:pPr>
              <a:spcAft>
                <a:spcPts val="1000"/>
              </a:spcAft>
            </a:pPr>
            <a:r>
              <a:rPr lang="en-GB" sz="1600">
                <a:effectLst/>
                <a:latin typeface="Poppins" pitchFamily="2" charset="77"/>
                <a:cs typeface="Poppins" pitchFamily="2" charset="77"/>
              </a:rPr>
              <a:t>Ofwat monitors water company performance against each performance commitment every year to see if they have met the service level </a:t>
            </a:r>
            <a:br>
              <a:rPr lang="en-GB" sz="1600">
                <a:effectLst/>
                <a:latin typeface="Poppins" pitchFamily="2" charset="77"/>
                <a:cs typeface="Poppins" pitchFamily="2" charset="77"/>
              </a:rPr>
            </a:br>
            <a:r>
              <a:rPr lang="en-GB" sz="1600">
                <a:effectLst/>
                <a:latin typeface="Poppins" pitchFamily="2" charset="77"/>
                <a:cs typeface="Poppins" pitchFamily="2" charset="77"/>
              </a:rPr>
              <a:t>in their business plan. We are now going to </a:t>
            </a:r>
            <a:br>
              <a:rPr lang="en-GB" sz="1600">
                <a:effectLst/>
                <a:latin typeface="Poppins" pitchFamily="2" charset="77"/>
                <a:cs typeface="Poppins" pitchFamily="2" charset="77"/>
              </a:rPr>
            </a:br>
            <a:r>
              <a:rPr lang="en-GB" sz="1600">
                <a:effectLst/>
                <a:latin typeface="Poppins" pitchFamily="2" charset="77"/>
                <a:cs typeface="Poppins" pitchFamily="2" charset="77"/>
              </a:rPr>
              <a:t>show you how well your water and/or sewerage company is doing on some of their performance commitments, compared to other water companies in England &amp; Wales.</a:t>
            </a:r>
          </a:p>
          <a:p>
            <a:pPr>
              <a:spcAft>
                <a:spcPts val="1000"/>
              </a:spcAft>
            </a:pPr>
            <a:r>
              <a:rPr lang="en-GB" sz="1600">
                <a:effectLst/>
                <a:latin typeface="Poppins" pitchFamily="2" charset="77"/>
                <a:cs typeface="Poppins" pitchFamily="2" charset="77"/>
              </a:rPr>
              <a:t>These performance commitments are a </a:t>
            </a:r>
            <a:br>
              <a:rPr lang="en-GB" sz="1600">
                <a:effectLst/>
                <a:latin typeface="Poppins" pitchFamily="2" charset="77"/>
                <a:cs typeface="Poppins" pitchFamily="2" charset="77"/>
              </a:rPr>
            </a:br>
            <a:r>
              <a:rPr lang="en-GB" sz="1600">
                <a:effectLst/>
                <a:latin typeface="Poppins" pitchFamily="2" charset="77"/>
                <a:cs typeface="Poppins" pitchFamily="2" charset="77"/>
              </a:rPr>
              <a:t>snapshot out of the wide range of services companies provide. We are showing these examples as customers have told us they </a:t>
            </a:r>
            <a:br>
              <a:rPr lang="en-GB" sz="1600">
                <a:effectLst/>
                <a:latin typeface="Poppins" pitchFamily="2" charset="77"/>
                <a:cs typeface="Poppins" pitchFamily="2" charset="77"/>
              </a:rPr>
            </a:br>
            <a:r>
              <a:rPr lang="en-GB" sz="1600">
                <a:effectLst/>
                <a:latin typeface="Poppins" pitchFamily="2" charset="77"/>
                <a:cs typeface="Poppins" pitchFamily="2" charset="77"/>
              </a:rPr>
              <a:t>are particularly important to them.</a:t>
            </a:r>
          </a:p>
        </p:txBody>
      </p:sp>
      <p:sp>
        <p:nvSpPr>
          <p:cNvPr id="7" name="TextBox 6">
            <a:extLst>
              <a:ext uri="{FF2B5EF4-FFF2-40B4-BE49-F238E27FC236}">
                <a16:creationId xmlns:a16="http://schemas.microsoft.com/office/drawing/2014/main" id="{2C908A2F-5EE8-1EAF-0B30-1536889811E2}"/>
              </a:ext>
            </a:extLst>
          </p:cNvPr>
          <p:cNvSpPr txBox="1"/>
          <p:nvPr/>
        </p:nvSpPr>
        <p:spPr>
          <a:xfrm>
            <a:off x="6197045" y="2197669"/>
            <a:ext cx="5352223" cy="2800767"/>
          </a:xfrm>
          <a:prstGeom prst="rect">
            <a:avLst/>
          </a:prstGeom>
          <a:noFill/>
        </p:spPr>
        <p:txBody>
          <a:bodyPr wrap="square" rtlCol="0">
            <a:spAutoFit/>
          </a:bodyPr>
          <a:lstStyle/>
          <a:p>
            <a:pPr>
              <a:spcAft>
                <a:spcPts val="1000"/>
              </a:spcAft>
            </a:pPr>
            <a:r>
              <a:rPr lang="en-GB" sz="1600">
                <a:effectLst/>
                <a:latin typeface="Poppins" pitchFamily="2" charset="77"/>
                <a:cs typeface="Poppins" pitchFamily="2" charset="77"/>
              </a:rPr>
              <a:t>Water companies have to provide reliable services, and plan for their services to be resilient to changing weather patterns and demand </a:t>
            </a:r>
            <a:br>
              <a:rPr lang="en-GB" sz="1600">
                <a:effectLst/>
                <a:latin typeface="Poppins" pitchFamily="2" charset="77"/>
                <a:cs typeface="Poppins" pitchFamily="2" charset="77"/>
              </a:rPr>
            </a:br>
            <a:r>
              <a:rPr lang="en-GB" sz="1600">
                <a:effectLst/>
                <a:latin typeface="Poppins" pitchFamily="2" charset="77"/>
                <a:cs typeface="Poppins" pitchFamily="2" charset="77"/>
              </a:rPr>
              <a:t>from consumers. Companies can miss or exceed performance commitment targets for a number </a:t>
            </a:r>
            <a:br>
              <a:rPr lang="en-GB" sz="1600">
                <a:effectLst/>
                <a:latin typeface="Poppins" pitchFamily="2" charset="77"/>
                <a:cs typeface="Poppins" pitchFamily="2" charset="77"/>
              </a:rPr>
            </a:br>
            <a:r>
              <a:rPr lang="en-GB" sz="1600">
                <a:effectLst/>
                <a:latin typeface="Poppins" pitchFamily="2" charset="77"/>
                <a:cs typeface="Poppins" pitchFamily="2" charset="77"/>
              </a:rPr>
              <a:t>of reasons. For example, leaks from pipes happen more often after very cold weather, which can contribute to a company not meeting the target, and flooding from sewers is less likely in dry weather, which can lead to better performance </a:t>
            </a:r>
            <a:br>
              <a:rPr lang="en-GB" sz="1600">
                <a:effectLst/>
                <a:latin typeface="Poppins" pitchFamily="2" charset="77"/>
                <a:cs typeface="Poppins" pitchFamily="2" charset="77"/>
              </a:rPr>
            </a:br>
            <a:r>
              <a:rPr lang="en-GB" sz="1600">
                <a:effectLst/>
                <a:latin typeface="Poppins" pitchFamily="2" charset="77"/>
                <a:cs typeface="Poppins" pitchFamily="2" charset="77"/>
              </a:rPr>
              <a:t>for sewer flooding service targets.</a:t>
            </a:r>
          </a:p>
        </p:txBody>
      </p:sp>
      <p:pic>
        <p:nvPicPr>
          <p:cNvPr id="8" name="Picture 7">
            <a:extLst>
              <a:ext uri="{FF2B5EF4-FFF2-40B4-BE49-F238E27FC236}">
                <a16:creationId xmlns:a16="http://schemas.microsoft.com/office/drawing/2014/main" id="{D1B7F01D-BE26-68CE-D5B1-2F47B745F8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8171" y="5836452"/>
            <a:ext cx="1490975" cy="484567"/>
          </a:xfrm>
          <a:prstGeom prst="rect">
            <a:avLst/>
          </a:prstGeom>
        </p:spPr>
      </p:pic>
      <p:pic>
        <p:nvPicPr>
          <p:cNvPr id="9" name="Picture 8">
            <a:extLst>
              <a:ext uri="{FF2B5EF4-FFF2-40B4-BE49-F238E27FC236}">
                <a16:creationId xmlns:a16="http://schemas.microsoft.com/office/drawing/2014/main" id="{A8BD04C4-3C0B-32D8-DEFE-A5B87AB7F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463" y="5638687"/>
            <a:ext cx="1490975" cy="741966"/>
          </a:xfrm>
          <a:prstGeom prst="rect">
            <a:avLst/>
          </a:prstGeom>
        </p:spPr>
      </p:pic>
    </p:spTree>
    <p:extLst>
      <p:ext uri="{BB962C8B-B14F-4D97-AF65-F5344CB8AC3E}">
        <p14:creationId xmlns:p14="http://schemas.microsoft.com/office/powerpoint/2010/main" val="221858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0AB4C-A087-363F-83A0-4E46C24D0EB3}"/>
              </a:ext>
            </a:extLst>
          </p:cNvPr>
          <p:cNvSpPr txBox="1"/>
          <p:nvPr/>
        </p:nvSpPr>
        <p:spPr>
          <a:xfrm>
            <a:off x="472107" y="412614"/>
            <a:ext cx="3752163" cy="1077218"/>
          </a:xfrm>
          <a:prstGeom prst="rect">
            <a:avLst/>
          </a:prstGeom>
          <a:noFill/>
        </p:spPr>
        <p:txBody>
          <a:bodyPr wrap="square" rtlCol="0">
            <a:spAutoFit/>
          </a:bodyPr>
          <a:lstStyle/>
          <a:p>
            <a:r>
              <a:rPr lang="en-GB" sz="3200" b="1" dirty="0">
                <a:solidFill>
                  <a:srgbClr val="121A42"/>
                </a:solidFill>
                <a:effectLst/>
                <a:latin typeface="Poppins" panose="00000500000000000000" pitchFamily="2" charset="0"/>
                <a:cs typeface="Poppins" panose="00000500000000000000" pitchFamily="2" charset="0"/>
              </a:rPr>
              <a:t>Water company </a:t>
            </a:r>
            <a:br>
              <a:rPr lang="en-GB" sz="3200" b="1" dirty="0">
                <a:solidFill>
                  <a:srgbClr val="121A42"/>
                </a:solidFill>
                <a:effectLst/>
                <a:latin typeface="Poppins" panose="00000500000000000000" pitchFamily="2" charset="0"/>
                <a:cs typeface="Poppins" panose="00000500000000000000" pitchFamily="2" charset="0"/>
              </a:rPr>
            </a:br>
            <a:r>
              <a:rPr lang="en-GB" sz="3200" b="1" dirty="0">
                <a:solidFill>
                  <a:srgbClr val="121A42"/>
                </a:solidFill>
                <a:effectLst/>
                <a:latin typeface="Poppins" panose="00000500000000000000" pitchFamily="2" charset="0"/>
                <a:cs typeface="Poppins" panose="00000500000000000000" pitchFamily="2" charset="0"/>
              </a:rPr>
              <a:t>performance</a:t>
            </a:r>
            <a:endParaRPr lang="en-GB" sz="3200" dirty="0">
              <a:solidFill>
                <a:srgbClr val="121A42"/>
              </a:solidFill>
              <a:effectLst/>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3D09480B-8C71-2C46-6875-03E682D1DE3A}"/>
              </a:ext>
            </a:extLst>
          </p:cNvPr>
          <p:cNvSpPr txBox="1"/>
          <p:nvPr/>
        </p:nvSpPr>
        <p:spPr>
          <a:xfrm>
            <a:off x="511864" y="1747412"/>
            <a:ext cx="3861354" cy="4072910"/>
          </a:xfrm>
          <a:prstGeom prst="rect">
            <a:avLst/>
          </a:prstGeom>
          <a:noFill/>
        </p:spPr>
        <p:txBody>
          <a:bodyPr wrap="square" rtlCol="0">
            <a:spAutoFit/>
          </a:bodyPr>
          <a:lstStyle/>
          <a:p>
            <a:pPr>
              <a:spcAft>
                <a:spcPts val="1000"/>
              </a:spcAft>
            </a:pPr>
            <a:r>
              <a:rPr lang="en-GB" sz="2200" dirty="0">
                <a:effectLst/>
                <a:latin typeface="Poppins" pitchFamily="2" charset="77"/>
                <a:cs typeface="Poppins" pitchFamily="2" charset="77"/>
              </a:rPr>
              <a:t>As the regulator, </a:t>
            </a:r>
            <a:br>
              <a:rPr lang="en-GB" sz="2200" dirty="0">
                <a:effectLst/>
                <a:latin typeface="Poppins" pitchFamily="2" charset="77"/>
                <a:cs typeface="Poppins" pitchFamily="2" charset="77"/>
              </a:rPr>
            </a:br>
            <a:r>
              <a:rPr lang="en-GB" sz="2200" dirty="0">
                <a:effectLst/>
                <a:latin typeface="Poppins" pitchFamily="2" charset="77"/>
                <a:cs typeface="Poppins" pitchFamily="2" charset="77"/>
              </a:rPr>
              <a:t>Ofwat monitors </a:t>
            </a:r>
            <a:br>
              <a:rPr lang="en-GB" sz="2200" dirty="0">
                <a:effectLst/>
                <a:latin typeface="Poppins" pitchFamily="2" charset="77"/>
                <a:cs typeface="Poppins" pitchFamily="2" charset="77"/>
              </a:rPr>
            </a:br>
            <a:r>
              <a:rPr lang="en-GB" sz="2200" dirty="0">
                <a:effectLst/>
                <a:latin typeface="Poppins" pitchFamily="2" charset="77"/>
                <a:cs typeface="Poppins" pitchFamily="2" charset="77"/>
              </a:rPr>
              <a:t>the performance </a:t>
            </a:r>
            <a:br>
              <a:rPr lang="en-GB" sz="2200" dirty="0">
                <a:effectLst/>
                <a:latin typeface="Poppins" pitchFamily="2" charset="77"/>
                <a:cs typeface="Poppins" pitchFamily="2" charset="77"/>
              </a:rPr>
            </a:br>
            <a:r>
              <a:rPr lang="en-GB" sz="2200" dirty="0">
                <a:effectLst/>
                <a:latin typeface="Poppins" pitchFamily="2" charset="77"/>
                <a:cs typeface="Poppins" pitchFamily="2" charset="77"/>
              </a:rPr>
              <a:t>of water companies against their targets.</a:t>
            </a:r>
          </a:p>
          <a:p>
            <a:pPr>
              <a:spcAft>
                <a:spcPts val="1000"/>
              </a:spcAft>
            </a:pPr>
            <a:r>
              <a:rPr lang="en-GB" sz="2200" dirty="0">
                <a:effectLst/>
                <a:latin typeface="Poppins" pitchFamily="2" charset="77"/>
                <a:cs typeface="Poppins" pitchFamily="2" charset="77"/>
              </a:rPr>
              <a:t>To encourage them </a:t>
            </a:r>
            <a:br>
              <a:rPr lang="en-GB" sz="2200" dirty="0">
                <a:effectLst/>
                <a:latin typeface="Poppins" pitchFamily="2" charset="77"/>
                <a:cs typeface="Poppins" pitchFamily="2" charset="77"/>
              </a:rPr>
            </a:br>
            <a:r>
              <a:rPr lang="en-GB" sz="2200" dirty="0">
                <a:effectLst/>
                <a:latin typeface="Poppins" pitchFamily="2" charset="77"/>
                <a:cs typeface="Poppins" pitchFamily="2" charset="77"/>
              </a:rPr>
              <a:t>to reach their targets, </a:t>
            </a:r>
            <a:br>
              <a:rPr lang="en-GB" sz="2200" dirty="0">
                <a:effectLst/>
                <a:latin typeface="Poppins" pitchFamily="2" charset="77"/>
                <a:cs typeface="Poppins" pitchFamily="2" charset="77"/>
              </a:rPr>
            </a:br>
            <a:r>
              <a:rPr lang="en-GB" sz="2200" dirty="0">
                <a:effectLst/>
                <a:latin typeface="Poppins" pitchFamily="2" charset="77"/>
                <a:cs typeface="Poppins" pitchFamily="2" charset="77"/>
              </a:rPr>
              <a:t>Ofwat have developed performance incentives. </a:t>
            </a:r>
          </a:p>
          <a:p>
            <a:pPr>
              <a:spcAft>
                <a:spcPts val="1000"/>
              </a:spcAft>
            </a:pPr>
            <a:r>
              <a:rPr lang="en-GB" sz="2200" b="1" dirty="0">
                <a:solidFill>
                  <a:srgbClr val="0186CB"/>
                </a:solidFill>
                <a:effectLst/>
                <a:latin typeface="Poppins" pitchFamily="2" charset="77"/>
                <a:cs typeface="Poppins" pitchFamily="2" charset="77"/>
              </a:rPr>
              <a:t>These can be </a:t>
            </a:r>
            <a:br>
              <a:rPr lang="en-GB" sz="2200" b="1" dirty="0">
                <a:solidFill>
                  <a:srgbClr val="0186CB"/>
                </a:solidFill>
                <a:effectLst/>
                <a:latin typeface="Poppins" pitchFamily="2" charset="77"/>
                <a:cs typeface="Poppins" pitchFamily="2" charset="77"/>
              </a:rPr>
            </a:br>
            <a:r>
              <a:rPr lang="en-GB" sz="2200" b="1" dirty="0">
                <a:solidFill>
                  <a:srgbClr val="0186CB"/>
                </a:solidFill>
                <a:effectLst/>
                <a:latin typeface="Poppins" pitchFamily="2" charset="77"/>
                <a:cs typeface="Poppins" pitchFamily="2" charset="77"/>
              </a:rPr>
              <a:t>penalties or rewards:</a:t>
            </a:r>
            <a:endParaRPr lang="en-GB" sz="2200" dirty="0">
              <a:solidFill>
                <a:srgbClr val="0186CB"/>
              </a:solidFill>
              <a:effectLst/>
              <a:latin typeface="Poppins" pitchFamily="2" charset="77"/>
              <a:cs typeface="Poppins" pitchFamily="2" charset="77"/>
            </a:endParaRPr>
          </a:p>
        </p:txBody>
      </p:sp>
      <p:sp>
        <p:nvSpPr>
          <p:cNvPr id="6" name="TextBox 5">
            <a:extLst>
              <a:ext uri="{FF2B5EF4-FFF2-40B4-BE49-F238E27FC236}">
                <a16:creationId xmlns:a16="http://schemas.microsoft.com/office/drawing/2014/main" id="{1F2D0DE2-EC35-F801-37F9-976B52CA8593}"/>
              </a:ext>
            </a:extLst>
          </p:cNvPr>
          <p:cNvSpPr txBox="1"/>
          <p:nvPr/>
        </p:nvSpPr>
        <p:spPr>
          <a:xfrm>
            <a:off x="4532642" y="496627"/>
            <a:ext cx="3199559" cy="2724911"/>
          </a:xfrm>
          <a:prstGeom prst="rect">
            <a:avLst/>
          </a:prstGeom>
          <a:solidFill>
            <a:srgbClr val="0186CB"/>
          </a:solidFill>
        </p:spPr>
        <p:txBody>
          <a:bodyPr wrap="square" lIns="251999" tIns="251999" rIns="251999" bIns="251999" rtlCol="0">
            <a:spAutoFit/>
          </a:bodyPr>
          <a:lstStyle/>
          <a:p>
            <a:r>
              <a:rPr lang="en-GB" sz="1600" b="1" dirty="0">
                <a:solidFill>
                  <a:schemeClr val="bg1"/>
                </a:solidFill>
                <a:effectLst/>
                <a:latin typeface="Poppins" pitchFamily="2" charset="77"/>
                <a:cs typeface="Poppins" pitchFamily="2" charset="77"/>
              </a:rPr>
              <a:t>Penalties:</a:t>
            </a:r>
            <a:endParaRPr lang="en-GB" sz="1600" dirty="0">
              <a:solidFill>
                <a:schemeClr val="bg1"/>
              </a:solidFill>
              <a:effectLst/>
              <a:latin typeface="Poppins" pitchFamily="2" charset="77"/>
              <a:cs typeface="Poppins" pitchFamily="2" charset="77"/>
            </a:endParaRPr>
          </a:p>
          <a:p>
            <a:r>
              <a:rPr lang="en-GB" sz="1600" dirty="0">
                <a:solidFill>
                  <a:schemeClr val="bg1"/>
                </a:solidFill>
                <a:effectLst/>
                <a:latin typeface="Poppins" pitchFamily="2" charset="77"/>
                <a:cs typeface="Poppins" pitchFamily="2" charset="77"/>
              </a:rPr>
              <a:t>Financial penalties for </a:t>
            </a:r>
            <a:br>
              <a:rPr lang="en-GB" sz="1600" dirty="0">
                <a:solidFill>
                  <a:schemeClr val="bg1"/>
                </a:solidFill>
                <a:effectLst/>
                <a:latin typeface="Poppins" pitchFamily="2" charset="77"/>
                <a:cs typeface="Poppins" pitchFamily="2" charset="77"/>
              </a:rPr>
            </a:br>
            <a:r>
              <a:rPr lang="en-GB" sz="1600" dirty="0">
                <a:solidFill>
                  <a:schemeClr val="bg1"/>
                </a:solidFill>
                <a:effectLst/>
                <a:latin typeface="Poppins" pitchFamily="2" charset="77"/>
                <a:cs typeface="Poppins" pitchFamily="2" charset="77"/>
              </a:rPr>
              <a:t>the water company, </a:t>
            </a:r>
            <a:br>
              <a:rPr lang="en-GB" sz="1600" dirty="0">
                <a:solidFill>
                  <a:schemeClr val="bg1"/>
                </a:solidFill>
                <a:effectLst/>
                <a:latin typeface="Poppins" pitchFamily="2" charset="77"/>
                <a:cs typeface="Poppins" pitchFamily="2" charset="77"/>
              </a:rPr>
            </a:br>
            <a:r>
              <a:rPr lang="en-GB" sz="1600" dirty="0">
                <a:solidFill>
                  <a:schemeClr val="bg1"/>
                </a:solidFill>
                <a:effectLst/>
                <a:latin typeface="Poppins" pitchFamily="2" charset="77"/>
                <a:cs typeface="Poppins" pitchFamily="2" charset="77"/>
              </a:rPr>
              <a:t>applied when the </a:t>
            </a:r>
            <a:br>
              <a:rPr lang="en-GB" sz="1600" dirty="0">
                <a:solidFill>
                  <a:schemeClr val="bg1"/>
                </a:solidFill>
                <a:effectLst/>
                <a:latin typeface="Poppins" pitchFamily="2" charset="77"/>
                <a:cs typeface="Poppins" pitchFamily="2" charset="77"/>
              </a:rPr>
            </a:br>
            <a:r>
              <a:rPr lang="en-GB" sz="1600" dirty="0">
                <a:solidFill>
                  <a:schemeClr val="bg1"/>
                </a:solidFill>
                <a:effectLst/>
                <a:latin typeface="Poppins" pitchFamily="2" charset="77"/>
                <a:cs typeface="Poppins" pitchFamily="2" charset="77"/>
              </a:rPr>
              <a:t>company fails to meet</a:t>
            </a:r>
            <a:br>
              <a:rPr lang="en-GB" sz="1600" dirty="0">
                <a:solidFill>
                  <a:schemeClr val="bg1"/>
                </a:solidFill>
                <a:effectLst/>
                <a:latin typeface="Poppins" pitchFamily="2" charset="77"/>
                <a:cs typeface="Poppins" pitchFamily="2" charset="77"/>
              </a:rPr>
            </a:br>
            <a:r>
              <a:rPr lang="en-GB" sz="1600" dirty="0">
                <a:solidFill>
                  <a:schemeClr val="bg1"/>
                </a:solidFill>
                <a:effectLst/>
                <a:latin typeface="Poppins" pitchFamily="2" charset="77"/>
                <a:cs typeface="Poppins" pitchFamily="2" charset="77"/>
              </a:rPr>
              <a:t> the target set, or if the company delivers much worse levels of service </a:t>
            </a:r>
            <a:br>
              <a:rPr lang="en-GB" sz="1600" dirty="0">
                <a:solidFill>
                  <a:schemeClr val="bg1"/>
                </a:solidFill>
                <a:effectLst/>
                <a:latin typeface="Poppins" pitchFamily="2" charset="77"/>
                <a:cs typeface="Poppins" pitchFamily="2" charset="77"/>
              </a:rPr>
            </a:br>
            <a:r>
              <a:rPr lang="en-GB" sz="1600" dirty="0">
                <a:solidFill>
                  <a:schemeClr val="bg1"/>
                </a:solidFill>
                <a:effectLst/>
                <a:latin typeface="Poppins" pitchFamily="2" charset="77"/>
                <a:cs typeface="Poppins" pitchFamily="2" charset="77"/>
              </a:rPr>
              <a:t>than promised. </a:t>
            </a:r>
          </a:p>
        </p:txBody>
      </p:sp>
      <p:sp>
        <p:nvSpPr>
          <p:cNvPr id="7" name="TextBox 6">
            <a:extLst>
              <a:ext uri="{FF2B5EF4-FFF2-40B4-BE49-F238E27FC236}">
                <a16:creationId xmlns:a16="http://schemas.microsoft.com/office/drawing/2014/main" id="{441E6AFA-ECAF-AF31-7F72-66703F4126C8}"/>
              </a:ext>
            </a:extLst>
          </p:cNvPr>
          <p:cNvSpPr txBox="1"/>
          <p:nvPr/>
        </p:nvSpPr>
        <p:spPr>
          <a:xfrm>
            <a:off x="7978209" y="503856"/>
            <a:ext cx="3717234" cy="2724911"/>
          </a:xfrm>
          <a:prstGeom prst="rect">
            <a:avLst/>
          </a:prstGeom>
          <a:solidFill>
            <a:srgbClr val="58B5D2"/>
          </a:solidFill>
        </p:spPr>
        <p:txBody>
          <a:bodyPr wrap="square" lIns="251999" tIns="251999" rIns="251999" bIns="251999" rtlCol="0">
            <a:spAutoFit/>
          </a:bodyPr>
          <a:lstStyle/>
          <a:p>
            <a:r>
              <a:rPr lang="en-GB" sz="1600" b="1">
                <a:solidFill>
                  <a:schemeClr val="bg1"/>
                </a:solidFill>
                <a:effectLst/>
                <a:latin typeface="Poppins" pitchFamily="2" charset="77"/>
                <a:cs typeface="Poppins" pitchFamily="2" charset="77"/>
              </a:rPr>
              <a:t>Rewards:</a:t>
            </a:r>
          </a:p>
          <a:p>
            <a:r>
              <a:rPr lang="en-GB" sz="1600">
                <a:solidFill>
                  <a:schemeClr val="bg1"/>
                </a:solidFill>
                <a:effectLst/>
                <a:latin typeface="Poppins" pitchFamily="2" charset="77"/>
                <a:cs typeface="Poppins" pitchFamily="2" charset="77"/>
              </a:rPr>
              <a:t>Financial reward where </a:t>
            </a:r>
            <a:br>
              <a:rPr lang="en-GB" sz="1600">
                <a:solidFill>
                  <a:schemeClr val="bg1"/>
                </a:solidFill>
                <a:effectLst/>
                <a:latin typeface="Poppins" pitchFamily="2" charset="77"/>
                <a:cs typeface="Poppins" pitchFamily="2" charset="77"/>
              </a:rPr>
            </a:br>
            <a:r>
              <a:rPr lang="en-GB" sz="1600">
                <a:solidFill>
                  <a:schemeClr val="bg1"/>
                </a:solidFill>
                <a:effectLst/>
                <a:latin typeface="Poppins" pitchFamily="2" charset="77"/>
                <a:cs typeface="Poppins" pitchFamily="2" charset="77"/>
              </a:rPr>
              <a:t>the water company has over-delivered against a set target (delivering a significantly improved service) or reduced its costs through innovation </a:t>
            </a:r>
            <a:br>
              <a:rPr lang="en-GB" sz="1600">
                <a:solidFill>
                  <a:schemeClr val="bg1"/>
                </a:solidFill>
                <a:effectLst/>
                <a:latin typeface="Poppins" pitchFamily="2" charset="77"/>
                <a:cs typeface="Poppins" pitchFamily="2" charset="77"/>
              </a:rPr>
            </a:br>
            <a:r>
              <a:rPr lang="en-GB" sz="1600">
                <a:solidFill>
                  <a:schemeClr val="bg1"/>
                </a:solidFill>
                <a:effectLst/>
                <a:latin typeface="Poppins" pitchFamily="2" charset="77"/>
                <a:cs typeface="Poppins" pitchFamily="2" charset="77"/>
              </a:rPr>
              <a:t>for example (without impacting on service). </a:t>
            </a:r>
          </a:p>
        </p:txBody>
      </p:sp>
      <p:sp>
        <p:nvSpPr>
          <p:cNvPr id="8" name="TextBox 7">
            <a:extLst>
              <a:ext uri="{FF2B5EF4-FFF2-40B4-BE49-F238E27FC236}">
                <a16:creationId xmlns:a16="http://schemas.microsoft.com/office/drawing/2014/main" id="{CFA2C394-AB74-4570-40E4-78CB24505624}"/>
              </a:ext>
            </a:extLst>
          </p:cNvPr>
          <p:cNvSpPr txBox="1"/>
          <p:nvPr/>
        </p:nvSpPr>
        <p:spPr>
          <a:xfrm>
            <a:off x="4532643" y="3454758"/>
            <a:ext cx="7162800" cy="2724911"/>
          </a:xfrm>
          <a:prstGeom prst="rect">
            <a:avLst/>
          </a:prstGeom>
          <a:solidFill>
            <a:srgbClr val="121A42"/>
          </a:solidFill>
        </p:spPr>
        <p:txBody>
          <a:bodyPr wrap="square" lIns="251999" tIns="251999" rIns="251999" bIns="251999" rtlCol="0">
            <a:spAutoFit/>
          </a:bodyPr>
          <a:lstStyle/>
          <a:p>
            <a:r>
              <a:rPr lang="en-GB" sz="1600" b="1" dirty="0">
                <a:solidFill>
                  <a:schemeClr val="bg1"/>
                </a:solidFill>
                <a:effectLst/>
                <a:latin typeface="Poppins" pitchFamily="2" charset="77"/>
                <a:cs typeface="Poppins" pitchFamily="2" charset="77"/>
              </a:rPr>
              <a:t>Consequences of poor performance:</a:t>
            </a:r>
            <a:endParaRPr lang="en-GB" sz="1600" dirty="0">
              <a:solidFill>
                <a:schemeClr val="bg1"/>
              </a:solidFill>
              <a:effectLst/>
              <a:latin typeface="Poppins" pitchFamily="2" charset="77"/>
              <a:cs typeface="Poppins" pitchFamily="2" charset="77"/>
            </a:endParaRPr>
          </a:p>
          <a:p>
            <a:r>
              <a:rPr lang="en-GB" sz="1600" dirty="0">
                <a:solidFill>
                  <a:schemeClr val="bg1"/>
                </a:solidFill>
                <a:effectLst/>
                <a:latin typeface="Poppins" pitchFamily="2" charset="77"/>
                <a:cs typeface="Poppins" pitchFamily="2" charset="77"/>
              </a:rPr>
              <a:t>If water companies are failing to deliver, they will need to address how they are putting things right through a clear improvement plan which Ofwat will monitor. </a:t>
            </a:r>
          </a:p>
          <a:p>
            <a:endParaRPr lang="en-GB" sz="1600" dirty="0">
              <a:solidFill>
                <a:schemeClr val="bg1"/>
              </a:solidFill>
              <a:latin typeface="Poppins" pitchFamily="2" charset="77"/>
              <a:cs typeface="Poppins" pitchFamily="2" charset="77"/>
            </a:endParaRPr>
          </a:p>
          <a:p>
            <a:r>
              <a:rPr lang="en-GB" sz="1600" dirty="0">
                <a:solidFill>
                  <a:schemeClr val="bg1"/>
                </a:solidFill>
                <a:latin typeface="Poppins" pitchFamily="2" charset="77"/>
                <a:cs typeface="Poppins" pitchFamily="2" charset="77"/>
              </a:rPr>
              <a:t>Customers bills may go up to account for company rewards because essentially, customers are getting a better service than the paid for, or they will go down for penalties, because customers are not receiving the service they paid for.</a:t>
            </a:r>
            <a:endParaRPr lang="en-GB" sz="1600" dirty="0">
              <a:solidFill>
                <a:schemeClr val="bg1"/>
              </a:solidFill>
              <a:effectLst/>
              <a:latin typeface="Poppins" pitchFamily="2" charset="77"/>
              <a:cs typeface="Poppins" pitchFamily="2" charset="77"/>
            </a:endParaRPr>
          </a:p>
        </p:txBody>
      </p:sp>
    </p:spTree>
    <p:extLst>
      <p:ext uri="{BB962C8B-B14F-4D97-AF65-F5344CB8AC3E}">
        <p14:creationId xmlns:p14="http://schemas.microsoft.com/office/powerpoint/2010/main" val="2247781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presentation">
  <a:themeElements>
    <a:clrScheme name="DJS colours">
      <a:dk1>
        <a:srgbClr val="6D6E71"/>
      </a:dk1>
      <a:lt1>
        <a:srgbClr val="FFFFFF"/>
      </a:lt1>
      <a:dk2>
        <a:srgbClr val="6D6E71"/>
      </a:dk2>
      <a:lt2>
        <a:srgbClr val="F2F2F2"/>
      </a:lt2>
      <a:accent1>
        <a:srgbClr val="6D6E71"/>
      </a:accent1>
      <a:accent2>
        <a:srgbClr val="FF0090"/>
      </a:accent2>
      <a:accent3>
        <a:srgbClr val="1268B3"/>
      </a:accent3>
      <a:accent4>
        <a:srgbClr val="00AEEF"/>
      </a:accent4>
      <a:accent5>
        <a:srgbClr val="7E67AD"/>
      </a:accent5>
      <a:accent6>
        <a:srgbClr val="932871"/>
      </a:accent6>
      <a:hlink>
        <a:srgbClr val="6D6E71"/>
      </a:hlink>
      <a:folHlink>
        <a:srgbClr val="6D6E7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DJS template 2020" id="{D9ECE5E4-896E-F84D-AD60-2D2C543F4C39}" vid="{67ABAE55-92C6-5349-B448-603CA898379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E7334913E574FB2BD7B5E1760FF07" ma:contentTypeVersion="14" ma:contentTypeDescription="Create a new document." ma:contentTypeScope="" ma:versionID="25fbe7a5f510624cb40448f5b8b4011b">
  <xsd:schema xmlns:xsd="http://www.w3.org/2001/XMLSchema" xmlns:xs="http://www.w3.org/2001/XMLSchema" xmlns:p="http://schemas.microsoft.com/office/2006/metadata/properties" xmlns:ns2="aec2934e-84d2-480f-b12a-f02a1795ba8e" xmlns:ns3="a5eebde4-f3ec-4afe-9fd4-0e6a161c30a1" targetNamespace="http://schemas.microsoft.com/office/2006/metadata/properties" ma:root="true" ma:fieldsID="5c9af4bb2ee27957cf747eece48b0377" ns2:_="" ns3:_="">
    <xsd:import namespace="aec2934e-84d2-480f-b12a-f02a1795ba8e"/>
    <xsd:import namespace="a5eebde4-f3ec-4afe-9fd4-0e6a161c30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2934e-84d2-480f-b12a-f02a1795b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0a85b-6d2a-4a39-8c39-bf0764a9fc85}" ma:internalName="TaxCatchAll" ma:showField="CatchAllData" ma:web="aec2934e-84d2-480f-b12a-f02a1795ba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ebde4-f3ec-4afe-9fd4-0e6a161c30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f278e36-c164-4658-892f-8adefa22e7b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ec2934e-84d2-480f-b12a-f02a1795ba8e" xsi:nil="true"/>
    <lcf76f155ced4ddcb4097134ff3c332f xmlns="a5eebde4-f3ec-4afe-9fd4-0e6a161c30a1">
      <Terms xmlns="http://schemas.microsoft.com/office/infopath/2007/PartnerControls"/>
    </lcf76f155ced4ddcb4097134ff3c332f>
    <SharedWithUsers xmlns="aec2934e-84d2-480f-b12a-f02a1795ba8e">
      <UserInfo>
        <DisplayName/>
        <AccountId xsi:nil="true"/>
        <AccountType/>
      </UserInfo>
    </SharedWithUsers>
    <MediaLengthInSeconds xmlns="a5eebde4-f3ec-4afe-9fd4-0e6a161c30a1" xsi:nil="true"/>
  </documentManagement>
</p:properties>
</file>

<file path=customXml/itemProps1.xml><?xml version="1.0" encoding="utf-8"?>
<ds:datastoreItem xmlns:ds="http://schemas.openxmlformats.org/officeDocument/2006/customXml" ds:itemID="{B23EB10B-B37F-4571-9E8F-F0BC57334C6A}"/>
</file>

<file path=customXml/itemProps2.xml><?xml version="1.0" encoding="utf-8"?>
<ds:datastoreItem xmlns:ds="http://schemas.openxmlformats.org/officeDocument/2006/customXml" ds:itemID="{367BE92F-E9B8-4E3B-A770-15D07F6523F9}">
  <ds:schemaRefs>
    <ds:schemaRef ds:uri="http://schemas.microsoft.com/sharepoint/v3/contenttype/forms"/>
  </ds:schemaRefs>
</ds:datastoreItem>
</file>

<file path=customXml/itemProps3.xml><?xml version="1.0" encoding="utf-8"?>
<ds:datastoreItem xmlns:ds="http://schemas.openxmlformats.org/officeDocument/2006/customXml" ds:itemID="{7FAF9F03-77C0-4B56-ADA5-60AAEF7F628A}">
  <ds:schemaRefs>
    <ds:schemaRef ds:uri="http://purl.org/dc/terms/"/>
    <ds:schemaRef ds:uri="http://schemas.microsoft.com/office/2006/documentManagement/types"/>
    <ds:schemaRef ds:uri="6b290377-440c-4ee8-b88a-a7bf9cdc6dda"/>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3b393506-de8f-40e1-b7ec-67b968c000ca"/>
    <ds:schemaRef ds:uri="6495a5a2-edc7-4235-bf7f-7f8899b8c305"/>
    <ds:schemaRef ds:uri="9c22e697-42c9-483e-9a53-6471baba416f"/>
  </ds:schemaRefs>
</ds:datastoreItem>
</file>

<file path=docProps/app.xml><?xml version="1.0" encoding="utf-8"?>
<Properties xmlns="http://schemas.openxmlformats.org/officeDocument/2006/extended-properties" xmlns:vt="http://schemas.openxmlformats.org/officeDocument/2006/docPropsVTypes">
  <TotalTime>0</TotalTime>
  <Words>4942</Words>
  <Application>Microsoft Office PowerPoint</Application>
  <PresentationFormat>Widescreen</PresentationFormat>
  <Paragraphs>310</Paragraphs>
  <Slides>33</Slides>
  <Notes>8</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Main presentation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Skupien</dc:creator>
  <cp:lastModifiedBy>Emma Lay</cp:lastModifiedBy>
  <cp:revision>30</cp:revision>
  <cp:lastPrinted>2023-05-22T13:45:02Z</cp:lastPrinted>
  <dcterms:created xsi:type="dcterms:W3CDTF">2023-03-15T10:20:33Z</dcterms:created>
  <dcterms:modified xsi:type="dcterms:W3CDTF">2023-09-19T11:26:19Z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0x010100669E7334913E574FB2BD7B5E1760FF07</vt:lpwstr>
  </property>
  <property fmtid="{D5CDD505-2E9C-101B-9397-08002B2CF9AE}" pid="3" name="MSIP_Label_5589aaed-22f4-47e9-a6ba-4e5ac1de55da_Enabled">
    <vt:lpwstr>true</vt:lpwstr>
  </property>
  <property fmtid="{D5CDD505-2E9C-101B-9397-08002B2CF9AE}" pid="4" name="MSIP_Label_5589aaed-22f4-47e9-a6ba-4e5ac1de55da_SetDate">
    <vt:lpwstr>2023-04-17T13:06:13Z</vt:lpwstr>
  </property>
  <property fmtid="{D5CDD505-2E9C-101B-9397-08002B2CF9AE}" pid="5" name="MSIP_Label_5589aaed-22f4-47e9-a6ba-4e5ac1de55da_Method">
    <vt:lpwstr>Privileged</vt:lpwstr>
  </property>
  <property fmtid="{D5CDD505-2E9C-101B-9397-08002B2CF9AE}" pid="6" name="MSIP_Label_5589aaed-22f4-47e9-a6ba-4e5ac1de55da_Name">
    <vt:lpwstr>PII</vt:lpwstr>
  </property>
  <property fmtid="{D5CDD505-2E9C-101B-9397-08002B2CF9AE}" pid="7" name="MSIP_Label_5589aaed-22f4-47e9-a6ba-4e5ac1de55da_SiteId">
    <vt:lpwstr>92ebd22d-0a9c-4516-a68f-ba966853a8f3</vt:lpwstr>
  </property>
  <property fmtid="{D5CDD505-2E9C-101B-9397-08002B2CF9AE}" pid="8" name="MSIP_Label_5589aaed-22f4-47e9-a6ba-4e5ac1de55da_ActionId">
    <vt:lpwstr>8572d0cf-9d9c-417e-bce3-759edffe0147</vt:lpwstr>
  </property>
  <property fmtid="{D5CDD505-2E9C-101B-9397-08002B2CF9AE}" pid="9" name="MSIP_Label_5589aaed-22f4-47e9-a6ba-4e5ac1de55da_ContentBits">
    <vt:lpwstr>0</vt:lpwstr>
  </property>
  <property fmtid="{D5CDD505-2E9C-101B-9397-08002B2CF9AE}" pid="10" name="MediaServiceImageTags">
    <vt:lpwstr/>
  </property>
  <property fmtid="{D5CDD505-2E9C-101B-9397-08002B2CF9AE}" pid="11" name="Order">
    <vt:r8>3694200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