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20" r:id="rId5"/>
    <p:sldId id="315" r:id="rId6"/>
    <p:sldId id="31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veed Majid" userId="S::majidn@yw.co.uk::f0c8b8af-1a63-4520-816f-78adaafcc2bb" providerId="AD" clId="Web-{18845B81-01D3-736A-E7C6-A49BA73838D0}"/>
    <pc:docChg chg="mod">
      <pc:chgData name="Naveed Majid" userId="S::majidn@yw.co.uk::f0c8b8af-1a63-4520-816f-78adaafcc2bb" providerId="AD" clId="Web-{18845B81-01D3-736A-E7C6-A49BA73838D0}" dt="2023-08-16T12:16:03.775" v="0" actId="33475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905B4-F895-4650-8F26-AC70B99B5C35}" type="datetimeFigureOut">
              <a:rPr lang="en-GB"/>
              <a:pPr>
                <a:defRPr/>
              </a:pPr>
              <a:t>16/08/2023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DCB00-E398-47C7-A894-3A661D55AA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3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369F7-6BE5-410B-B12A-AEE0301063C3}" type="datetimeFigureOut">
              <a:rPr lang="en-GB"/>
              <a:pPr>
                <a:defRPr/>
              </a:pPr>
              <a:t>16/08/2023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1BD1-924F-4189-950A-2949611D13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01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CAA87-2BBB-463F-9A16-647D7B162D84}" type="datetimeFigureOut">
              <a:rPr lang="en-GB"/>
              <a:pPr>
                <a:defRPr/>
              </a:pPr>
              <a:t>16/08/2023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49EAF-D1BF-4D4A-BD65-C943D135E9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78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AC207-2697-448D-8CD9-AF9F9CDA12DA}" type="datetimeFigureOut">
              <a:rPr lang="en-GB"/>
              <a:pPr>
                <a:defRPr/>
              </a:pPr>
              <a:t>16/08/2023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6FDD7-6D85-42A8-8427-E88DD51FF0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91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63ABC-18D3-4B4F-B931-0C4C3298248C}" type="datetimeFigureOut">
              <a:rPr lang="en-GB"/>
              <a:pPr>
                <a:defRPr/>
              </a:pPr>
              <a:t>16/08/2023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314AF-73C0-49C9-9D06-2924F75E6C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8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95D06-5554-4AA0-83F1-C6B7E0BFB2BD}" type="datetimeFigureOut">
              <a:rPr lang="en-GB"/>
              <a:pPr>
                <a:defRPr/>
              </a:pPr>
              <a:t>16/08/2023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FE3DF-79D5-40AE-A76B-C441E28701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38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ADBD0-1129-48F7-8206-4D37ACC0EE37}" type="datetimeFigureOut">
              <a:rPr lang="en-GB"/>
              <a:pPr>
                <a:defRPr/>
              </a:pPr>
              <a:t>16/08/2023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A475-33E8-4999-9D18-18FF8E48BF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22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90F99-F3FA-4371-B8D5-1712A22B38EF}" type="datetimeFigureOut">
              <a:rPr lang="en-GB"/>
              <a:pPr>
                <a:defRPr/>
              </a:pPr>
              <a:t>16/08/2023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26CFE-3BF2-4C80-A196-50651D8092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93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4787-251D-4521-82D6-9236BA9175DC}" type="datetimeFigureOut">
              <a:rPr lang="en-GB"/>
              <a:pPr>
                <a:defRPr/>
              </a:pPr>
              <a:t>16/08/2023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1294F-9E78-48FB-8D03-82CDA481CB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4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A30B0-B5EC-4C02-9098-493A687CFA6F}" type="datetimeFigureOut">
              <a:rPr lang="en-GB"/>
              <a:pPr>
                <a:defRPr/>
              </a:pPr>
              <a:t>16/08/2023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4128-A6BD-448C-B1BC-58ED13B40C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0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39132-775A-470E-8B9D-8DF3C742863C}" type="datetimeFigureOut">
              <a:rPr lang="en-GB"/>
              <a:pPr>
                <a:defRPr/>
              </a:pPr>
              <a:t>16/08/2023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3596D-E934-4C1A-A6EE-8571617328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14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8A0386-6750-43FF-9BCD-3A25CA5715A9}" type="datetimeFigureOut">
              <a:rPr lang="en-GB"/>
              <a:pPr>
                <a:defRPr/>
              </a:pPr>
              <a:t>16/08/2023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725536-EDF7-431A-84A3-5BE57426EF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88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TextBox 1"/>
          <p:cNvSpPr txBox="1">
            <a:spLocks noChangeArrowheads="1"/>
          </p:cNvSpPr>
          <p:nvPr/>
        </p:nvSpPr>
        <p:spPr bwMode="auto">
          <a:xfrm>
            <a:off x="9241320" y="238376"/>
            <a:ext cx="1426713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white"/>
                </a:solidFill>
                <a:latin typeface="Trebuchet MS" pitchFamily="34" charset="0"/>
                <a:cs typeface="Arial" charset="0"/>
              </a:rPr>
              <a:t>Showcard 2</a:t>
            </a:r>
          </a:p>
        </p:txBody>
      </p:sp>
      <p:sp>
        <p:nvSpPr>
          <p:cNvPr id="5139" name="Rectangle 3"/>
          <p:cNvSpPr>
            <a:spLocks noChangeArrowheads="1"/>
          </p:cNvSpPr>
          <p:nvPr/>
        </p:nvSpPr>
        <p:spPr bwMode="auto">
          <a:xfrm>
            <a:off x="1770266" y="423042"/>
            <a:ext cx="3317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Water Resource Management</a:t>
            </a:r>
            <a:endParaRPr lang="en-GB" dirty="0">
              <a:solidFill>
                <a:prstClr val="black"/>
              </a:solidFill>
              <a:latin typeface="Trebuchet MS" pitchFamily="34" charset="0"/>
              <a:cs typeface="Arial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666843" y="1285860"/>
            <a:ext cx="9001190" cy="5357850"/>
            <a:chOff x="-32" y="1071546"/>
            <a:chExt cx="9121205" cy="5429288"/>
          </a:xfrm>
        </p:grpSpPr>
        <p:pic>
          <p:nvPicPr>
            <p:cNvPr id="1026" name="Picture 2" descr="C:\Users\LISA.ICS-LISA-DELL\AppData\Roaming\Skype\lisa-icsconsulting\media_messaging\media_cache_v3\^B65B261C05DBB93D5FDC9F4C59C7820C4FDA32D3466B478FAC^pimgpsh_fullsize_distr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39" y="1071546"/>
              <a:ext cx="8992845" cy="5429288"/>
            </a:xfrm>
            <a:prstGeom prst="rect">
              <a:avLst/>
            </a:prstGeom>
            <a:noFill/>
          </p:spPr>
        </p:pic>
        <p:sp>
          <p:nvSpPr>
            <p:cNvPr id="5123" name="TextBox 5"/>
            <p:cNvSpPr txBox="1">
              <a:spLocks noChangeArrowheads="1"/>
            </p:cNvSpPr>
            <p:nvPr/>
          </p:nvSpPr>
          <p:spPr bwMode="auto">
            <a:xfrm>
              <a:off x="2786010" y="1785926"/>
              <a:ext cx="2079655" cy="530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C00000"/>
                  </a:solidFill>
                  <a:latin typeface="Comic Sans MS" pitchFamily="66" charset="0"/>
                  <a:cs typeface="Arial" charset="0"/>
                </a:rPr>
                <a:t>Take water from under ground sources</a:t>
              </a:r>
            </a:p>
          </p:txBody>
        </p:sp>
        <p:cxnSp>
          <p:nvCxnSpPr>
            <p:cNvPr id="4" name="Elbow Connector 3"/>
            <p:cNvCxnSpPr>
              <a:stCxn id="5123" idx="2"/>
            </p:cNvCxnSpPr>
            <p:nvPr/>
          </p:nvCxnSpPr>
          <p:spPr>
            <a:xfrm rot="16200000" flipH="1">
              <a:off x="2606611" y="3535349"/>
              <a:ext cx="2684512" cy="246056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7" name="TextBox 25"/>
            <p:cNvSpPr txBox="1">
              <a:spLocks noChangeArrowheads="1"/>
            </p:cNvSpPr>
            <p:nvPr/>
          </p:nvSpPr>
          <p:spPr bwMode="auto">
            <a:xfrm>
              <a:off x="5143464" y="1261576"/>
              <a:ext cx="1428760" cy="748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C00000"/>
                  </a:solidFill>
                  <a:latin typeface="Comic Sans MS" pitchFamily="66" charset="0"/>
                  <a:cs typeface="Arial" charset="0"/>
                </a:rPr>
                <a:t>Increase leakage detection</a:t>
              </a:r>
            </a:p>
          </p:txBody>
        </p:sp>
        <p:cxnSp>
          <p:nvCxnSpPr>
            <p:cNvPr id="8" name="Elbow Connector 7"/>
            <p:cNvCxnSpPr>
              <a:stCxn id="5127" idx="2"/>
            </p:cNvCxnSpPr>
            <p:nvPr/>
          </p:nvCxnSpPr>
          <p:spPr>
            <a:xfrm rot="16200000" flipH="1">
              <a:off x="5219827" y="2648107"/>
              <a:ext cx="1847541" cy="571504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9" name="TextBox 30"/>
            <p:cNvSpPr txBox="1">
              <a:spLocks noChangeArrowheads="1"/>
            </p:cNvSpPr>
            <p:nvPr/>
          </p:nvSpPr>
          <p:spPr bwMode="auto">
            <a:xfrm>
              <a:off x="-32" y="1857364"/>
              <a:ext cx="1285844" cy="966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C00000"/>
                  </a:solidFill>
                  <a:latin typeface="Comic Sans MS" pitchFamily="66" charset="0"/>
                  <a:cs typeface="Arial" charset="0"/>
                </a:rPr>
                <a:t>Managing land and water catchments</a:t>
              </a:r>
            </a:p>
          </p:txBody>
        </p:sp>
        <p:sp>
          <p:nvSpPr>
            <p:cNvPr id="5130" name="TextBox 39"/>
            <p:cNvSpPr txBox="1">
              <a:spLocks noChangeArrowheads="1"/>
            </p:cNvSpPr>
            <p:nvPr/>
          </p:nvSpPr>
          <p:spPr bwMode="auto">
            <a:xfrm>
              <a:off x="6643662" y="1500174"/>
              <a:ext cx="1063625" cy="530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C00000"/>
                  </a:solidFill>
                  <a:latin typeface="Comic Sans MS" pitchFamily="66" charset="0"/>
                  <a:cs typeface="Arial" charset="0"/>
                </a:rPr>
                <a:t>Increase metering</a:t>
              </a:r>
            </a:p>
          </p:txBody>
        </p:sp>
        <p:cxnSp>
          <p:nvCxnSpPr>
            <p:cNvPr id="11" name="Shape 67"/>
            <p:cNvCxnSpPr/>
            <p:nvPr/>
          </p:nvCxnSpPr>
          <p:spPr>
            <a:xfrm rot="5400000">
              <a:off x="1262004" y="3478208"/>
              <a:ext cx="1358901" cy="260353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2" name="TextBox 39"/>
            <p:cNvSpPr txBox="1">
              <a:spLocks noChangeArrowheads="1"/>
            </p:cNvSpPr>
            <p:nvPr/>
          </p:nvSpPr>
          <p:spPr bwMode="auto">
            <a:xfrm>
              <a:off x="7648566" y="1142984"/>
              <a:ext cx="1352550" cy="748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C00000"/>
                  </a:solidFill>
                  <a:latin typeface="Comic Sans MS" pitchFamily="66" charset="0"/>
                  <a:cs typeface="Arial" charset="0"/>
                </a:rPr>
                <a:t>Transfer water from other regions</a:t>
              </a:r>
            </a:p>
          </p:txBody>
        </p:sp>
        <p:sp>
          <p:nvSpPr>
            <p:cNvPr id="5133" name="TextBox 39"/>
            <p:cNvSpPr txBox="1">
              <a:spLocks noChangeArrowheads="1"/>
            </p:cNvSpPr>
            <p:nvPr/>
          </p:nvSpPr>
          <p:spPr bwMode="auto">
            <a:xfrm>
              <a:off x="8036912" y="3967166"/>
              <a:ext cx="1084261" cy="966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C00000"/>
                  </a:solidFill>
                  <a:latin typeface="Comic Sans MS" pitchFamily="66" charset="0"/>
                  <a:cs typeface="Arial" charset="0"/>
                </a:rPr>
                <a:t>Increase water efficiency measures</a:t>
              </a:r>
            </a:p>
          </p:txBody>
        </p:sp>
        <p:cxnSp>
          <p:nvCxnSpPr>
            <p:cNvPr id="14" name="Elbow Connector 13"/>
            <p:cNvCxnSpPr>
              <a:stCxn id="5130" idx="2"/>
            </p:cNvCxnSpPr>
            <p:nvPr/>
          </p:nvCxnSpPr>
          <p:spPr>
            <a:xfrm rot="16200000" flipH="1">
              <a:off x="6201195" y="3004649"/>
              <a:ext cx="2172406" cy="223848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/>
            <p:nvPr/>
          </p:nvCxnSpPr>
          <p:spPr>
            <a:xfrm rot="5400000">
              <a:off x="7489810" y="2511414"/>
              <a:ext cx="1450975" cy="0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0" name="TextBox 10"/>
            <p:cNvSpPr txBox="1">
              <a:spLocks noChangeArrowheads="1"/>
            </p:cNvSpPr>
            <p:nvPr/>
          </p:nvSpPr>
          <p:spPr bwMode="auto">
            <a:xfrm>
              <a:off x="571432" y="5692991"/>
              <a:ext cx="1214437" cy="311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C00000"/>
                  </a:solidFill>
                  <a:latin typeface="Comic Sans MS" pitchFamily="66" charset="0"/>
                  <a:cs typeface="Arial" charset="0"/>
                </a:rPr>
                <a:t>Re-Use</a:t>
              </a:r>
            </a:p>
          </p:txBody>
        </p:sp>
        <p:cxnSp>
          <p:nvCxnSpPr>
            <p:cNvPr id="21" name="Elbow Connector 57"/>
            <p:cNvCxnSpPr/>
            <p:nvPr/>
          </p:nvCxnSpPr>
          <p:spPr>
            <a:xfrm>
              <a:off x="1571564" y="5857892"/>
              <a:ext cx="5143536" cy="71438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30"/>
            <p:cNvSpPr txBox="1">
              <a:spLocks noChangeArrowheads="1"/>
            </p:cNvSpPr>
            <p:nvPr/>
          </p:nvSpPr>
          <p:spPr bwMode="auto">
            <a:xfrm>
              <a:off x="1245323" y="1990632"/>
              <a:ext cx="1652614" cy="748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C00000"/>
                  </a:solidFill>
                  <a:latin typeface="Comic Sans MS" pitchFamily="66" charset="0"/>
                  <a:cs typeface="Arial" charset="0"/>
                </a:rPr>
                <a:t>Take water from rivers, lakes and reservoirs</a:t>
              </a:r>
            </a:p>
          </p:txBody>
        </p:sp>
        <p:cxnSp>
          <p:nvCxnSpPr>
            <p:cNvPr id="28" name="Shape 67"/>
            <p:cNvCxnSpPr>
              <a:stCxn id="5129" idx="2"/>
            </p:cNvCxnSpPr>
            <p:nvPr/>
          </p:nvCxnSpPr>
          <p:spPr>
            <a:xfrm rot="16200000" flipH="1">
              <a:off x="19005" y="3448077"/>
              <a:ext cx="1676378" cy="428608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8"/>
          <p:cNvSpPr txBox="1">
            <a:spLocks noChangeArrowheads="1"/>
          </p:cNvSpPr>
          <p:nvPr/>
        </p:nvSpPr>
        <p:spPr bwMode="auto">
          <a:xfrm>
            <a:off x="2063750" y="977901"/>
            <a:ext cx="356393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This is a major source of water supplies.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50" dirty="0">
              <a:solidFill>
                <a:prstClr val="black"/>
              </a:solidFill>
              <a:latin typeface="Trebuchet MS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Taking more water from the rivers, lakes and reservoirs results in lower water levels in these, which in turn can impact on wildlife and plant habitats</a:t>
            </a:r>
            <a:endParaRPr lang="en-GB" sz="2400" dirty="0">
              <a:solidFill>
                <a:prstClr val="black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6147" name="TextBox 32"/>
          <p:cNvSpPr txBox="1">
            <a:spLocks noChangeArrowheads="1"/>
          </p:cNvSpPr>
          <p:nvPr/>
        </p:nvSpPr>
        <p:spPr bwMode="auto">
          <a:xfrm>
            <a:off x="1854258" y="414339"/>
            <a:ext cx="39338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4F81BD"/>
                </a:solidFill>
                <a:latin typeface="Trebuchet MS" pitchFamily="34" charset="0"/>
                <a:cs typeface="Arial" charset="0"/>
              </a:rPr>
              <a:t>Take water from rivers, lakes and reservoirs</a:t>
            </a:r>
            <a:endParaRPr lang="en-GB" sz="1200" b="1" dirty="0">
              <a:solidFill>
                <a:srgbClr val="4F81BD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6148" name="Picture 17" descr="2_shutterstock_959658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75" y="1928814"/>
            <a:ext cx="190023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8" descr="1_shutterstock_10680773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3364" y="1928814"/>
            <a:ext cx="162242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28"/>
          <p:cNvSpPr txBox="1">
            <a:spLocks noChangeArrowheads="1"/>
          </p:cNvSpPr>
          <p:nvPr/>
        </p:nvSpPr>
        <p:spPr bwMode="auto">
          <a:xfrm>
            <a:off x="6167439" y="941388"/>
            <a:ext cx="4059237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This supplements surface water supplies in our region.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50" dirty="0">
              <a:solidFill>
                <a:prstClr val="black"/>
              </a:solidFill>
              <a:latin typeface="Trebuchet MS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This involves drilling holes to take water from the ground where water is stored.  Taking more water from the ground over time can deplete stocks.</a:t>
            </a:r>
            <a:endParaRPr lang="en-GB" sz="2400" dirty="0">
              <a:solidFill>
                <a:prstClr val="black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6151" name="TextBox 32"/>
          <p:cNvSpPr txBox="1">
            <a:spLocks noChangeArrowheads="1"/>
          </p:cNvSpPr>
          <p:nvPr/>
        </p:nvSpPr>
        <p:spPr bwMode="auto">
          <a:xfrm>
            <a:off x="6337300" y="390526"/>
            <a:ext cx="4044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4F81BD"/>
                </a:solidFill>
                <a:latin typeface="Trebuchet MS" pitchFamily="34" charset="0"/>
                <a:cs typeface="Arial" charset="0"/>
              </a:rPr>
              <a:t>Take water from the ground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4F81BD"/>
                </a:solidFill>
                <a:latin typeface="Trebuchet MS" pitchFamily="34" charset="0"/>
                <a:cs typeface="Arial" charset="0"/>
              </a:rPr>
              <a:t>(i.e., the water table)</a:t>
            </a:r>
            <a:endParaRPr lang="en-GB" sz="1200" b="1" dirty="0">
              <a:solidFill>
                <a:srgbClr val="4F81BD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67439" y="271464"/>
            <a:ext cx="4143375" cy="3157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67439" y="3571875"/>
            <a:ext cx="4143375" cy="3157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38314" y="271464"/>
            <a:ext cx="4143375" cy="3157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8"/>
          <p:cNvSpPr txBox="1">
            <a:spLocks noChangeArrowheads="1"/>
          </p:cNvSpPr>
          <p:nvPr/>
        </p:nvSpPr>
        <p:spPr bwMode="auto">
          <a:xfrm>
            <a:off x="6381751" y="4156084"/>
            <a:ext cx="36433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Underground water pipes are built to take water from an area with lots of water to areas where water is needed. </a:t>
            </a:r>
          </a:p>
        </p:txBody>
      </p:sp>
      <p:sp>
        <p:nvSpPr>
          <p:cNvPr id="6158" name="TextBox 32"/>
          <p:cNvSpPr txBox="1">
            <a:spLocks noChangeArrowheads="1"/>
          </p:cNvSpPr>
          <p:nvPr/>
        </p:nvSpPr>
        <p:spPr bwMode="auto">
          <a:xfrm>
            <a:off x="6381751" y="3707179"/>
            <a:ext cx="37147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4F81BD"/>
                </a:solidFill>
                <a:latin typeface="Trebuchet MS" pitchFamily="34" charset="0"/>
                <a:cs typeface="Arial" charset="0"/>
              </a:rPr>
              <a:t>Transfer water to or from another region (or water company)</a:t>
            </a:r>
          </a:p>
        </p:txBody>
      </p:sp>
      <p:pic>
        <p:nvPicPr>
          <p:cNvPr id="6159" name="Picture 15" descr="C:\Documents and Settings\Admin\My Documents\Lisa's Stuff\__Stock Photos Purchased\new\iStock_000012178651_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4313" y="5500688"/>
            <a:ext cx="1447800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2" descr="C:\Users\LISA.ICS-LISA-DELL\Downloads\Images - water\shutterstock_29556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25" y="5429250"/>
            <a:ext cx="15240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TextBox 1"/>
          <p:cNvSpPr txBox="1">
            <a:spLocks noChangeArrowheads="1"/>
          </p:cNvSpPr>
          <p:nvPr/>
        </p:nvSpPr>
        <p:spPr bwMode="auto">
          <a:xfrm>
            <a:off x="9596438" y="1"/>
            <a:ext cx="1071562" cy="276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white"/>
                </a:solidFill>
                <a:latin typeface="Trebuchet MS" pitchFamily="34" charset="0"/>
                <a:cs typeface="Arial" charset="0"/>
              </a:rPr>
              <a:t>Showcard 2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738314" y="3571875"/>
            <a:ext cx="4143375" cy="3157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TextBox 28"/>
          <p:cNvSpPr txBox="1">
            <a:spLocks noChangeArrowheads="1"/>
          </p:cNvSpPr>
          <p:nvPr/>
        </p:nvSpPr>
        <p:spPr bwMode="auto">
          <a:xfrm>
            <a:off x="1952626" y="4205289"/>
            <a:ext cx="3643313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Replacing old pipes can prevent leakage into the environment.  This means less water needs to be taken from the environment.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50" dirty="0">
              <a:solidFill>
                <a:prstClr val="black"/>
              </a:solidFill>
              <a:latin typeface="Trebuchet MS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This involves spending time finding leaks and potentially digging up roads to fix them.</a:t>
            </a:r>
            <a:endParaRPr lang="en-GB" sz="2400" dirty="0">
              <a:solidFill>
                <a:prstClr val="black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6164" name="TextBox 32"/>
          <p:cNvSpPr txBox="1">
            <a:spLocks noChangeArrowheads="1"/>
          </p:cNvSpPr>
          <p:nvPr/>
        </p:nvSpPr>
        <p:spPr bwMode="auto">
          <a:xfrm>
            <a:off x="1738314" y="3838576"/>
            <a:ext cx="4143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4F81BD"/>
                </a:solidFill>
                <a:latin typeface="Trebuchet MS" pitchFamily="34" charset="0"/>
                <a:cs typeface="Arial" charset="0"/>
              </a:rPr>
              <a:t>Increasing leakage detection and fixing leaks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8826" y="1928802"/>
            <a:ext cx="2030446" cy="13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LISA.ICS-LISA-DELL\Downloads\Images - water\Shutterstock large pip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0380" y="4643447"/>
            <a:ext cx="3048000" cy="2033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9596438" y="1"/>
            <a:ext cx="1071562" cy="276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white"/>
                </a:solidFill>
                <a:latin typeface="Trebuchet MS" pitchFamily="34" charset="0"/>
                <a:cs typeface="Arial" charset="0"/>
              </a:rPr>
              <a:t>Showcard 2</a:t>
            </a:r>
          </a:p>
        </p:txBody>
      </p:sp>
      <p:sp>
        <p:nvSpPr>
          <p:cNvPr id="7171" name="TextBox 28"/>
          <p:cNvSpPr txBox="1">
            <a:spLocks noChangeArrowheads="1"/>
          </p:cNvSpPr>
          <p:nvPr/>
        </p:nvSpPr>
        <p:spPr bwMode="auto">
          <a:xfrm>
            <a:off x="6381751" y="788989"/>
            <a:ext cx="364331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Metering involves charging people for the water they use.  This can be seen as more fair and encourages water saving, but it can have a significant financial impact on large families with low incomes.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prstClr val="black"/>
              </a:solidFill>
              <a:latin typeface="Trebuchet MS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Smart meters automatically provide customers with information on their water use</a:t>
            </a:r>
            <a:endParaRPr lang="en-GB" sz="2000">
              <a:solidFill>
                <a:prstClr val="black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172" name="TextBox 32"/>
          <p:cNvSpPr txBox="1">
            <a:spLocks noChangeArrowheads="1"/>
          </p:cNvSpPr>
          <p:nvPr/>
        </p:nvSpPr>
        <p:spPr bwMode="auto">
          <a:xfrm>
            <a:off x="6457950" y="500064"/>
            <a:ext cx="353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4F81BD"/>
                </a:solidFill>
                <a:latin typeface="Trebuchet MS" pitchFamily="34" charset="0"/>
                <a:cs typeface="Arial" charset="0"/>
              </a:rPr>
              <a:t>Increased metering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167439" y="3557589"/>
            <a:ext cx="4143375" cy="3157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74" name="TextBox 28"/>
          <p:cNvSpPr txBox="1">
            <a:spLocks noChangeArrowheads="1"/>
          </p:cNvSpPr>
          <p:nvPr/>
        </p:nvSpPr>
        <p:spPr bwMode="auto">
          <a:xfrm>
            <a:off x="1881159" y="852715"/>
            <a:ext cx="378621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This involves working with other organisations to prevent pollutants entering rivers, lakes and other watercourses. The water can then be used for drinking water supplies.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prstClr val="black"/>
              </a:solidFill>
              <a:latin typeface="Trebuchet MS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For example working with farmers to prevent pesticides and slurry entering watercourses, or preventing peat run off from moorlands into rivers. This helps to protect water sources.</a:t>
            </a:r>
          </a:p>
        </p:txBody>
      </p:sp>
      <p:sp>
        <p:nvSpPr>
          <p:cNvPr id="7175" name="TextBox 32"/>
          <p:cNvSpPr txBox="1">
            <a:spLocks noChangeArrowheads="1"/>
          </p:cNvSpPr>
          <p:nvPr/>
        </p:nvSpPr>
        <p:spPr bwMode="auto">
          <a:xfrm>
            <a:off x="2028825" y="500064"/>
            <a:ext cx="353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4F81BD"/>
                </a:solidFill>
                <a:latin typeface="Trebuchet MS" pitchFamily="34" charset="0"/>
                <a:cs typeface="Arial" charset="0"/>
              </a:rPr>
              <a:t>Catchment management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738314" y="285750"/>
            <a:ext cx="4143375" cy="3157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738314" y="3571875"/>
            <a:ext cx="4143375" cy="3157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80" name="TextBox 28"/>
          <p:cNvSpPr txBox="1">
            <a:spLocks noChangeArrowheads="1"/>
          </p:cNvSpPr>
          <p:nvPr/>
        </p:nvSpPr>
        <p:spPr bwMode="auto">
          <a:xfrm>
            <a:off x="6310314" y="4065588"/>
            <a:ext cx="3786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This involves helping homes and businesses to use less water.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000">
              <a:solidFill>
                <a:prstClr val="black"/>
              </a:solidFill>
              <a:latin typeface="Trebuchet MS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Measures includes water butts, Hippo bags, low flow shower heads, dual flush toilets, education leaflets on saving water tips, water saving audits, and online water efficiency calculators. </a:t>
            </a:r>
          </a:p>
        </p:txBody>
      </p:sp>
      <p:sp>
        <p:nvSpPr>
          <p:cNvPr id="7181" name="TextBox 32"/>
          <p:cNvSpPr txBox="1">
            <a:spLocks noChangeArrowheads="1"/>
          </p:cNvSpPr>
          <p:nvPr/>
        </p:nvSpPr>
        <p:spPr bwMode="auto">
          <a:xfrm>
            <a:off x="6310314" y="3786189"/>
            <a:ext cx="3756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4F81BD"/>
                </a:solidFill>
                <a:latin typeface="Trebuchet MS" pitchFamily="34" charset="0"/>
                <a:cs typeface="Arial" charset="0"/>
              </a:rPr>
              <a:t>Increase water efficiency measures</a:t>
            </a:r>
          </a:p>
        </p:txBody>
      </p:sp>
      <p:pic>
        <p:nvPicPr>
          <p:cNvPr id="7182" name="Picture 9" descr="C:\Users\Lisa\Downloads\Images\shutterstock_111870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7388" y="5337176"/>
            <a:ext cx="1852612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3" descr="C:\Users\LISA.ICS-LISA-DELL\Downloads\Images - water\Water sam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75" y="5429251"/>
            <a:ext cx="1595438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6167439" y="285750"/>
            <a:ext cx="4143375" cy="3157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85" name="TextBox 28"/>
          <p:cNvSpPr txBox="1">
            <a:spLocks noChangeArrowheads="1"/>
          </p:cNvSpPr>
          <p:nvPr/>
        </p:nvSpPr>
        <p:spPr bwMode="auto">
          <a:xfrm>
            <a:off x="1809720" y="4065589"/>
            <a:ext cx="40005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Re-use involves using pumping treated wastewater from sewage treatment works to the river close to a water treatment works, to be used as part of the water taken from the river.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prstClr val="black"/>
              </a:solidFill>
              <a:latin typeface="Trebuchet MS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prstClr val="black"/>
                </a:solidFill>
                <a:latin typeface="Trebuchet MS" pitchFamily="34" charset="0"/>
                <a:cs typeface="Arial" charset="0"/>
              </a:rPr>
              <a:t>Drinking water produced using this way will meet all of the legal requirements for water quality and be safe to drink.</a:t>
            </a:r>
          </a:p>
        </p:txBody>
      </p:sp>
      <p:sp>
        <p:nvSpPr>
          <p:cNvPr id="7186" name="TextBox 32"/>
          <p:cNvSpPr txBox="1">
            <a:spLocks noChangeArrowheads="1"/>
          </p:cNvSpPr>
          <p:nvPr/>
        </p:nvSpPr>
        <p:spPr bwMode="auto">
          <a:xfrm>
            <a:off x="1881189" y="3786189"/>
            <a:ext cx="3756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4F81BD"/>
                </a:solidFill>
                <a:latin typeface="Trebuchet MS" pitchFamily="34" charset="0"/>
                <a:cs typeface="Arial" charset="0"/>
              </a:rPr>
              <a:t>Re-Use</a:t>
            </a:r>
          </a:p>
        </p:txBody>
      </p:sp>
      <p:pic>
        <p:nvPicPr>
          <p:cNvPr id="7187" name="Picture 4" descr="C:\Users\LISA.ICS-LISA-DELL\Downloads\Images - water\IMG_2541.JPG"/>
          <p:cNvPicPr>
            <a:picLocks noChangeAspect="1" noChangeArrowheads="1"/>
          </p:cNvPicPr>
          <p:nvPr/>
        </p:nvPicPr>
        <p:blipFill>
          <a:blip r:embed="rId4"/>
          <a:srcRect l="24863" t="26637" r="25414" b="12099"/>
          <a:stretch>
            <a:fillRect/>
          </a:stretch>
        </p:blipFill>
        <p:spPr bwMode="auto">
          <a:xfrm>
            <a:off x="7024688" y="5143500"/>
            <a:ext cx="869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3439" y="5214938"/>
            <a:ext cx="1089025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96376" y="2143125"/>
            <a:ext cx="10636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10314" y="2357438"/>
            <a:ext cx="25161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U:\03 Falmouth Reservoirs\Site visits\Fal Reservoirs Site Visit Folders\Fal.UST.Agricultural Holdings\14Fal.Cliftures Farm.Andrew Thomas\Photos\DSC_14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797" y="2214555"/>
            <a:ext cx="1939600" cy="10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ontent Placeholder 3" descr="Lanacombe Post Restoration Nov 2014 (3)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809720" y="2071678"/>
            <a:ext cx="1948446" cy="10715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c2934e-84d2-480f-b12a-f02a1795ba8e" xsi:nil="true"/>
    <lcf76f155ced4ddcb4097134ff3c332f xmlns="a5eebde4-f3ec-4afe-9fd4-0e6a161c30a1">
      <Terms xmlns="http://schemas.microsoft.com/office/infopath/2007/PartnerControls"/>
    </lcf76f155ced4ddcb4097134ff3c332f>
    <SharedWithUsers xmlns="aec2934e-84d2-480f-b12a-f02a1795ba8e">
      <UserInfo>
        <DisplayName/>
        <AccountId xsi:nil="true"/>
        <AccountType/>
      </UserInfo>
    </SharedWithUsers>
    <MediaLengthInSeconds xmlns="a5eebde4-f3ec-4afe-9fd4-0e6a161c30a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E7334913E574FB2BD7B5E1760FF07" ma:contentTypeVersion="14" ma:contentTypeDescription="Create a new document." ma:contentTypeScope="" ma:versionID="25fbe7a5f510624cb40448f5b8b4011b">
  <xsd:schema xmlns:xsd="http://www.w3.org/2001/XMLSchema" xmlns:xs="http://www.w3.org/2001/XMLSchema" xmlns:p="http://schemas.microsoft.com/office/2006/metadata/properties" xmlns:ns2="aec2934e-84d2-480f-b12a-f02a1795ba8e" xmlns:ns3="a5eebde4-f3ec-4afe-9fd4-0e6a161c30a1" targetNamespace="http://schemas.microsoft.com/office/2006/metadata/properties" ma:root="true" ma:fieldsID="5c9af4bb2ee27957cf747eece48b0377" ns2:_="" ns3:_="">
    <xsd:import namespace="aec2934e-84d2-480f-b12a-f02a1795ba8e"/>
    <xsd:import namespace="a5eebde4-f3ec-4afe-9fd4-0e6a161c30a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c2934e-84d2-480f-b12a-f02a1795ba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c60a85b-6d2a-4a39-8c39-bf0764a9fc85}" ma:internalName="TaxCatchAll" ma:showField="CatchAllData" ma:web="aec2934e-84d2-480f-b12a-f02a1795ba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ebde4-f3ec-4afe-9fd4-0e6a161c30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f278e36-c164-4658-892f-8adefa22e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38B4E1-959F-46E3-AAFA-ECEFBCA7C124}">
  <ds:schemaRefs>
    <ds:schemaRef ds:uri="http://schemas.microsoft.com/office/2006/metadata/properties"/>
    <ds:schemaRef ds:uri="http://schemas.microsoft.com/office/infopath/2007/PartnerControls"/>
    <ds:schemaRef ds:uri="6495a5a2-edc7-4235-bf7f-7f8899b8c305"/>
    <ds:schemaRef ds:uri="9c22e697-42c9-483e-9a53-6471baba416f"/>
  </ds:schemaRefs>
</ds:datastoreItem>
</file>

<file path=customXml/itemProps2.xml><?xml version="1.0" encoding="utf-8"?>
<ds:datastoreItem xmlns:ds="http://schemas.openxmlformats.org/officeDocument/2006/customXml" ds:itemID="{7543B87B-F3F2-4676-BE30-F112464AD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1F7A54-4B88-4A59-A9F4-559DFDC0F36B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430</Words>
  <Application>Microsoft Office PowerPoint</Application>
  <PresentationFormat>Widescreen</PresentationFormat>
  <Paragraphs>43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Harvey</dc:creator>
  <cp:lastModifiedBy>Mark Harvey</cp:lastModifiedBy>
  <cp:revision>7</cp:revision>
  <dcterms:created xsi:type="dcterms:W3CDTF">2021-06-02T10:14:08Z</dcterms:created>
  <dcterms:modified xsi:type="dcterms:W3CDTF">2023-08-16T12:16:04Z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0x010100669E7334913E574FB2BD7B5E1760FF07</vt:lpwstr>
  </property>
  <property fmtid="{D5CDD505-2E9C-101B-9397-08002B2CF9AE}" pid="3" name="MSIP_Label_d04dfc70-0289-4bbf-a1df-2e48919102f8_Enabled">
    <vt:lpwstr>true</vt:lpwstr>
  </property>
  <property fmtid="{D5CDD505-2E9C-101B-9397-08002B2CF9AE}" pid="4" name="MSIP_Label_d04dfc70-0289-4bbf-a1df-2e48919102f8_SetDate">
    <vt:lpwstr>2023-08-16T12:16:03Z</vt:lpwstr>
  </property>
  <property fmtid="{D5CDD505-2E9C-101B-9397-08002B2CF9AE}" pid="5" name="MSIP_Label_d04dfc70-0289-4bbf-a1df-2e48919102f8_Method">
    <vt:lpwstr>Standard</vt:lpwstr>
  </property>
  <property fmtid="{D5CDD505-2E9C-101B-9397-08002B2CF9AE}" pid="6" name="MSIP_Label_d04dfc70-0289-4bbf-a1df-2e48919102f8_Name">
    <vt:lpwstr>Private2</vt:lpwstr>
  </property>
  <property fmtid="{D5CDD505-2E9C-101B-9397-08002B2CF9AE}" pid="7" name="MSIP_Label_d04dfc70-0289-4bbf-a1df-2e48919102f8_SiteId">
    <vt:lpwstr>92ebd22d-0a9c-4516-a68f-ba966853a8f3</vt:lpwstr>
  </property>
  <property fmtid="{D5CDD505-2E9C-101B-9397-08002B2CF9AE}" pid="8" name="MSIP_Label_d04dfc70-0289-4bbf-a1df-2e48919102f8_ActionId">
    <vt:lpwstr>d18439e2-4fda-4ab5-8025-d341b59b8a05</vt:lpwstr>
  </property>
  <property fmtid="{D5CDD505-2E9C-101B-9397-08002B2CF9AE}" pid="9" name="MSIP_Label_d04dfc70-0289-4bbf-a1df-2e48919102f8_ContentBits">
    <vt:lpwstr>0</vt:lpwstr>
  </property>
  <property fmtid="{D5CDD505-2E9C-101B-9397-08002B2CF9AE}" pid="10" name="MediaServiceImageTags">
    <vt:lpwstr/>
  </property>
  <property fmtid="{D5CDD505-2E9C-101B-9397-08002B2CF9AE}" pid="11" name="Order">
    <vt:r8>3411600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_SourceUrl">
    <vt:lpwstr/>
  </property>
  <property fmtid="{D5CDD505-2E9C-101B-9397-08002B2CF9AE}" pid="15" name="_SharedFileIndex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_ExtendedDescription">
    <vt:lpwstr/>
  </property>
  <property fmtid="{D5CDD505-2E9C-101B-9397-08002B2CF9AE}" pid="19" name="TriggerFlowInfo">
    <vt:lpwstr/>
  </property>
</Properties>
</file>