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2" r:id="rId5"/>
  </p:sldMasterIdLst>
  <p:notesMasterIdLst>
    <p:notesMasterId r:id="rId17"/>
  </p:notesMasterIdLst>
  <p:sldIdLst>
    <p:sldId id="404" r:id="rId6"/>
    <p:sldId id="413" r:id="rId7"/>
    <p:sldId id="411" r:id="rId8"/>
    <p:sldId id="414" r:id="rId9"/>
    <p:sldId id="416" r:id="rId10"/>
    <p:sldId id="420" r:id="rId11"/>
    <p:sldId id="422" r:id="rId12"/>
    <p:sldId id="421" r:id="rId13"/>
    <p:sldId id="418" r:id="rId14"/>
    <p:sldId id="423" r:id="rId15"/>
    <p:sldId id="42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F9C13E-6F10-2304-32CE-88B9D8702C67}" name="Donna Hildreth" initials="DH" userId="S::hildretd@yw.co.uk::b808cbb9-75da-4ac8-b983-fc8cf7f174bf" providerId="AD"/>
  <p188:author id="{714C54CB-3686-6BCB-F63C-0302F34A581C}" name="Lucille Hutty" initials="LH" userId="S::paltrigl@yw.co.uk::b717c3fb-9be8-42e1-9cff-9359bf957a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FF3B3B"/>
    <a:srgbClr val="FDC7C7"/>
    <a:srgbClr val="EC4656"/>
    <a:srgbClr val="CC3300"/>
    <a:srgbClr val="58B5D2"/>
    <a:srgbClr val="121A42"/>
    <a:srgbClr val="A3D5E7"/>
    <a:srgbClr val="018AD0"/>
    <a:srgbClr val="EEB6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25BA2C-4C45-3FA0-6F9A-FE17CE7D1339}" v="59" dt="2023-07-17T12:17:12.195"/>
    <p1510:client id="{944C008D-3DBE-46DF-9135-4779AD547368}" v="212" dt="2023-07-17T10:28:01.101"/>
    <p1510:client id="{95A887DC-3F68-4283-8EEC-803A5EED6D39}" v="2332" vWet="2334" dt="2023-07-17T12:13:56.318"/>
    <p1510:client id="{C7A7E2F8-3A43-C6D9-24AA-7C665C14E6E9}" v="1" dt="2023-07-17T08:09:58.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51210-0141-440C-BD16-57008EC707F7}" type="datetimeFigureOut">
              <a:rPr lang="en-GB" smtClean="0"/>
              <a:t>19/07/2023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4580B7-9F7A-4921-BFD9-DD858921DB5D}" type="slidenum">
              <a:rPr lang="en-GB" smtClean="0"/>
              <a:t>‹#›</a:t>
            </a:fld>
            <a:endParaRPr lang="en-GB"/>
          </a:p>
        </p:txBody>
      </p:sp>
    </p:spTree>
    <p:extLst>
      <p:ext uri="{BB962C8B-B14F-4D97-AF65-F5344CB8AC3E}">
        <p14:creationId xmlns:p14="http://schemas.microsoft.com/office/powerpoint/2010/main" val="4037146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64580B7-9F7A-4921-BFD9-DD858921DB5D}" type="slidenum">
              <a:rPr lang="en-GB" smtClean="0"/>
              <a:t>6</a:t>
            </a:fld>
            <a:endParaRPr lang="en-GB"/>
          </a:p>
        </p:txBody>
      </p:sp>
    </p:spTree>
    <p:extLst>
      <p:ext uri="{BB962C8B-B14F-4D97-AF65-F5344CB8AC3E}">
        <p14:creationId xmlns:p14="http://schemas.microsoft.com/office/powerpoint/2010/main" val="228747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4580B7-9F7A-4921-BFD9-DD858921DB5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0647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64580B7-9F7A-4921-BFD9-DD858921DB5D}" type="slidenum">
              <a:rPr lang="en-GB" smtClean="0"/>
              <a:t>8</a:t>
            </a:fld>
            <a:endParaRPr lang="en-GB"/>
          </a:p>
        </p:txBody>
      </p:sp>
    </p:spTree>
    <p:extLst>
      <p:ext uri="{BB962C8B-B14F-4D97-AF65-F5344CB8AC3E}">
        <p14:creationId xmlns:p14="http://schemas.microsoft.com/office/powerpoint/2010/main" val="1056821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A148E-1FB1-B55D-6D23-2466ED2AF6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1BAC13-387B-3F22-0D9C-E171F5098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885A8A-0A6F-193B-3C5C-EE2BD648B847}"/>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5" name="Footer Placeholder 4">
            <a:extLst>
              <a:ext uri="{FF2B5EF4-FFF2-40B4-BE49-F238E27FC236}">
                <a16:creationId xmlns:a16="http://schemas.microsoft.com/office/drawing/2014/main" id="{E09D25BA-C7E6-5B26-6E20-6AE17DB159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BDBDD-552C-3EA7-4777-166D9E800287}"/>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276241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F5AC-AE2B-DCA4-D952-EB9453F96B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75EB70-E0AB-4DC1-60F1-FAAA851233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8592B-3170-B968-0F12-80DCF9ED7352}"/>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5" name="Footer Placeholder 4">
            <a:extLst>
              <a:ext uri="{FF2B5EF4-FFF2-40B4-BE49-F238E27FC236}">
                <a16:creationId xmlns:a16="http://schemas.microsoft.com/office/drawing/2014/main" id="{9ADFDC64-2DCC-7518-04C5-E3A5B709DF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1E94D8-36C0-D070-44E8-BEF590FF7017}"/>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164783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852054-B0B5-59BC-AEE3-3844495914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DA0236-963F-DC81-8D2F-B69A4DE542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B6A5C-7639-3EBD-4325-1CACC0B96251}"/>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5" name="Footer Placeholder 4">
            <a:extLst>
              <a:ext uri="{FF2B5EF4-FFF2-40B4-BE49-F238E27FC236}">
                <a16:creationId xmlns:a16="http://schemas.microsoft.com/office/drawing/2014/main" id="{5CFB2A74-6A2C-E484-1624-98AA3560CF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3EFA0A-8B2D-B92E-6E8F-835EB53FD78E}"/>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2890944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line heading">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a:t>Base: </a:t>
            </a:r>
            <a:r>
              <a:rPr lang="en-US"/>
              <a:t>text before colon bold, text after first letter shouldn’t be a capital, set at 8pt, vertical alignment set to ‘Bottom’. All footer info to go here including * notes – just start a new sentence.</a:t>
            </a:r>
          </a:p>
        </p:txBody>
      </p:sp>
      <p:sp>
        <p:nvSpPr>
          <p:cNvPr id="11" name="Title 6"/>
          <p:cNvSpPr>
            <a:spLocks noGrp="1"/>
          </p:cNvSpPr>
          <p:nvPr>
            <p:ph type="title" hasCustomPrompt="1"/>
          </p:nvPr>
        </p:nvSpPr>
        <p:spPr>
          <a:xfrm>
            <a:off x="520718" y="622094"/>
            <a:ext cx="10147282" cy="445918"/>
          </a:xfrm>
          <a:prstGeom prst="rect">
            <a:avLst/>
          </a:prstGeom>
        </p:spPr>
        <p:txBody>
          <a:bodyPr vert="horz" wrap="square" lIns="0" tIns="0" rIns="0" bIns="0" anchor="t" anchorCtr="0">
            <a:spAutoFit/>
          </a:bodyPr>
          <a:lstStyle>
            <a:lvl1pPr>
              <a:defRPr baseline="0"/>
            </a:lvl1pPr>
          </a:lstStyle>
          <a:p>
            <a:r>
              <a:rPr lang="en-US"/>
              <a:t>Heading, one line example, set at 28pt</a:t>
            </a:r>
            <a:endParaRPr lang="en-GB"/>
          </a:p>
        </p:txBody>
      </p:sp>
      <p:sp>
        <p:nvSpPr>
          <p:cNvPr id="12" name="Text Placeholder 9"/>
          <p:cNvSpPr>
            <a:spLocks noGrp="1"/>
          </p:cNvSpPr>
          <p:nvPr>
            <p:ph type="body" sz="quarter" idx="13" hasCustomPrompt="1"/>
          </p:nvPr>
        </p:nvSpPr>
        <p:spPr>
          <a:xfrm>
            <a:off x="521942" y="2389205"/>
            <a:ext cx="5321646" cy="3016210"/>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Body copy here, set at 14pt. Setting for body text (which should be pre-set within the template:</a:t>
            </a:r>
            <a:br>
              <a:rPr lang="en-US"/>
            </a:br>
            <a:r>
              <a:rPr lang="en-US"/>
              <a:t>Paragraph &gt; Idents &amp; Spacing &gt; General alignment: Left. Paragraph &gt; Idents &amp; Spacing &gt; Indentation &gt; Before text 0cm </a:t>
            </a:r>
            <a:br>
              <a:rPr lang="en-US"/>
            </a:br>
            <a:r>
              <a:rPr lang="en-US"/>
              <a:t>Paragraph &gt; Idents &amp; Spacing &gt; Spacing &gt; Before &gt; 10pt Paragraph &gt; Idents &amp; Spacing &gt; Spacing &gt; After &gt; 0pt Paragraph &gt; Idents &amp; Spacing &gt; Line Spacing &gt; Single</a:t>
            </a:r>
            <a:br>
              <a:rPr lang="en-US"/>
            </a:br>
            <a:r>
              <a:rPr lang="en-US"/>
              <a:t>Be careful when copying text over from other sources as these setting could be lost. To copy text into this template correctly, you will need to either Insert &gt; Textbox (and draw one) to maintain the correct settings OR copy it straight into one of the textboxes generated from a master Layout, such as this one. </a:t>
            </a:r>
          </a:p>
        </p:txBody>
      </p:sp>
      <p:sp>
        <p:nvSpPr>
          <p:cNvPr id="13" name="Text Placeholder 9"/>
          <p:cNvSpPr>
            <a:spLocks noGrp="1"/>
          </p:cNvSpPr>
          <p:nvPr>
            <p:ph type="body" sz="quarter" idx="14" hasCustomPrompt="1"/>
          </p:nvPr>
        </p:nvSpPr>
        <p:spPr>
          <a:xfrm>
            <a:off x="6355565" y="2387133"/>
            <a:ext cx="5320498" cy="1938992"/>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Format Shape &gt; TEXT OPTIONS &gt; Textbox &gt; Vertical alignment: Top </a:t>
            </a:r>
            <a:br>
              <a:rPr lang="en-US"/>
            </a:br>
            <a:r>
              <a:rPr lang="en-US"/>
              <a:t>Format Shape &gt; TEXT OPTIONS &gt; Textbox &gt; Text direction: Horizontal </a:t>
            </a:r>
            <a:br>
              <a:rPr lang="en-US"/>
            </a:br>
            <a:r>
              <a:rPr lang="en-US"/>
              <a:t>Format Shape &gt; TEXT OPTIONS &gt; Textbox &gt; Resize shape to fit text</a:t>
            </a:r>
            <a:br>
              <a:rPr lang="en-US"/>
            </a:br>
            <a:r>
              <a:rPr lang="en-US"/>
              <a:t>Format Shape &gt; TEXT OPTIONS &gt; Textbox &gt; Left/Right/Top/Bottom margins: 0cm</a:t>
            </a:r>
            <a:br>
              <a:rPr lang="en-US"/>
            </a:br>
            <a:r>
              <a:rPr lang="en-US"/>
              <a:t>TICK: Wrap text in shape</a:t>
            </a:r>
          </a:p>
        </p:txBody>
      </p:sp>
      <p:sp>
        <p:nvSpPr>
          <p:cNvPr id="9" name="Text Placeholder 8"/>
          <p:cNvSpPr>
            <a:spLocks noGrp="1"/>
          </p:cNvSpPr>
          <p:nvPr>
            <p:ph type="body" sz="quarter" idx="15" hasCustomPrompt="1"/>
          </p:nvPr>
        </p:nvSpPr>
        <p:spPr>
          <a:xfrm>
            <a:off x="521380" y="1269481"/>
            <a:ext cx="10146620" cy="861774"/>
          </a:xfrm>
          <a:prstGeom prst="rect">
            <a:avLst/>
          </a:prstGeom>
        </p:spPr>
        <p:txBody>
          <a:bodyPr wrap="square" lIns="0" tIns="0" rIns="0" bIns="0">
            <a:spAutoFit/>
          </a:bodyPr>
          <a:lstStyle>
            <a:lvl1pPr marL="0" indent="0">
              <a:lnSpc>
                <a:spcPct val="100000"/>
              </a:lnSpc>
              <a:buNone/>
              <a:defRPr sz="1400"/>
            </a:lvl1pPr>
          </a:lstStyle>
          <a:p>
            <a:pPr lvl="0"/>
            <a:r>
              <a:rPr lang="en-GB"/>
              <a:t>Subtitle, two lines preference, four lines maximum, set at 14pt. Do not extent the width of this text box. Subtitles that are one or two lines of text – below text boxes align to the top guide line. Subtitles that are three lines of text – below text boxes align to the middle guide line. Subtitles that are four lines of text – below text boxes align to the bottom guide line.</a:t>
            </a:r>
          </a:p>
        </p:txBody>
      </p:sp>
    </p:spTree>
    <p:extLst>
      <p:ext uri="{BB962C8B-B14F-4D97-AF65-F5344CB8AC3E}">
        <p14:creationId xmlns:p14="http://schemas.microsoft.com/office/powerpoint/2010/main" val="3049443512"/>
      </p:ext>
    </p:extLst>
  </p:cSld>
  <p:clrMapOvr>
    <a:masterClrMapping/>
  </p:clrMapOvr>
  <p:extLst>
    <p:ext uri="{DCECCB84-F9BA-43D5-87BE-67443E8EF086}">
      <p15:sldGuideLst xmlns:p15="http://schemas.microsoft.com/office/powerpoint/2012/main">
        <p15:guide id="1" orient="horz" pos="799">
          <p15:clr>
            <a:srgbClr val="FBAE40"/>
          </p15:clr>
        </p15:guide>
        <p15:guide id="2" orient="horz" pos="1502">
          <p15:clr>
            <a:srgbClr val="FBAE40"/>
          </p15:clr>
        </p15:guide>
        <p15:guide id="3" orient="horz" pos="1253">
          <p15:clr>
            <a:srgbClr val="FBAE40"/>
          </p15:clr>
        </p15:guide>
        <p15:guide id="4" orient="horz" pos="136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line headin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519231" y="624356"/>
            <a:ext cx="10148769" cy="861774"/>
          </a:xfrm>
          <a:prstGeom prst="rect">
            <a:avLst/>
          </a:prstGeom>
        </p:spPr>
        <p:txBody>
          <a:bodyPr vert="horz" wrap="square" lIns="0" tIns="0" rIns="0" bIns="0" anchor="t" anchorCtr="0">
            <a:spAutoFit/>
          </a:bodyPr>
          <a:lstStyle/>
          <a:p>
            <a:r>
              <a:rPr lang="en-US"/>
              <a:t>Heading, two lines maximum, set at 28pt further information should feature in the subtitle</a:t>
            </a:r>
            <a:endParaRPr lang="en-GB"/>
          </a:p>
        </p:txBody>
      </p:sp>
      <p:sp>
        <p:nvSpPr>
          <p:cNvPr id="10" name="Text Placeholder 9"/>
          <p:cNvSpPr>
            <a:spLocks noGrp="1"/>
          </p:cNvSpPr>
          <p:nvPr>
            <p:ph type="body" sz="quarter" idx="13" hasCustomPrompt="1"/>
          </p:nvPr>
        </p:nvSpPr>
        <p:spPr>
          <a:xfrm>
            <a:off x="520680" y="2781835"/>
            <a:ext cx="5322908" cy="3016210"/>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Body copy here, set at 14pt. Setting for body text (which should be preset within the template:</a:t>
            </a:r>
            <a:br>
              <a:rPr lang="en-US"/>
            </a:br>
            <a:r>
              <a:rPr lang="en-US"/>
              <a:t>Paragraph &gt; Idents &amp; Spacing &gt; General alignment: Left. Paragraph &gt; Idents &amp; Spacing &gt; Indentation &gt; Before text 0cm </a:t>
            </a:r>
            <a:br>
              <a:rPr lang="en-US"/>
            </a:br>
            <a:r>
              <a:rPr lang="en-US"/>
              <a:t>Paragraph &gt; Idents &amp; Spacing &gt; Spacing &gt; Before &gt; 10pt Paragraph &gt; Idents &amp; Spacing &gt; Spacing &gt; After &gt; 0pt Paragraph &gt; Idents &amp; Spacing &gt; Line Spacing &gt; Single</a:t>
            </a:r>
            <a:br>
              <a:rPr lang="en-US"/>
            </a:br>
            <a:r>
              <a:rPr lang="en-US"/>
              <a:t>Be careful when copying text over from other sources as these setting could be lost. To copy text into this template correctly, you will need to either Insert &gt; Textbox (and draw one) to maintain the correct settings OR copy it straight into one of the textboxes generated from a master Layout, such as this one. </a:t>
            </a:r>
          </a:p>
        </p:txBody>
      </p:sp>
      <p:sp>
        <p:nvSpPr>
          <p:cNvPr id="11" name="Text Placeholder 9"/>
          <p:cNvSpPr>
            <a:spLocks noGrp="1"/>
          </p:cNvSpPr>
          <p:nvPr>
            <p:ph type="body" sz="quarter" idx="14" hasCustomPrompt="1"/>
          </p:nvPr>
        </p:nvSpPr>
        <p:spPr>
          <a:xfrm>
            <a:off x="6351326" y="2785477"/>
            <a:ext cx="5324737" cy="1938992"/>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Format Shape &gt; TEXT OPTIONS &gt; Textbox &gt; Vertical alignment: Top </a:t>
            </a:r>
            <a:br>
              <a:rPr lang="en-US"/>
            </a:br>
            <a:r>
              <a:rPr lang="en-US"/>
              <a:t>Format Shape &gt; TEXT OPTIONS &gt; Textbox &gt; Text direction: Horizontal </a:t>
            </a:r>
            <a:br>
              <a:rPr lang="en-US"/>
            </a:br>
            <a:r>
              <a:rPr lang="en-US"/>
              <a:t>Format Shape &gt; TEXT OPTIONS &gt; Textbox &gt; Resize shape to fit text</a:t>
            </a:r>
            <a:br>
              <a:rPr lang="en-US"/>
            </a:br>
            <a:r>
              <a:rPr lang="en-US"/>
              <a:t>Format Shape &gt; TEXT OPTIONS &gt; Textbox &gt; Left/Right/Top/Bottom margins: 0cm</a:t>
            </a:r>
            <a:br>
              <a:rPr lang="en-US"/>
            </a:br>
            <a:r>
              <a:rPr lang="en-US"/>
              <a:t>TICK: Wrap text in shape</a:t>
            </a:r>
          </a:p>
        </p:txBody>
      </p:sp>
      <p:sp>
        <p:nvSpPr>
          <p:cNvPr id="13" name="Text Placeholder 8"/>
          <p:cNvSpPr>
            <a:spLocks noGrp="1"/>
          </p:cNvSpPr>
          <p:nvPr>
            <p:ph type="body" sz="quarter" idx="15" hasCustomPrompt="1"/>
          </p:nvPr>
        </p:nvSpPr>
        <p:spPr>
          <a:xfrm>
            <a:off x="520621" y="1703856"/>
            <a:ext cx="10147379" cy="861774"/>
          </a:xfrm>
          <a:prstGeom prst="rect">
            <a:avLst/>
          </a:prstGeom>
        </p:spPr>
        <p:txBody>
          <a:bodyPr wrap="square" lIns="0" tIns="0" rIns="0" bIns="0">
            <a:spAutoFit/>
          </a:bodyPr>
          <a:lstStyle>
            <a:lvl1pPr marL="0" indent="0">
              <a:lnSpc>
                <a:spcPct val="100000"/>
              </a:lnSpc>
              <a:buNone/>
              <a:defRPr sz="1400"/>
            </a:lvl1pPr>
          </a:lstStyle>
          <a:p>
            <a:pPr lvl="0"/>
            <a:r>
              <a:rPr lang="en-GB"/>
              <a:t>Subtitle, two lines preference, four lines maximum, set at 14pt. Do not extent the width of this text box. Subtitles that are one or two lines of text – below text boxes align to the top guide line. Subtitles that are three lines of text – below text boxes align to the middle guide line. Subtitles that are four lines of text – below text boxes align to the bottom guide line.</a:t>
            </a:r>
          </a:p>
        </p:txBody>
      </p:sp>
      <p:sp>
        <p:nvSpPr>
          <p:cNvPr id="9"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a:t>Base: </a:t>
            </a:r>
            <a:r>
              <a:rPr lang="en-US"/>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3775319578"/>
      </p:ext>
    </p:extLst>
  </p:cSld>
  <p:clrMapOvr>
    <a:masterClrMapping/>
  </p:clrMapOvr>
  <p:extLst>
    <p:ext uri="{DCECCB84-F9BA-43D5-87BE-67443E8EF086}">
      <p15:sldGuideLst xmlns:p15="http://schemas.microsoft.com/office/powerpoint/2012/main">
        <p15:guide id="1" orient="horz" pos="1071">
          <p15:clr>
            <a:srgbClr val="FBAE40"/>
          </p15:clr>
        </p15:guide>
        <p15:guide id="2" orient="horz" pos="1525">
          <p15:clr>
            <a:srgbClr val="FBAE40"/>
          </p15:clr>
        </p15:guide>
        <p15:guide id="3" orient="horz" pos="1638">
          <p15:clr>
            <a:srgbClr val="FBAE40"/>
          </p15:clr>
        </p15:guide>
        <p15:guide id="4" orient="horz" pos="175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ing 4 lines ONLY">
    <p:spTree>
      <p:nvGrpSpPr>
        <p:cNvPr id="1" name=""/>
        <p:cNvGrpSpPr/>
        <p:nvPr/>
      </p:nvGrpSpPr>
      <p:grpSpPr>
        <a:xfrm>
          <a:off x="0" y="0"/>
          <a:ext cx="0" cy="0"/>
          <a:chOff x="0" y="0"/>
          <a:chExt cx="0" cy="0"/>
        </a:xfrm>
      </p:grpSpPr>
      <p:sp>
        <p:nvSpPr>
          <p:cNvPr id="11" name="Title 6"/>
          <p:cNvSpPr>
            <a:spLocks noGrp="1"/>
          </p:cNvSpPr>
          <p:nvPr>
            <p:ph type="title" hasCustomPrompt="1"/>
          </p:nvPr>
        </p:nvSpPr>
        <p:spPr>
          <a:xfrm>
            <a:off x="518478" y="623745"/>
            <a:ext cx="10149522" cy="1712010"/>
          </a:xfrm>
          <a:prstGeom prst="rect">
            <a:avLst/>
          </a:prstGeom>
        </p:spPr>
        <p:txBody>
          <a:bodyPr wrap="square" lIns="0" tIns="0" rIns="0" bIns="0" anchor="t" anchorCtr="0">
            <a:spAutoFit/>
          </a:bodyPr>
          <a:lstStyle>
            <a:lvl1pPr>
              <a:defRPr baseline="0"/>
            </a:lvl1pPr>
          </a:lstStyle>
          <a:p>
            <a:r>
              <a:rPr lang="en-US"/>
              <a:t>Title only example without subtitle text, heading two lines preference here, but up to four lines as it’s without the subtitle, set at 28pt, see other layout options for more choice</a:t>
            </a:r>
            <a:endParaRPr lang="en-GB"/>
          </a:p>
        </p:txBody>
      </p:sp>
      <p:sp>
        <p:nvSpPr>
          <p:cNvPr id="3" name="Text Placeholder 2"/>
          <p:cNvSpPr>
            <a:spLocks noGrp="1"/>
          </p:cNvSpPr>
          <p:nvPr>
            <p:ph type="body" sz="quarter" idx="14"/>
          </p:nvPr>
        </p:nvSpPr>
        <p:spPr>
          <a:xfrm>
            <a:off x="518477" y="2746073"/>
            <a:ext cx="5322357" cy="1333698"/>
          </a:xfrm>
          <a:prstGeom prst="rect">
            <a:avLst/>
          </a:prstGeom>
        </p:spPr>
        <p:txBody>
          <a:bodyPr wrap="square" lIns="0" tIns="0" rIns="0" bIns="0">
            <a:spAutoFit/>
          </a:bodyPr>
          <a:lstStyle>
            <a:lvl1pPr marL="0" indent="-108000">
              <a:lnSpc>
                <a:spcPct val="100000"/>
              </a:lnSpc>
              <a:defRPr sz="1400"/>
            </a:lvl1pPr>
            <a:lvl2pPr marL="360000" indent="-108000">
              <a:lnSpc>
                <a:spcPct val="100000"/>
              </a:lnSpc>
              <a:defRPr sz="1400"/>
            </a:lvl2pPr>
            <a:lvl3pPr marL="540000" indent="-108000">
              <a:lnSpc>
                <a:spcPct val="100000"/>
              </a:lnSpc>
              <a:defRPr sz="1400"/>
            </a:lvl3pPr>
            <a:lvl4pPr marL="720000" indent="-108000">
              <a:lnSpc>
                <a:spcPct val="100000"/>
              </a:lnSpc>
              <a:defRPr sz="1400"/>
            </a:lvl4pPr>
            <a:lvl5pPr marL="900000" indent="-108000">
              <a:lnSpc>
                <a:spcPct val="100000"/>
              </a:lnSpc>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a:t>Base: </a:t>
            </a:r>
            <a:r>
              <a:rPr lang="en-US"/>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3263894834"/>
      </p:ext>
    </p:extLst>
  </p:cSld>
  <p:clrMapOvr>
    <a:masterClrMapping/>
  </p:clrMapOvr>
  <p:hf hdr="0" dt="0"/>
  <p:extLst>
    <p:ext uri="{DCECCB84-F9BA-43D5-87BE-67443E8EF086}">
      <p15:sldGuideLst xmlns:p15="http://schemas.microsoft.com/office/powerpoint/2012/main">
        <p15:guide id="1" orient="horz" pos="17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ront cover ONLY">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a:t>Base: </a:t>
            </a:r>
            <a:r>
              <a:rPr lang="en-US"/>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150575034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77827-62C6-279B-868F-FF04C39F28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022DE-B1D5-D7EE-6749-D75C5DA896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56240E-C602-A84C-F353-91C4BB7B5BA2}"/>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5" name="Footer Placeholder 4">
            <a:extLst>
              <a:ext uri="{FF2B5EF4-FFF2-40B4-BE49-F238E27FC236}">
                <a16:creationId xmlns:a16="http://schemas.microsoft.com/office/drawing/2014/main" id="{BEFC1811-41C3-905E-AA35-B052AB886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3C628-5F71-EF2B-68D3-6B261C5CE462}"/>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1365404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782F-86F9-CB0B-B229-C8ACB27DF2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7FAD54-153D-0FC6-FFBB-937C34A13C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21CC3F-BB18-794C-89E7-96BB90CE54CD}"/>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5" name="Footer Placeholder 4">
            <a:extLst>
              <a:ext uri="{FF2B5EF4-FFF2-40B4-BE49-F238E27FC236}">
                <a16:creationId xmlns:a16="http://schemas.microsoft.com/office/drawing/2014/main" id="{FF1D3B7E-D8E9-A379-B3FC-358ED6D4C0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185DE-C89C-E81B-11C3-4AA872BD3A23}"/>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3326520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E535D-000A-A985-8A87-D637C17DF6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7049FB-BDA6-034D-8B36-F2BEE54D5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5986FB-6AD4-144B-FEBF-EEB9301904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0A3BF-C128-C955-E5D4-2ED6097CD3E4}"/>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6" name="Footer Placeholder 5">
            <a:extLst>
              <a:ext uri="{FF2B5EF4-FFF2-40B4-BE49-F238E27FC236}">
                <a16:creationId xmlns:a16="http://schemas.microsoft.com/office/drawing/2014/main" id="{3F6AF7A0-EE57-B7D5-67AC-114E773087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63277A-D971-14EB-DC7C-F0F554467A47}"/>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303994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5125-17A9-7327-730C-FCDEEF59FA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4F7449-7572-AA62-88B4-8887CE6A98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33180C-E313-43DA-E870-857B3F7AC2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90FDCB-ED4C-0A30-023F-6CBB31B32C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8B389C-E87B-0804-354E-EE3BBC979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6F02CF-9B72-FD6C-D168-D875517BC601}"/>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8" name="Footer Placeholder 7">
            <a:extLst>
              <a:ext uri="{FF2B5EF4-FFF2-40B4-BE49-F238E27FC236}">
                <a16:creationId xmlns:a16="http://schemas.microsoft.com/office/drawing/2014/main" id="{D4FDE47C-D6EC-CDB4-FA9C-8436BD4C76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C937AF-2618-C8BD-09DA-B902724A44A8}"/>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3325746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A935-0F57-DE69-876D-045D51049C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D4206F-68EA-E13C-D58A-BB03086168A3}"/>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4" name="Footer Placeholder 3">
            <a:extLst>
              <a:ext uri="{FF2B5EF4-FFF2-40B4-BE49-F238E27FC236}">
                <a16:creationId xmlns:a16="http://schemas.microsoft.com/office/drawing/2014/main" id="{5364FF16-CAC5-E2AB-D775-96EE3639E2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961E5A-2333-927C-FC31-A7212C82745C}"/>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405645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63DB4B-8E1D-1E0C-3536-1216785C55A9}"/>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3" name="Footer Placeholder 2">
            <a:extLst>
              <a:ext uri="{FF2B5EF4-FFF2-40B4-BE49-F238E27FC236}">
                <a16:creationId xmlns:a16="http://schemas.microsoft.com/office/drawing/2014/main" id="{B4924F1A-BCDB-EFE3-ADC3-227F4FC26E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65CBC2-9A52-FDA0-B4C3-7D5A86932099}"/>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338892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88C3F-A548-D7A6-5B79-1AEB7CBE9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5A8F74-7DD1-979C-6607-DAD5B1680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155DA3-8C78-5875-0088-9F63A1E4D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948984-D4FA-6251-8369-09DCDF3981A3}"/>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6" name="Footer Placeholder 5">
            <a:extLst>
              <a:ext uri="{FF2B5EF4-FFF2-40B4-BE49-F238E27FC236}">
                <a16:creationId xmlns:a16="http://schemas.microsoft.com/office/drawing/2014/main" id="{1D7A6E58-0BDA-CC84-9262-2C88DF8868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7ACE62-7ED2-EB69-6F53-BCF5EA9C8851}"/>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179873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7DF8-9B5C-64E8-1016-D3DB029659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251C90-D01D-5D91-4A98-6E0560ABAF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4E1BFD-D1DB-910B-A091-0AF755771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E1C8A4-0CA0-AD8A-0F9E-F0C45824108B}"/>
              </a:ext>
            </a:extLst>
          </p:cNvPr>
          <p:cNvSpPr>
            <a:spLocks noGrp="1"/>
          </p:cNvSpPr>
          <p:nvPr>
            <p:ph type="dt" sz="half" idx="10"/>
          </p:nvPr>
        </p:nvSpPr>
        <p:spPr/>
        <p:txBody>
          <a:bodyPr/>
          <a:lstStyle/>
          <a:p>
            <a:fld id="{1DB01C3C-F7C2-2E4D-9EBB-A73EA4CC357D}" type="datetimeFigureOut">
              <a:rPr lang="en-US" smtClean="0"/>
              <a:t>7/19/2023</a:t>
            </a:fld>
            <a:endParaRPr lang="en-US"/>
          </a:p>
        </p:txBody>
      </p:sp>
      <p:sp>
        <p:nvSpPr>
          <p:cNvPr id="6" name="Footer Placeholder 5">
            <a:extLst>
              <a:ext uri="{FF2B5EF4-FFF2-40B4-BE49-F238E27FC236}">
                <a16:creationId xmlns:a16="http://schemas.microsoft.com/office/drawing/2014/main" id="{D6D89C70-972F-C673-80DC-B6BC8A1B7B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2138EE-336D-18F3-1CCE-14715CF3341E}"/>
              </a:ext>
            </a:extLst>
          </p:cNvPr>
          <p:cNvSpPr>
            <a:spLocks noGrp="1"/>
          </p:cNvSpPr>
          <p:nvPr>
            <p:ph type="sldNum" sz="quarter" idx="12"/>
          </p:nvPr>
        </p:nvSpPr>
        <p:spPr/>
        <p:txBody>
          <a:bodyPr/>
          <a:lstStyle/>
          <a:p>
            <a:fld id="{EABC2062-C527-E24D-98CB-EC1F1065AF95}" type="slidenum">
              <a:rPr lang="en-US" smtClean="0"/>
              <a:t>‹#›</a:t>
            </a:fld>
            <a:endParaRPr lang="en-US"/>
          </a:p>
        </p:txBody>
      </p:sp>
    </p:spTree>
    <p:extLst>
      <p:ext uri="{BB962C8B-B14F-4D97-AF65-F5344CB8AC3E}">
        <p14:creationId xmlns:p14="http://schemas.microsoft.com/office/powerpoint/2010/main" val="19771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AD105D-EF5E-5DFA-C0B0-C0A117E098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9487FB-182A-681E-19E0-CA6CC29F85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66E39E-37CF-6ECE-1CD9-45837E8BF9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01C3C-F7C2-2E4D-9EBB-A73EA4CC357D}" type="datetimeFigureOut">
              <a:rPr lang="en-US" smtClean="0"/>
              <a:t>7/19/2023</a:t>
            </a:fld>
            <a:endParaRPr lang="en-US"/>
          </a:p>
        </p:txBody>
      </p:sp>
      <p:sp>
        <p:nvSpPr>
          <p:cNvPr id="5" name="Footer Placeholder 4">
            <a:extLst>
              <a:ext uri="{FF2B5EF4-FFF2-40B4-BE49-F238E27FC236}">
                <a16:creationId xmlns:a16="http://schemas.microsoft.com/office/drawing/2014/main" id="{2E26737C-A243-B548-2C57-68168149FE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35A77F-883F-58D4-3370-4900DEBB8C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C2062-C527-E24D-98CB-EC1F1065AF95}" type="slidenum">
              <a:rPr lang="en-US" smtClean="0"/>
              <a:t>‹#›</a:t>
            </a:fld>
            <a:endParaRPr lang="en-US"/>
          </a:p>
        </p:txBody>
      </p:sp>
    </p:spTree>
    <p:extLst>
      <p:ext uri="{BB962C8B-B14F-4D97-AF65-F5344CB8AC3E}">
        <p14:creationId xmlns:p14="http://schemas.microsoft.com/office/powerpoint/2010/main" val="1530933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9" name="Picture 18"/>
          <p:cNvPicPr>
            <a:picLocks noChangeAspect="1"/>
          </p:cNvPicPr>
          <p:nvPr userDrawn="1"/>
        </p:nvPicPr>
        <p:blipFill rotWithShape="1">
          <a:blip r:embed="rId6" cstate="screen">
            <a:extLst>
              <a:ext uri="{28A0092B-C50C-407E-A947-70E740481C1C}">
                <a14:useLocalDpi xmlns:a14="http://schemas.microsoft.com/office/drawing/2010/main"/>
              </a:ext>
            </a:extLst>
          </a:blip>
          <a:srcRect l="113" t="5380" r="274"/>
          <a:stretch/>
        </p:blipFill>
        <p:spPr>
          <a:xfrm>
            <a:off x="-4596" y="145"/>
            <a:ext cx="12196595" cy="683365"/>
          </a:xfrm>
          <a:prstGeom prst="rect">
            <a:avLst/>
          </a:prstGeom>
        </p:spPr>
      </p:pic>
      <p:sp>
        <p:nvSpPr>
          <p:cNvPr id="2" name="Rectangle 1"/>
          <p:cNvSpPr/>
          <p:nvPr userDrawn="1"/>
        </p:nvSpPr>
        <p:spPr>
          <a:xfrm>
            <a:off x="11321143" y="6390803"/>
            <a:ext cx="354920" cy="123111"/>
          </a:xfrm>
          <a:prstGeom prst="rect">
            <a:avLst/>
          </a:prstGeom>
        </p:spPr>
        <p:txBody>
          <a:bodyPr wrap="square" lIns="0" tIns="0" rIns="0" bIns="0" anchor="b" anchorCtr="0">
            <a:spAutoFit/>
          </a:bodyPr>
          <a:lstStyle/>
          <a:p>
            <a:pPr algn="r"/>
            <a:fld id="{C5283808-45C9-A34F-A585-CE10DC679CA9}" type="slidenum">
              <a:rPr lang="en-GB" sz="800" smtClean="0"/>
              <a:pPr algn="r"/>
              <a:t>‹#›</a:t>
            </a:fld>
            <a:endParaRPr lang="en-GB" sz="800"/>
          </a:p>
        </p:txBody>
      </p:sp>
    </p:spTree>
    <p:extLst>
      <p:ext uri="{BB962C8B-B14F-4D97-AF65-F5344CB8AC3E}">
        <p14:creationId xmlns:p14="http://schemas.microsoft.com/office/powerpoint/2010/main" val="29964210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dt="0"/>
  <p:txStyles>
    <p:titleStyle>
      <a:lvl1pPr marL="0" indent="0" algn="l" defTabSz="914400" rtl="0" eaLnBrk="1" latinLnBrk="0" hangingPunct="1">
        <a:lnSpc>
          <a:spcPct val="100000"/>
        </a:lnSpc>
        <a:spcBef>
          <a:spcPct val="0"/>
        </a:spcBef>
        <a:buNone/>
        <a:tabLst>
          <a:tab pos="4043363" algn="l"/>
        </a:tabLst>
        <a:defRPr sz="2800" b="1" kern="1200" baseline="0">
          <a:solidFill>
            <a:schemeClr val="accent1"/>
          </a:solidFill>
          <a:latin typeface="+mj-lt"/>
          <a:ea typeface="SimSun" panose="02010600030101010101"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88">
          <p15:clr>
            <a:srgbClr val="F26B43"/>
          </p15:clr>
        </p15:guide>
        <p15:guide id="2" pos="325">
          <p15:clr>
            <a:srgbClr val="F26B43"/>
          </p15:clr>
        </p15:guide>
        <p15:guide id="3" pos="7355">
          <p15:clr>
            <a:srgbClr val="F26B43"/>
          </p15:clr>
        </p15:guide>
        <p15:guide id="4" orient="horz" pos="391">
          <p15:clr>
            <a:srgbClr val="F26B43"/>
          </p15:clr>
        </p15:guide>
        <p15:guide id="5" pos="3681">
          <p15:clr>
            <a:srgbClr val="F26B43"/>
          </p15:clr>
        </p15:guide>
        <p15:guide id="6" orient="horz" pos="3974">
          <p15:clr>
            <a:srgbClr val="F26B43"/>
          </p15:clr>
        </p15:guide>
        <p15:guide id="7" pos="3999">
          <p15:clr>
            <a:srgbClr val="F26B43"/>
          </p15:clr>
        </p15:guide>
        <p15:guide id="8" orient="horz" pos="504">
          <p15:clr>
            <a:srgbClr val="F26B43"/>
          </p15:clr>
        </p15:guide>
        <p15:guide id="9" pos="2457">
          <p15:clr>
            <a:srgbClr val="F26B43"/>
          </p15:clr>
        </p15:guide>
        <p15:guide id="10" pos="2774">
          <p15:clr>
            <a:srgbClr val="F26B43"/>
          </p15:clr>
        </p15:guide>
        <p15:guide id="11" pos="4906">
          <p15:clr>
            <a:srgbClr val="F26B43"/>
          </p15:clr>
        </p15:guide>
        <p15:guide id="12" pos="522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21A4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B31CAEA-B523-91B0-B3B6-71ED39CBB747}"/>
              </a:ext>
            </a:extLst>
          </p:cNvPr>
          <p:cNvGrpSpPr/>
          <p:nvPr/>
        </p:nvGrpSpPr>
        <p:grpSpPr>
          <a:xfrm>
            <a:off x="0" y="2830203"/>
            <a:ext cx="12192000" cy="2733786"/>
            <a:chOff x="-128954" y="2642614"/>
            <a:chExt cx="12320954" cy="2762701"/>
          </a:xfrm>
        </p:grpSpPr>
        <p:pic>
          <p:nvPicPr>
            <p:cNvPr id="9" name="Picture 8" descr="Icon, rectangle&#10;&#10;Description automatically generated">
              <a:extLst>
                <a:ext uri="{FF2B5EF4-FFF2-40B4-BE49-F238E27FC236}">
                  <a16:creationId xmlns:a16="http://schemas.microsoft.com/office/drawing/2014/main" id="{FD88C6B3-585C-EC10-1478-A76D25F65F9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419600" y="2642614"/>
              <a:ext cx="7772400" cy="2762701"/>
            </a:xfrm>
            <a:prstGeom prst="rect">
              <a:avLst/>
            </a:prstGeom>
          </p:spPr>
        </p:pic>
        <p:pic>
          <p:nvPicPr>
            <p:cNvPr id="10" name="Picture 9" descr="Icon, rectangle&#10;&#10;Description automatically generated">
              <a:extLst>
                <a:ext uri="{FF2B5EF4-FFF2-40B4-BE49-F238E27FC236}">
                  <a16:creationId xmlns:a16="http://schemas.microsoft.com/office/drawing/2014/main" id="{A35396BF-9EE4-8FD4-9270-E5DADB85729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8954" y="2642614"/>
              <a:ext cx="7772400" cy="2762701"/>
            </a:xfrm>
            <a:prstGeom prst="rect">
              <a:avLst/>
            </a:prstGeom>
          </p:spPr>
        </p:pic>
      </p:grpSp>
      <p:sp>
        <p:nvSpPr>
          <p:cNvPr id="13" name="TextBox 12">
            <a:extLst>
              <a:ext uri="{FF2B5EF4-FFF2-40B4-BE49-F238E27FC236}">
                <a16:creationId xmlns:a16="http://schemas.microsoft.com/office/drawing/2014/main" id="{3F730BE9-A19F-ECD8-40CE-FA1335479E97}"/>
              </a:ext>
            </a:extLst>
          </p:cNvPr>
          <p:cNvSpPr txBox="1"/>
          <p:nvPr/>
        </p:nvSpPr>
        <p:spPr>
          <a:xfrm>
            <a:off x="380035" y="556822"/>
            <a:ext cx="10057055" cy="3139321"/>
          </a:xfrm>
          <a:prstGeom prst="rect">
            <a:avLst/>
          </a:prstGeom>
          <a:noFill/>
        </p:spPr>
        <p:txBody>
          <a:bodyPr wrap="square" rtlCol="0">
            <a:spAutoFit/>
          </a:bodyPr>
          <a:lstStyle/>
          <a:p>
            <a:r>
              <a:rPr lang="en-GB" sz="5000" b="1">
                <a:solidFill>
                  <a:schemeClr val="bg1"/>
                </a:solidFill>
                <a:latin typeface="Poppins" pitchFamily="2" charset="77"/>
                <a:ea typeface="Tahoma" panose="020B0604030504040204" pitchFamily="34" charset="0"/>
                <a:cs typeface="Poppins" pitchFamily="2" charset="77"/>
              </a:rPr>
              <a:t>Long Term Delivery Strategy </a:t>
            </a:r>
          </a:p>
          <a:p>
            <a:endParaRPr lang="en-GB" sz="5000" b="1">
              <a:solidFill>
                <a:schemeClr val="bg1"/>
              </a:solidFill>
              <a:latin typeface="Poppins" pitchFamily="2" charset="77"/>
              <a:ea typeface="Tahoma" panose="020B0604030504040204" pitchFamily="34" charset="0"/>
              <a:cs typeface="Poppins" pitchFamily="2" charset="77"/>
            </a:endParaRPr>
          </a:p>
          <a:p>
            <a:r>
              <a:rPr lang="en-GB" sz="5000" b="1">
                <a:solidFill>
                  <a:schemeClr val="bg1"/>
                </a:solidFill>
                <a:latin typeface="Poppins" pitchFamily="2" charset="77"/>
                <a:ea typeface="Tahoma" panose="020B0604030504040204" pitchFamily="34" charset="0"/>
                <a:cs typeface="Poppins" pitchFamily="2" charset="77"/>
              </a:rPr>
              <a:t>Customer Engagement </a:t>
            </a:r>
          </a:p>
          <a:p>
            <a:endParaRPr lang="en-GB" sz="1600">
              <a:solidFill>
                <a:schemeClr val="bg1"/>
              </a:solidFill>
              <a:latin typeface="Poppins" pitchFamily="2" charset="77"/>
              <a:ea typeface="Tahoma" panose="020B0604030504040204" pitchFamily="34" charset="0"/>
              <a:cs typeface="Poppins" pitchFamily="2" charset="77"/>
            </a:endParaRPr>
          </a:p>
          <a:p>
            <a:endParaRPr lang="en-GB" sz="1600">
              <a:solidFill>
                <a:schemeClr val="bg1"/>
              </a:solidFill>
              <a:latin typeface="Poppins" pitchFamily="2" charset="77"/>
              <a:ea typeface="Tahoma" panose="020B0604030504040204" pitchFamily="34" charset="0"/>
              <a:cs typeface="Poppins" pitchFamily="2" charset="77"/>
            </a:endParaRPr>
          </a:p>
          <a:p>
            <a:endParaRPr lang="en-GB" sz="1600">
              <a:solidFill>
                <a:schemeClr val="bg1"/>
              </a:solidFill>
              <a:latin typeface="Poppins" pitchFamily="2" charset="77"/>
              <a:ea typeface="Tahoma" panose="020B0604030504040204" pitchFamily="34" charset="0"/>
              <a:cs typeface="Poppins" pitchFamily="2" charset="77"/>
            </a:endParaRPr>
          </a:p>
        </p:txBody>
      </p:sp>
      <p:pic>
        <p:nvPicPr>
          <p:cNvPr id="6" name="Picture 5">
            <a:extLst>
              <a:ext uri="{FF2B5EF4-FFF2-40B4-BE49-F238E27FC236}">
                <a16:creationId xmlns:a16="http://schemas.microsoft.com/office/drawing/2014/main" id="{1F031DED-62A3-45B2-0723-F8156C5B5DF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748264" y="5650993"/>
            <a:ext cx="1776106" cy="686761"/>
          </a:xfrm>
          <a:prstGeom prst="rect">
            <a:avLst/>
          </a:prstGeom>
        </p:spPr>
      </p:pic>
    </p:spTree>
    <p:extLst>
      <p:ext uri="{BB962C8B-B14F-4D97-AF65-F5344CB8AC3E}">
        <p14:creationId xmlns:p14="http://schemas.microsoft.com/office/powerpoint/2010/main" val="3373484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2FA65F-8C68-C054-A192-0A3C99A64A96}"/>
              </a:ext>
            </a:extLst>
          </p:cNvPr>
          <p:cNvSpPr txBox="1"/>
          <p:nvPr/>
        </p:nvSpPr>
        <p:spPr>
          <a:xfrm>
            <a:off x="264626" y="370391"/>
            <a:ext cx="11782372" cy="1046440"/>
          </a:xfrm>
          <a:prstGeom prst="rect">
            <a:avLst/>
          </a:prstGeom>
          <a:noFill/>
        </p:spPr>
        <p:txBody>
          <a:bodyPr wrap="square" rtlCol="0">
            <a:spAutoFit/>
          </a:bodyPr>
          <a:lstStyle/>
          <a:p>
            <a:r>
              <a:rPr lang="en-GB" sz="2400" b="1">
                <a:solidFill>
                  <a:srgbClr val="002060"/>
                </a:solidFill>
                <a:latin typeface="Poppins" pitchFamily="2" charset="77"/>
                <a:ea typeface="Tahoma" panose="020B0604030504040204" pitchFamily="34" charset="0"/>
                <a:cs typeface="Poppins" pitchFamily="2" charset="77"/>
              </a:rPr>
              <a:t>LTDS</a:t>
            </a:r>
          </a:p>
          <a:p>
            <a:endParaRPr lang="en-GB" sz="400">
              <a:solidFill>
                <a:srgbClr val="002060"/>
              </a:solidFill>
              <a:latin typeface="Poppins" pitchFamily="2" charset="77"/>
              <a:ea typeface="Tahoma" panose="020B0604030504040204" pitchFamily="34" charset="0"/>
              <a:cs typeface="Poppins" pitchFamily="2" charset="77"/>
            </a:endParaRPr>
          </a:p>
          <a:p>
            <a:r>
              <a:rPr lang="en-GB" sz="1600">
                <a:solidFill>
                  <a:srgbClr val="002060"/>
                </a:solidFill>
                <a:latin typeface="Poppins" pitchFamily="2" charset="77"/>
                <a:ea typeface="Tahoma" panose="020B0604030504040204" pitchFamily="34" charset="0"/>
                <a:cs typeface="Poppins" pitchFamily="2" charset="77"/>
              </a:rPr>
              <a:t>Whilst we must hit the targets we set ourselves in our LTDS we also have a legal obligation to deliver huge programmes of work up to 2050. These programmes are outlined below: </a:t>
            </a:r>
          </a:p>
        </p:txBody>
      </p:sp>
      <p:graphicFrame>
        <p:nvGraphicFramePr>
          <p:cNvPr id="14" name="Table 14">
            <a:extLst>
              <a:ext uri="{FF2B5EF4-FFF2-40B4-BE49-F238E27FC236}">
                <a16:creationId xmlns:a16="http://schemas.microsoft.com/office/drawing/2014/main" id="{067145B1-8FD9-8FB3-25EA-6FBF3C461EB3}"/>
              </a:ext>
            </a:extLst>
          </p:cNvPr>
          <p:cNvGraphicFramePr>
            <a:graphicFrameLocks noGrp="1"/>
          </p:cNvGraphicFramePr>
          <p:nvPr>
            <p:extLst>
              <p:ext uri="{D42A27DB-BD31-4B8C-83A1-F6EECF244321}">
                <p14:modId xmlns:p14="http://schemas.microsoft.com/office/powerpoint/2010/main" val="1921424964"/>
              </p:ext>
            </p:extLst>
          </p:nvPr>
        </p:nvGraphicFramePr>
        <p:xfrm>
          <a:off x="364836" y="1441669"/>
          <a:ext cx="11462327" cy="5329794"/>
        </p:xfrm>
        <a:graphic>
          <a:graphicData uri="http://schemas.openxmlformats.org/drawingml/2006/table">
            <a:tbl>
              <a:tblPr firstRow="1">
                <a:tableStyleId>{5C22544A-7EE6-4342-B048-85BDC9FD1C3A}</a:tableStyleId>
              </a:tblPr>
              <a:tblGrid>
                <a:gridCol w="1322562">
                  <a:extLst>
                    <a:ext uri="{9D8B030D-6E8A-4147-A177-3AD203B41FA5}">
                      <a16:colId xmlns:a16="http://schemas.microsoft.com/office/drawing/2014/main" val="3401635339"/>
                    </a:ext>
                  </a:extLst>
                </a:gridCol>
                <a:gridCol w="2027953">
                  <a:extLst>
                    <a:ext uri="{9D8B030D-6E8A-4147-A177-3AD203B41FA5}">
                      <a16:colId xmlns:a16="http://schemas.microsoft.com/office/drawing/2014/main" val="2322542387"/>
                    </a:ext>
                  </a:extLst>
                </a:gridCol>
                <a:gridCol w="2027953">
                  <a:extLst>
                    <a:ext uri="{9D8B030D-6E8A-4147-A177-3AD203B41FA5}">
                      <a16:colId xmlns:a16="http://schemas.microsoft.com/office/drawing/2014/main" val="2805623581"/>
                    </a:ext>
                  </a:extLst>
                </a:gridCol>
                <a:gridCol w="2027953">
                  <a:extLst>
                    <a:ext uri="{9D8B030D-6E8A-4147-A177-3AD203B41FA5}">
                      <a16:colId xmlns:a16="http://schemas.microsoft.com/office/drawing/2014/main" val="2858470181"/>
                    </a:ext>
                  </a:extLst>
                </a:gridCol>
                <a:gridCol w="2027953">
                  <a:extLst>
                    <a:ext uri="{9D8B030D-6E8A-4147-A177-3AD203B41FA5}">
                      <a16:colId xmlns:a16="http://schemas.microsoft.com/office/drawing/2014/main" val="184421492"/>
                    </a:ext>
                  </a:extLst>
                </a:gridCol>
                <a:gridCol w="2027953">
                  <a:extLst>
                    <a:ext uri="{9D8B030D-6E8A-4147-A177-3AD203B41FA5}">
                      <a16:colId xmlns:a16="http://schemas.microsoft.com/office/drawing/2014/main" val="1816911465"/>
                    </a:ext>
                  </a:extLst>
                </a:gridCol>
              </a:tblGrid>
              <a:tr h="343139">
                <a:tc>
                  <a:txBody>
                    <a:bodyPr/>
                    <a:lstStyle/>
                    <a:p>
                      <a:r>
                        <a:rPr lang="en-GB" sz="1100" b="1">
                          <a:latin typeface="Poppins" panose="00000500000000000000" pitchFamily="2" charset="0"/>
                          <a:cs typeface="Poppins" panose="00000500000000000000" pitchFamily="2" charset="0"/>
                        </a:rPr>
                        <a:t>Programme</a:t>
                      </a:r>
                    </a:p>
                  </a:txBody>
                  <a:tcPr/>
                </a:tc>
                <a:tc gridSpan="5">
                  <a:txBody>
                    <a:bodyPr/>
                    <a:lstStyle/>
                    <a:p>
                      <a:pPr algn="ctr"/>
                      <a:r>
                        <a:rPr lang="en-GB" sz="1100" b="1">
                          <a:latin typeface="Poppins" panose="00000500000000000000" pitchFamily="2" charset="0"/>
                          <a:cs typeface="Poppins" panose="00000500000000000000" pitchFamily="2" charset="0"/>
                        </a:rPr>
                        <a:t>Key activities 2025-2050</a:t>
                      </a:r>
                    </a:p>
                  </a:txBody>
                  <a:tcPr/>
                </a:tc>
                <a:tc hMerge="1">
                  <a:txBody>
                    <a:bodyPr/>
                    <a:lstStyle/>
                    <a:p>
                      <a:pPr algn="ctr"/>
                      <a:r>
                        <a:rPr lang="en-GB" sz="1400" b="1"/>
                        <a:t>AMP9</a:t>
                      </a:r>
                    </a:p>
                  </a:txBody>
                  <a:tcPr/>
                </a:tc>
                <a:tc hMerge="1">
                  <a:txBody>
                    <a:bodyPr/>
                    <a:lstStyle/>
                    <a:p>
                      <a:pPr algn="ctr"/>
                      <a:r>
                        <a:rPr lang="en-GB" sz="1400" b="1"/>
                        <a:t>AMP10</a:t>
                      </a:r>
                    </a:p>
                  </a:txBody>
                  <a:tcPr/>
                </a:tc>
                <a:tc hMerge="1">
                  <a:txBody>
                    <a:bodyPr/>
                    <a:lstStyle/>
                    <a:p>
                      <a:pPr algn="ctr"/>
                      <a:r>
                        <a:rPr lang="en-GB" sz="1400" b="1"/>
                        <a:t>AMP11</a:t>
                      </a:r>
                    </a:p>
                  </a:txBody>
                  <a:tcPr/>
                </a:tc>
                <a:tc hMerge="1">
                  <a:txBody>
                    <a:bodyPr/>
                    <a:lstStyle/>
                    <a:p>
                      <a:pPr algn="ctr"/>
                      <a:r>
                        <a:rPr lang="en-GB" sz="1400" b="1"/>
                        <a:t>AMP12</a:t>
                      </a:r>
                    </a:p>
                  </a:txBody>
                  <a:tcPr/>
                </a:tc>
                <a:extLst>
                  <a:ext uri="{0D108BD9-81ED-4DB2-BD59-A6C34878D82A}">
                    <a16:rowId xmlns:a16="http://schemas.microsoft.com/office/drawing/2014/main" val="4237943937"/>
                  </a:ext>
                </a:extLst>
              </a:tr>
              <a:tr h="704723">
                <a:tc>
                  <a:txBody>
                    <a:bodyPr/>
                    <a:lstStyle/>
                    <a:p>
                      <a:r>
                        <a:rPr lang="en-GB" sz="1100" b="1">
                          <a:latin typeface="Poppins" panose="00000500000000000000" pitchFamily="2" charset="0"/>
                          <a:cs typeface="Poppins" panose="00000500000000000000" pitchFamily="2" charset="0"/>
                        </a:rPr>
                        <a:t>Water resources</a:t>
                      </a:r>
                    </a:p>
                  </a:txBody>
                  <a:tcPr anchor="ctr"/>
                </a:tc>
                <a:tc gridSpan="5">
                  <a:txBody>
                    <a:bodyPr/>
                    <a:lstStyle/>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Securing new water supplies from river and groundwater sources and increasing capacity at our water treatment works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Smart metering rollout for new and existing customers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Leakage reduction across our network</a:t>
                      </a: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1404382270"/>
                  </a:ext>
                </a:extLst>
              </a:tr>
              <a:tr h="704723">
                <a:tc>
                  <a:txBody>
                    <a:bodyPr/>
                    <a:lstStyle/>
                    <a:p>
                      <a:r>
                        <a:rPr lang="en-GB" sz="1100" b="1">
                          <a:latin typeface="Poppins" panose="00000500000000000000" pitchFamily="2" charset="0"/>
                          <a:cs typeface="Poppins" panose="00000500000000000000" pitchFamily="2" charset="0"/>
                        </a:rPr>
                        <a:t>Drinking water quality</a:t>
                      </a:r>
                    </a:p>
                  </a:txBody>
                  <a:tcPr anchor="ctr"/>
                </a:tc>
                <a:tc gridSpan="5">
                  <a:txBody>
                    <a:bodyPr/>
                    <a:lstStyle/>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Improving drinking water taste, odour, and colour by investing in our treatment works and water pipes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Removing lead pipes across our network</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Addressing raw water quality issues through new treatment technologies and catchment management to tackle problems at source </a:t>
                      </a: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927951665"/>
                  </a:ext>
                </a:extLst>
              </a:tr>
              <a:tr h="704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dk1"/>
                          </a:solidFill>
                          <a:effectLst/>
                          <a:latin typeface="Poppins" panose="00000500000000000000" pitchFamily="2" charset="0"/>
                          <a:ea typeface="+mn-ea"/>
                          <a:cs typeface="Poppins" panose="00000500000000000000" pitchFamily="2" charset="0"/>
                        </a:rPr>
                        <a:t>Natural environment</a:t>
                      </a:r>
                      <a:endParaRPr lang="en-GB" sz="1100" b="1">
                        <a:latin typeface="Poppins" panose="00000500000000000000" pitchFamily="2" charset="0"/>
                        <a:cs typeface="Poppins" panose="00000500000000000000" pitchFamily="2" charset="0"/>
                      </a:endParaRPr>
                    </a:p>
                  </a:txBody>
                  <a:tcPr anchor="ctr"/>
                </a:tc>
                <a:tc gridSpan="5">
                  <a:txBody>
                    <a:bodyPr/>
                    <a:lstStyle/>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Continuous river water quality monitoring </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Removing phosphorus from treated wastewater</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Microbiological disinfection treatment of wastewater at our coastal and inland bathing water sites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Biodiversity conservation and river restoration activities across the region</a:t>
                      </a: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3303150025"/>
                  </a:ext>
                </a:extLst>
              </a:tr>
              <a:tr h="704723">
                <a:tc>
                  <a:txBody>
                    <a:bodyPr/>
                    <a:lstStyle/>
                    <a:p>
                      <a:r>
                        <a:rPr lang="en-GB" sz="1100" b="1">
                          <a:latin typeface="Poppins" panose="00000500000000000000" pitchFamily="2" charset="0"/>
                          <a:cs typeface="Poppins" panose="00000500000000000000" pitchFamily="2" charset="0"/>
                        </a:rPr>
                        <a:t>Wastewater management</a:t>
                      </a:r>
                    </a:p>
                  </a:txBody>
                  <a:tcPr anchor="ctr"/>
                </a:tc>
                <a:tc gridSpan="5">
                  <a:txBody>
                    <a:bodyPr/>
                    <a:lstStyle/>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Reducing the risk of sewer flooding and use of storm overflows by:</a:t>
                      </a:r>
                    </a:p>
                    <a:p>
                      <a:pPr marL="628650" lvl="1" indent="-171450">
                        <a:buFont typeface="Courier New" panose="02070309020205020404" pitchFamily="49" charset="0"/>
                        <a:buChar char="o"/>
                      </a:pPr>
                      <a:r>
                        <a:rPr lang="en-GB" sz="1050">
                          <a:latin typeface="Poppins" panose="00000500000000000000" pitchFamily="2" charset="0"/>
                          <a:cs typeface="Poppins" panose="00000500000000000000" pitchFamily="2" charset="0"/>
                        </a:rPr>
                        <a:t>Expanding sewers and building tanks to increase wastewater storage capacity</a:t>
                      </a:r>
                    </a:p>
                    <a:p>
                      <a:pPr marL="628650" lvl="1" indent="-171450">
                        <a:buFont typeface="Courier New" panose="02070309020205020404" pitchFamily="49" charset="0"/>
                        <a:buChar char="o"/>
                      </a:pPr>
                      <a:r>
                        <a:rPr lang="en-GB" sz="1050">
                          <a:latin typeface="Poppins" panose="00000500000000000000" pitchFamily="2" charset="0"/>
                          <a:cs typeface="Poppins" panose="00000500000000000000" pitchFamily="2" charset="0"/>
                        </a:rPr>
                        <a:t>Managing stormwater runoff by creating sustainable drainage solutions such as ponds, wetlands or soakaways</a:t>
                      </a:r>
                    </a:p>
                    <a:p>
                      <a:pPr marL="628650" lvl="1" indent="-171450">
                        <a:buFont typeface="Courier New" panose="02070309020205020404" pitchFamily="49" charset="0"/>
                        <a:buChar char="o"/>
                      </a:pPr>
                      <a:r>
                        <a:rPr lang="en-GB" sz="1050">
                          <a:latin typeface="Poppins" panose="00000500000000000000" pitchFamily="2" charset="0"/>
                          <a:cs typeface="Poppins" panose="00000500000000000000" pitchFamily="2" charset="0"/>
                        </a:rPr>
                        <a:t>Reducing the amount of water entering our wastewater network by separating surface runoff from foul water</a:t>
                      </a: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2758442421"/>
                  </a:ext>
                </a:extLst>
              </a:tr>
              <a:tr h="704723">
                <a:tc>
                  <a:txBody>
                    <a:bodyPr/>
                    <a:lstStyle/>
                    <a:p>
                      <a:r>
                        <a:rPr lang="en-GB" sz="1100" b="1">
                          <a:latin typeface="Poppins" panose="00000500000000000000" pitchFamily="2" charset="0"/>
                          <a:cs typeface="Poppins" panose="00000500000000000000" pitchFamily="2" charset="0"/>
                        </a:rPr>
                        <a:t>Resilience and security</a:t>
                      </a:r>
                    </a:p>
                  </a:txBody>
                  <a:tcPr anchor="ctr"/>
                </a:tc>
                <a:tc gridSpan="5">
                  <a:txBody>
                    <a:bodyPr/>
                    <a:lstStyle/>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Developing transfer schemes and linking water networks to ensure we can supply customers with water at all times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Mitigating cybersecurity risks to our critical infrastructure</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Improving the resilience of our wastewater assets to flooding, such as through installing flood barriers at high-risk sites</a:t>
                      </a: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928620458"/>
                  </a:ext>
                </a:extLst>
              </a:tr>
              <a:tr h="704723">
                <a:tc>
                  <a:txBody>
                    <a:bodyPr/>
                    <a:lstStyle/>
                    <a:p>
                      <a:r>
                        <a:rPr lang="en-GB" sz="1100" b="1">
                          <a:latin typeface="Poppins" panose="00000500000000000000" pitchFamily="2" charset="0"/>
                          <a:cs typeface="Poppins" panose="00000500000000000000" pitchFamily="2" charset="0"/>
                        </a:rPr>
                        <a:t>Carbon</a:t>
                      </a:r>
                    </a:p>
                  </a:txBody>
                  <a:tcPr anchor="ctr"/>
                </a:tc>
                <a:tc gridSpan="5">
                  <a:txBody>
                    <a:bodyPr/>
                    <a:lstStyle/>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Investing in new technologies to reduce emissions from wastewater treatment processes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Switching our equipment to renewable energy sources</a:t>
                      </a:r>
                    </a:p>
                    <a:p>
                      <a:pPr marL="171450" indent="-171450">
                        <a:buFont typeface="Arial" panose="020B0604020202020204" pitchFamily="34" charset="0"/>
                        <a:buChar char="•"/>
                      </a:pPr>
                      <a:r>
                        <a:rPr lang="en-GB" sz="1050">
                          <a:latin typeface="Poppins" panose="00000500000000000000" pitchFamily="2" charset="0"/>
                          <a:cs typeface="Poppins" panose="00000500000000000000" pitchFamily="2" charset="0"/>
                        </a:rPr>
                        <a:t>Installing renewable energy generation equipment at our sites</a:t>
                      </a: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1956623522"/>
                  </a:ext>
                </a:extLst>
              </a:tr>
              <a:tr h="704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latin typeface="Poppins" panose="00000500000000000000" pitchFamily="2" charset="0"/>
                          <a:cs typeface="Poppins" panose="00000500000000000000" pitchFamily="2" charset="0"/>
                        </a:rPr>
                        <a:t>Bill impact</a:t>
                      </a:r>
                    </a:p>
                  </a:txBody>
                  <a:tcPr anchor="ctr"/>
                </a:tc>
                <a:tc>
                  <a:txBody>
                    <a:bodyPr/>
                    <a:lstStyle/>
                    <a:p>
                      <a:pPr algn="ctr"/>
                      <a:r>
                        <a:rPr lang="en-GB" sz="1100" b="0">
                          <a:latin typeface="Poppins" panose="00000500000000000000" pitchFamily="2" charset="0"/>
                          <a:cs typeface="Poppins" panose="00000500000000000000" pitchFamily="2" charset="0"/>
                        </a:rPr>
                        <a:t>AMP8</a:t>
                      </a:r>
                    </a:p>
                  </a:txBody>
                  <a:tcPr anchor="ctr"/>
                </a:tc>
                <a:tc>
                  <a:txBody>
                    <a:bodyPr/>
                    <a:lstStyle/>
                    <a:p>
                      <a:pPr algn="ctr"/>
                      <a:r>
                        <a:rPr lang="en-GB" sz="1100" b="0">
                          <a:latin typeface="Poppins" panose="00000500000000000000" pitchFamily="2" charset="0"/>
                          <a:cs typeface="Poppins" panose="00000500000000000000" pitchFamily="2" charset="0"/>
                        </a:rPr>
                        <a:t>AMP9</a:t>
                      </a:r>
                    </a:p>
                  </a:txBody>
                  <a:tcPr anchor="ctr"/>
                </a:tc>
                <a:tc>
                  <a:txBody>
                    <a:bodyPr/>
                    <a:lstStyle/>
                    <a:p>
                      <a:pPr algn="ctr"/>
                      <a:r>
                        <a:rPr lang="en-GB" sz="1100" b="0">
                          <a:latin typeface="Poppins" panose="00000500000000000000" pitchFamily="2" charset="0"/>
                          <a:cs typeface="Poppins" panose="00000500000000000000" pitchFamily="2" charset="0"/>
                        </a:rPr>
                        <a:t>AMP10</a:t>
                      </a:r>
                    </a:p>
                  </a:txBody>
                  <a:tcPr anchor="ctr"/>
                </a:tc>
                <a:tc>
                  <a:txBody>
                    <a:bodyPr/>
                    <a:lstStyle/>
                    <a:p>
                      <a:pPr algn="ctr"/>
                      <a:r>
                        <a:rPr lang="en-GB" sz="1100" b="0">
                          <a:latin typeface="Poppins" panose="00000500000000000000" pitchFamily="2" charset="0"/>
                          <a:cs typeface="Poppins" panose="00000500000000000000" pitchFamily="2" charset="0"/>
                        </a:rPr>
                        <a:t>AMP11</a:t>
                      </a:r>
                    </a:p>
                  </a:txBody>
                  <a:tcPr anchor="ctr"/>
                </a:tc>
                <a:tc>
                  <a:txBody>
                    <a:bodyPr/>
                    <a:lstStyle/>
                    <a:p>
                      <a:pPr algn="ctr"/>
                      <a:r>
                        <a:rPr lang="en-GB" sz="1100" b="0">
                          <a:latin typeface="Poppins" panose="00000500000000000000" pitchFamily="2" charset="0"/>
                          <a:cs typeface="Poppins" panose="00000500000000000000" pitchFamily="2" charset="0"/>
                        </a:rPr>
                        <a:t>AMP12</a:t>
                      </a:r>
                    </a:p>
                  </a:txBody>
                  <a:tcPr anchor="ctr"/>
                </a:tc>
                <a:extLst>
                  <a:ext uri="{0D108BD9-81ED-4DB2-BD59-A6C34878D82A}">
                    <a16:rowId xmlns:a16="http://schemas.microsoft.com/office/drawing/2014/main" val="62261238"/>
                  </a:ext>
                </a:extLst>
              </a:tr>
            </a:tbl>
          </a:graphicData>
        </a:graphic>
      </p:graphicFrame>
    </p:spTree>
    <p:extLst>
      <p:ext uri="{BB962C8B-B14F-4D97-AF65-F5344CB8AC3E}">
        <p14:creationId xmlns:p14="http://schemas.microsoft.com/office/powerpoint/2010/main" val="239293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067145B1-8FD9-8FB3-25EA-6FBF3C461EB3}"/>
              </a:ext>
            </a:extLst>
          </p:cNvPr>
          <p:cNvGraphicFramePr>
            <a:graphicFrameLocks noGrp="1"/>
          </p:cNvGraphicFramePr>
          <p:nvPr>
            <p:extLst>
              <p:ext uri="{D42A27DB-BD31-4B8C-83A1-F6EECF244321}">
                <p14:modId xmlns:p14="http://schemas.microsoft.com/office/powerpoint/2010/main" val="3186104621"/>
              </p:ext>
            </p:extLst>
          </p:nvPr>
        </p:nvGraphicFramePr>
        <p:xfrm>
          <a:off x="364836" y="1441669"/>
          <a:ext cx="11462327" cy="5276200"/>
        </p:xfrm>
        <a:graphic>
          <a:graphicData uri="http://schemas.openxmlformats.org/drawingml/2006/table">
            <a:tbl>
              <a:tblPr firstRow="1">
                <a:tableStyleId>{5C22544A-7EE6-4342-B048-85BDC9FD1C3A}</a:tableStyleId>
              </a:tblPr>
              <a:tblGrid>
                <a:gridCol w="1322562">
                  <a:extLst>
                    <a:ext uri="{9D8B030D-6E8A-4147-A177-3AD203B41FA5}">
                      <a16:colId xmlns:a16="http://schemas.microsoft.com/office/drawing/2014/main" val="3401635339"/>
                    </a:ext>
                  </a:extLst>
                </a:gridCol>
                <a:gridCol w="2027953">
                  <a:extLst>
                    <a:ext uri="{9D8B030D-6E8A-4147-A177-3AD203B41FA5}">
                      <a16:colId xmlns:a16="http://schemas.microsoft.com/office/drawing/2014/main" val="2322542387"/>
                    </a:ext>
                  </a:extLst>
                </a:gridCol>
                <a:gridCol w="2027953">
                  <a:extLst>
                    <a:ext uri="{9D8B030D-6E8A-4147-A177-3AD203B41FA5}">
                      <a16:colId xmlns:a16="http://schemas.microsoft.com/office/drawing/2014/main" val="2805623581"/>
                    </a:ext>
                  </a:extLst>
                </a:gridCol>
                <a:gridCol w="2027953">
                  <a:extLst>
                    <a:ext uri="{9D8B030D-6E8A-4147-A177-3AD203B41FA5}">
                      <a16:colId xmlns:a16="http://schemas.microsoft.com/office/drawing/2014/main" val="2858470181"/>
                    </a:ext>
                  </a:extLst>
                </a:gridCol>
                <a:gridCol w="2027953">
                  <a:extLst>
                    <a:ext uri="{9D8B030D-6E8A-4147-A177-3AD203B41FA5}">
                      <a16:colId xmlns:a16="http://schemas.microsoft.com/office/drawing/2014/main" val="184421492"/>
                    </a:ext>
                  </a:extLst>
                </a:gridCol>
                <a:gridCol w="2027953">
                  <a:extLst>
                    <a:ext uri="{9D8B030D-6E8A-4147-A177-3AD203B41FA5}">
                      <a16:colId xmlns:a16="http://schemas.microsoft.com/office/drawing/2014/main" val="1816911465"/>
                    </a:ext>
                  </a:extLst>
                </a:gridCol>
              </a:tblGrid>
              <a:tr h="343139">
                <a:tc>
                  <a:txBody>
                    <a:bodyPr/>
                    <a:lstStyle/>
                    <a:p>
                      <a:endParaRPr lang="en-GB" sz="1100" b="1">
                        <a:latin typeface="Poppins" panose="00000500000000000000" pitchFamily="2" charset="0"/>
                        <a:cs typeface="Poppins" panose="00000500000000000000" pitchFamily="2" charset="0"/>
                      </a:endParaRPr>
                    </a:p>
                  </a:txBody>
                  <a:tcPr/>
                </a:tc>
                <a:tc>
                  <a:txBody>
                    <a:bodyPr/>
                    <a:lstStyle/>
                    <a:p>
                      <a:pPr algn="ctr"/>
                      <a:r>
                        <a:rPr lang="en-GB" sz="1100" b="1">
                          <a:latin typeface="Poppins"/>
                          <a:cs typeface="Poppins"/>
                        </a:rPr>
                        <a:t>AMP8</a:t>
                      </a:r>
                    </a:p>
                  </a:txBody>
                  <a:tcPr anchor="ctr"/>
                </a:tc>
                <a:tc>
                  <a:txBody>
                    <a:bodyPr/>
                    <a:lstStyle/>
                    <a:p>
                      <a:pPr algn="ctr"/>
                      <a:r>
                        <a:rPr lang="en-GB" sz="1100" b="1">
                          <a:latin typeface="Poppins"/>
                          <a:cs typeface="Poppins"/>
                        </a:rPr>
                        <a:t>AMP9</a:t>
                      </a:r>
                    </a:p>
                  </a:txBody>
                  <a:tcPr anchor="ctr"/>
                </a:tc>
                <a:tc>
                  <a:txBody>
                    <a:bodyPr/>
                    <a:lstStyle/>
                    <a:p>
                      <a:pPr algn="ctr"/>
                      <a:r>
                        <a:rPr lang="en-GB" sz="1100" b="1">
                          <a:latin typeface="Poppins"/>
                          <a:cs typeface="Poppins"/>
                        </a:rPr>
                        <a:t>AMP10</a:t>
                      </a:r>
                    </a:p>
                  </a:txBody>
                  <a:tcPr anchor="ctr"/>
                </a:tc>
                <a:tc>
                  <a:txBody>
                    <a:bodyPr/>
                    <a:lstStyle/>
                    <a:p>
                      <a:pPr algn="ctr"/>
                      <a:r>
                        <a:rPr lang="en-GB" sz="1100" b="1">
                          <a:latin typeface="Poppins"/>
                          <a:cs typeface="Poppins"/>
                        </a:rPr>
                        <a:t>AMP11</a:t>
                      </a:r>
                    </a:p>
                  </a:txBody>
                  <a:tcPr anchor="ctr"/>
                </a:tc>
                <a:tc>
                  <a:txBody>
                    <a:bodyPr/>
                    <a:lstStyle/>
                    <a:p>
                      <a:pPr algn="ctr"/>
                      <a:r>
                        <a:rPr lang="en-GB" sz="1100" b="1">
                          <a:latin typeface="Poppins"/>
                          <a:cs typeface="Poppins"/>
                        </a:rPr>
                        <a:t>AMP12</a:t>
                      </a:r>
                    </a:p>
                  </a:txBody>
                  <a:tcPr anchor="ctr"/>
                </a:tc>
                <a:extLst>
                  <a:ext uri="{0D108BD9-81ED-4DB2-BD59-A6C34878D82A}">
                    <a16:rowId xmlns:a16="http://schemas.microsoft.com/office/drawing/2014/main" val="4237943937"/>
                  </a:ext>
                </a:extLst>
              </a:tr>
              <a:tr h="704723">
                <a:tc>
                  <a:txBody>
                    <a:bodyPr/>
                    <a:lstStyle/>
                    <a:p>
                      <a:r>
                        <a:rPr lang="en-GB" sz="1100" b="1">
                          <a:latin typeface="Poppins"/>
                          <a:cs typeface="Poppins"/>
                        </a:rPr>
                        <a:t>Water resources</a:t>
                      </a:r>
                    </a:p>
                  </a:txBody>
                  <a:tcPr anchor="ctr"/>
                </a:tc>
                <a:tc gridSpan="5">
                  <a:txBody>
                    <a:bodyPr/>
                    <a:lstStyle/>
                    <a:p>
                      <a:pPr marL="171450" indent="-171450">
                        <a:buFont typeface="Arial" panose="020B0604020202020204" pitchFamily="34" charset="0"/>
                        <a:buChar char="•"/>
                      </a:pPr>
                      <a:endParaRPr lang="en-GB" sz="1050">
                        <a:latin typeface="Poppins" panose="00000500000000000000" pitchFamily="2" charset="0"/>
                        <a:cs typeface="Poppins" panose="00000500000000000000" pitchFamily="2" charset="0"/>
                      </a:endParaRP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1404382270"/>
                  </a:ext>
                </a:extLst>
              </a:tr>
              <a:tr h="704723">
                <a:tc>
                  <a:txBody>
                    <a:bodyPr/>
                    <a:lstStyle/>
                    <a:p>
                      <a:r>
                        <a:rPr lang="en-GB" sz="1100" b="1">
                          <a:latin typeface="Poppins"/>
                          <a:cs typeface="Poppins"/>
                        </a:rPr>
                        <a:t>Drinking water quality</a:t>
                      </a:r>
                    </a:p>
                  </a:txBody>
                  <a:tcPr anchor="ctr"/>
                </a:tc>
                <a:tc gridSpan="5">
                  <a:txBody>
                    <a:bodyPr/>
                    <a:lstStyle/>
                    <a:p>
                      <a:pPr marL="171450" indent="-171450">
                        <a:buFont typeface="Arial" panose="020B0604020202020204" pitchFamily="34" charset="0"/>
                        <a:buChar char="•"/>
                      </a:pPr>
                      <a:endParaRPr lang="en-GB" sz="1050">
                        <a:latin typeface="Poppins" panose="00000500000000000000" pitchFamily="2" charset="0"/>
                        <a:cs typeface="Poppins" panose="00000500000000000000" pitchFamily="2" charset="0"/>
                      </a:endParaRP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927951665"/>
                  </a:ext>
                </a:extLst>
              </a:tr>
              <a:tr h="704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dk1"/>
                          </a:solidFill>
                          <a:effectLst/>
                          <a:latin typeface="Poppins"/>
                          <a:ea typeface="+mn-ea"/>
                          <a:cs typeface="Poppins"/>
                        </a:rPr>
                        <a:t>Natural environment</a:t>
                      </a:r>
                      <a:endParaRPr lang="en-GB" sz="1100" b="1">
                        <a:latin typeface="Poppins"/>
                        <a:cs typeface="Poppins"/>
                      </a:endParaRPr>
                    </a:p>
                  </a:txBody>
                  <a:tcPr anchor="ctr"/>
                </a:tc>
                <a:tc gridSpan="5">
                  <a:txBody>
                    <a:bodyPr/>
                    <a:lstStyle/>
                    <a:p>
                      <a:pPr marL="0" indent="0">
                        <a:buFont typeface="Arial" panose="020B0604020202020204" pitchFamily="34" charset="0"/>
                        <a:buNone/>
                      </a:pPr>
                      <a:endParaRPr lang="en-GB" sz="1050">
                        <a:latin typeface="Poppins" panose="00000500000000000000" pitchFamily="2" charset="0"/>
                        <a:cs typeface="Poppins" panose="00000500000000000000" pitchFamily="2" charset="0"/>
                      </a:endParaRP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3303150025"/>
                  </a:ext>
                </a:extLst>
              </a:tr>
              <a:tr h="704723">
                <a:tc>
                  <a:txBody>
                    <a:bodyPr/>
                    <a:lstStyle/>
                    <a:p>
                      <a:r>
                        <a:rPr lang="en-GB" sz="1100" b="1">
                          <a:latin typeface="Poppins"/>
                          <a:cs typeface="Poppins"/>
                        </a:rPr>
                        <a:t>Wastewater management</a:t>
                      </a:r>
                    </a:p>
                  </a:txBody>
                  <a:tcPr anchor="ctr"/>
                </a:tc>
                <a:tc gridSpan="5">
                  <a:txBody>
                    <a:bodyPr/>
                    <a:lstStyle/>
                    <a:p>
                      <a:pPr marL="0" indent="0">
                        <a:buFont typeface="Arial" panose="020B0604020202020204" pitchFamily="34" charset="0"/>
                        <a:buNone/>
                      </a:pPr>
                      <a:endParaRPr lang="en-GB" sz="1050">
                        <a:latin typeface="Poppins" panose="00000500000000000000" pitchFamily="2" charset="0"/>
                        <a:cs typeface="Poppins" panose="00000500000000000000" pitchFamily="2" charset="0"/>
                      </a:endParaRP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2758442421"/>
                  </a:ext>
                </a:extLst>
              </a:tr>
              <a:tr h="704723">
                <a:tc>
                  <a:txBody>
                    <a:bodyPr/>
                    <a:lstStyle/>
                    <a:p>
                      <a:r>
                        <a:rPr lang="en-GB" sz="1100" b="1">
                          <a:latin typeface="Poppins"/>
                          <a:cs typeface="Poppins"/>
                        </a:rPr>
                        <a:t>Resilience and security</a:t>
                      </a:r>
                    </a:p>
                  </a:txBody>
                  <a:tcPr anchor="ctr"/>
                </a:tc>
                <a:tc gridSpan="5">
                  <a:txBody>
                    <a:bodyPr/>
                    <a:lstStyle/>
                    <a:p>
                      <a:pPr marL="171450" indent="-171450">
                        <a:buFont typeface="Arial" panose="020B0604020202020204" pitchFamily="34" charset="0"/>
                        <a:buChar char="•"/>
                      </a:pPr>
                      <a:endParaRPr lang="en-GB" sz="1050">
                        <a:latin typeface="Poppins" panose="00000500000000000000" pitchFamily="2" charset="0"/>
                        <a:cs typeface="Poppins" panose="00000500000000000000" pitchFamily="2" charset="0"/>
                      </a:endParaRP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928620458"/>
                  </a:ext>
                </a:extLst>
              </a:tr>
              <a:tr h="704723">
                <a:tc>
                  <a:txBody>
                    <a:bodyPr/>
                    <a:lstStyle/>
                    <a:p>
                      <a:r>
                        <a:rPr lang="en-GB" sz="1100" b="1">
                          <a:latin typeface="Poppins"/>
                          <a:cs typeface="Poppins"/>
                        </a:rPr>
                        <a:t>Carbon</a:t>
                      </a:r>
                    </a:p>
                  </a:txBody>
                  <a:tcPr anchor="ctr"/>
                </a:tc>
                <a:tc gridSpan="5">
                  <a:txBody>
                    <a:bodyPr/>
                    <a:lstStyle/>
                    <a:p>
                      <a:pPr marL="171450" indent="-171450">
                        <a:buFont typeface="Arial" panose="020B0604020202020204" pitchFamily="34" charset="0"/>
                        <a:buChar char="•"/>
                      </a:pPr>
                      <a:endParaRPr lang="en-GB" sz="1050">
                        <a:latin typeface="Poppins" panose="00000500000000000000" pitchFamily="2" charset="0"/>
                        <a:cs typeface="Poppins" panose="00000500000000000000" pitchFamily="2" charset="0"/>
                      </a:endParaRPr>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1956623522"/>
                  </a:ext>
                </a:extLst>
              </a:tr>
              <a:tr h="704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latin typeface="Poppins"/>
                          <a:cs typeface="Poppins"/>
                        </a:rPr>
                        <a:t>Bill impact</a:t>
                      </a:r>
                    </a:p>
                  </a:txBody>
                  <a:tcPr anchor="ctr"/>
                </a:tc>
                <a:tc>
                  <a:txBody>
                    <a:bodyPr/>
                    <a:lstStyle/>
                    <a:p>
                      <a:pPr algn="ctr"/>
                      <a:r>
                        <a:rPr lang="en-GB" sz="1100" b="0">
                          <a:latin typeface="Poppins"/>
                          <a:cs typeface="Poppins"/>
                        </a:rPr>
                        <a:t>£537</a:t>
                      </a:r>
                      <a:endParaRPr lang="en-GB" sz="1100" b="0">
                        <a:latin typeface="Poppins" panose="00000500000000000000" pitchFamily="2" charset="0"/>
                        <a:cs typeface="Poppins" panose="00000500000000000000" pitchFamily="2" charset="0"/>
                      </a:endParaRPr>
                    </a:p>
                  </a:txBody>
                  <a:tcPr anchor="ctr"/>
                </a:tc>
                <a:tc>
                  <a:txBody>
                    <a:bodyPr/>
                    <a:lstStyle/>
                    <a:p>
                      <a:pPr algn="ctr"/>
                      <a:r>
                        <a:rPr lang="en-GB" sz="1100" b="0">
                          <a:latin typeface="Poppins"/>
                          <a:cs typeface="Poppins"/>
                        </a:rPr>
                        <a:t>£644</a:t>
                      </a:r>
                      <a:endParaRPr lang="en-GB" sz="1100" b="0">
                        <a:latin typeface="Poppins" panose="00000500000000000000" pitchFamily="2" charset="0"/>
                        <a:cs typeface="Poppins" panose="00000500000000000000" pitchFamily="2" charset="0"/>
                      </a:endParaRPr>
                    </a:p>
                  </a:txBody>
                  <a:tcPr anchor="ctr"/>
                </a:tc>
                <a:tc>
                  <a:txBody>
                    <a:bodyPr/>
                    <a:lstStyle/>
                    <a:p>
                      <a:pPr algn="ctr"/>
                      <a:r>
                        <a:rPr lang="en-GB" sz="1100" b="0">
                          <a:latin typeface="Poppins"/>
                          <a:cs typeface="Poppins"/>
                        </a:rPr>
                        <a:t>£799</a:t>
                      </a:r>
                      <a:endParaRPr lang="en-GB" sz="1100" b="0">
                        <a:latin typeface="Poppins" panose="00000500000000000000" pitchFamily="2" charset="0"/>
                        <a:cs typeface="Poppins" panose="00000500000000000000" pitchFamily="2" charset="0"/>
                      </a:endParaRPr>
                    </a:p>
                  </a:txBody>
                  <a:tcPr anchor="ctr"/>
                </a:tc>
                <a:tc>
                  <a:txBody>
                    <a:bodyPr/>
                    <a:lstStyle/>
                    <a:p>
                      <a:pPr algn="ctr"/>
                      <a:r>
                        <a:rPr lang="en-GB" sz="1100" b="0">
                          <a:latin typeface="Poppins"/>
                          <a:cs typeface="Poppins"/>
                        </a:rPr>
                        <a:t>£891</a:t>
                      </a:r>
                      <a:endParaRPr lang="en-GB" sz="1100" b="0">
                        <a:latin typeface="Poppins" panose="00000500000000000000" pitchFamily="2" charset="0"/>
                        <a:cs typeface="Poppins" panose="00000500000000000000" pitchFamily="2" charset="0"/>
                      </a:endParaRPr>
                    </a:p>
                  </a:txBody>
                  <a:tcPr anchor="ctr"/>
                </a:tc>
                <a:tc>
                  <a:txBody>
                    <a:bodyPr/>
                    <a:lstStyle/>
                    <a:p>
                      <a:pPr algn="ctr"/>
                      <a:r>
                        <a:rPr lang="en-GB" sz="1100" b="0">
                          <a:latin typeface="Poppins"/>
                          <a:cs typeface="Poppins"/>
                        </a:rPr>
                        <a:t>£917</a:t>
                      </a:r>
                      <a:endParaRPr lang="en-GB" sz="1100" b="0">
                        <a:latin typeface="Poppins" panose="00000500000000000000" pitchFamily="2" charset="0"/>
                        <a:cs typeface="Poppins" panose="00000500000000000000" pitchFamily="2" charset="0"/>
                      </a:endParaRPr>
                    </a:p>
                  </a:txBody>
                  <a:tcPr anchor="ctr"/>
                </a:tc>
                <a:extLst>
                  <a:ext uri="{0D108BD9-81ED-4DB2-BD59-A6C34878D82A}">
                    <a16:rowId xmlns:a16="http://schemas.microsoft.com/office/drawing/2014/main" val="62261238"/>
                  </a:ext>
                </a:extLst>
              </a:tr>
            </a:tbl>
          </a:graphicData>
        </a:graphic>
      </p:graphicFrame>
      <p:cxnSp>
        <p:nvCxnSpPr>
          <p:cNvPr id="20" name="Straight Connector 19">
            <a:extLst>
              <a:ext uri="{FF2B5EF4-FFF2-40B4-BE49-F238E27FC236}">
                <a16:creationId xmlns:a16="http://schemas.microsoft.com/office/drawing/2014/main" id="{0297A506-5532-54BF-9859-7BAB3973D804}"/>
              </a:ext>
            </a:extLst>
          </p:cNvPr>
          <p:cNvCxnSpPr>
            <a:cxnSpLocks/>
          </p:cNvCxnSpPr>
          <p:nvPr/>
        </p:nvCxnSpPr>
        <p:spPr>
          <a:xfrm>
            <a:off x="1791853" y="2628261"/>
            <a:ext cx="9864166"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032FA65F-8C68-C054-A192-0A3C99A64A96}"/>
              </a:ext>
            </a:extLst>
          </p:cNvPr>
          <p:cNvSpPr txBox="1"/>
          <p:nvPr/>
        </p:nvSpPr>
        <p:spPr>
          <a:xfrm>
            <a:off x="264626" y="370391"/>
            <a:ext cx="11782372" cy="1046440"/>
          </a:xfrm>
          <a:prstGeom prst="rect">
            <a:avLst/>
          </a:prstGeom>
          <a:noFill/>
        </p:spPr>
        <p:txBody>
          <a:bodyPr wrap="square" lIns="91440" tIns="45720" rIns="91440" bIns="45720" rtlCol="0" anchor="t">
            <a:spAutoFit/>
          </a:bodyPr>
          <a:lstStyle/>
          <a:p>
            <a:r>
              <a:rPr lang="en-GB" sz="2400" b="1">
                <a:solidFill>
                  <a:srgbClr val="002060"/>
                </a:solidFill>
                <a:latin typeface="Poppins"/>
                <a:ea typeface="Tahoma"/>
                <a:cs typeface="Poppins"/>
              </a:rPr>
              <a:t>LTDS</a:t>
            </a:r>
          </a:p>
          <a:p>
            <a:endParaRPr lang="en-GB" sz="400">
              <a:solidFill>
                <a:srgbClr val="002060"/>
              </a:solidFill>
              <a:latin typeface="Poppins" pitchFamily="2" charset="77"/>
              <a:ea typeface="Tahoma" panose="020B0604030504040204" pitchFamily="34" charset="0"/>
              <a:cs typeface="Poppins" pitchFamily="2" charset="77"/>
            </a:endParaRPr>
          </a:p>
          <a:p>
            <a:r>
              <a:rPr lang="en-GB" sz="1600">
                <a:solidFill>
                  <a:srgbClr val="002060"/>
                </a:solidFill>
                <a:latin typeface="Poppins"/>
                <a:ea typeface="Tahoma"/>
                <a:cs typeface="Poppins"/>
              </a:rPr>
              <a:t>Whilst we must hit the targets we set ourselves in our LTDS, we also have a legal obligation to deliver huge programmes of work up to 2050. These programmes are outlined below: </a:t>
            </a:r>
            <a:endParaRPr lang="en-GB" sz="1600">
              <a:solidFill>
                <a:srgbClr val="002060"/>
              </a:solidFill>
              <a:latin typeface="Poppins" pitchFamily="2" charset="77"/>
              <a:ea typeface="Tahoma" panose="020B0604030504040204" pitchFamily="34" charset="0"/>
              <a:cs typeface="Poppins" pitchFamily="2" charset="77"/>
            </a:endParaRPr>
          </a:p>
        </p:txBody>
      </p:sp>
      <p:sp>
        <p:nvSpPr>
          <p:cNvPr id="2" name="TextBox 1">
            <a:extLst>
              <a:ext uri="{FF2B5EF4-FFF2-40B4-BE49-F238E27FC236}">
                <a16:creationId xmlns:a16="http://schemas.microsoft.com/office/drawing/2014/main" id="{D3D39C09-FEB0-2235-709A-EB1EBBDBA302}"/>
              </a:ext>
            </a:extLst>
          </p:cNvPr>
          <p:cNvSpPr txBox="1"/>
          <p:nvPr/>
        </p:nvSpPr>
        <p:spPr>
          <a:xfrm>
            <a:off x="2337073" y="2546332"/>
            <a:ext cx="8672667"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Improving drinking water taste, odour, and colour by investing in our treatment works (2 sites per AMP) and conditioning water pipes (~16 water supply zones per AMP)</a:t>
            </a:r>
          </a:p>
        </p:txBody>
      </p:sp>
      <p:cxnSp>
        <p:nvCxnSpPr>
          <p:cNvPr id="17" name="Straight Connector 16">
            <a:extLst>
              <a:ext uri="{FF2B5EF4-FFF2-40B4-BE49-F238E27FC236}">
                <a16:creationId xmlns:a16="http://schemas.microsoft.com/office/drawing/2014/main" id="{A5232EC2-78ED-A156-9D59-1E6A0D16125E}"/>
              </a:ext>
            </a:extLst>
          </p:cNvPr>
          <p:cNvCxnSpPr>
            <a:cxnSpLocks/>
          </p:cNvCxnSpPr>
          <p:nvPr/>
        </p:nvCxnSpPr>
        <p:spPr>
          <a:xfrm>
            <a:off x="3791666" y="2845317"/>
            <a:ext cx="7855248"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92DBEE6-71C6-2325-C717-994FB1B2BDA3}"/>
              </a:ext>
            </a:extLst>
          </p:cNvPr>
          <p:cNvSpPr txBox="1"/>
          <p:nvPr/>
        </p:nvSpPr>
        <p:spPr>
          <a:xfrm>
            <a:off x="5763492" y="2737594"/>
            <a:ext cx="3842327"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Raw water quality monitoring and management (1 scheme per AMP)</a:t>
            </a:r>
          </a:p>
        </p:txBody>
      </p:sp>
      <p:cxnSp>
        <p:nvCxnSpPr>
          <p:cNvPr id="22" name="Straight Connector 21">
            <a:extLst>
              <a:ext uri="{FF2B5EF4-FFF2-40B4-BE49-F238E27FC236}">
                <a16:creationId xmlns:a16="http://schemas.microsoft.com/office/drawing/2014/main" id="{0A1BD1E6-52AB-172C-E9C0-CF9BF7906DF2}"/>
              </a:ext>
            </a:extLst>
          </p:cNvPr>
          <p:cNvCxnSpPr>
            <a:cxnSpLocks/>
          </p:cNvCxnSpPr>
          <p:nvPr/>
        </p:nvCxnSpPr>
        <p:spPr>
          <a:xfrm>
            <a:off x="1791853" y="3021556"/>
            <a:ext cx="9869061"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BAB12AE9-2214-65C2-018C-002B27759A9C}"/>
              </a:ext>
            </a:extLst>
          </p:cNvPr>
          <p:cNvSpPr txBox="1"/>
          <p:nvPr/>
        </p:nvSpPr>
        <p:spPr>
          <a:xfrm>
            <a:off x="3001820" y="2936173"/>
            <a:ext cx="7130472"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Removing lead pipes across our network with a focus on lead hotspots and high-risk customers (e.g. schools, communal buildings)</a:t>
            </a:r>
          </a:p>
        </p:txBody>
      </p:sp>
      <p:cxnSp>
        <p:nvCxnSpPr>
          <p:cNvPr id="30" name="Straight Connector 29">
            <a:extLst>
              <a:ext uri="{FF2B5EF4-FFF2-40B4-BE49-F238E27FC236}">
                <a16:creationId xmlns:a16="http://schemas.microsoft.com/office/drawing/2014/main" id="{67C97E91-F6CC-7A6E-69F9-090789A1D0CC}"/>
              </a:ext>
            </a:extLst>
          </p:cNvPr>
          <p:cNvCxnSpPr>
            <a:cxnSpLocks/>
          </p:cNvCxnSpPr>
          <p:nvPr/>
        </p:nvCxnSpPr>
        <p:spPr>
          <a:xfrm>
            <a:off x="1791853" y="3282878"/>
            <a:ext cx="9841347" cy="49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1C1ED05-C994-D9DA-2EFA-634862AA5E5E}"/>
              </a:ext>
            </a:extLst>
          </p:cNvPr>
          <p:cNvSpPr txBox="1"/>
          <p:nvPr/>
        </p:nvSpPr>
        <p:spPr>
          <a:xfrm>
            <a:off x="2512291" y="3197495"/>
            <a:ext cx="8201892"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Microbiological disinfection treatment of wastewater at our coastal and inland bathing water sites (assuming further bathing water designations each AMP)</a:t>
            </a:r>
          </a:p>
        </p:txBody>
      </p:sp>
      <p:cxnSp>
        <p:nvCxnSpPr>
          <p:cNvPr id="31" name="Straight Connector 30">
            <a:extLst>
              <a:ext uri="{FF2B5EF4-FFF2-40B4-BE49-F238E27FC236}">
                <a16:creationId xmlns:a16="http://schemas.microsoft.com/office/drawing/2014/main" id="{50579CBD-641E-3BCA-2D85-20CA4F572BAD}"/>
              </a:ext>
            </a:extLst>
          </p:cNvPr>
          <p:cNvCxnSpPr>
            <a:cxnSpLocks/>
          </p:cNvCxnSpPr>
          <p:nvPr/>
        </p:nvCxnSpPr>
        <p:spPr>
          <a:xfrm>
            <a:off x="1791853" y="3427504"/>
            <a:ext cx="5347846" cy="30073"/>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12CA6F4-8388-333C-4EE2-55E134043F19}"/>
              </a:ext>
            </a:extLst>
          </p:cNvPr>
          <p:cNvSpPr txBox="1"/>
          <p:nvPr/>
        </p:nvSpPr>
        <p:spPr>
          <a:xfrm>
            <a:off x="2507532" y="3349856"/>
            <a:ext cx="4257956"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Removing 80% of phosphorus from treated wastewater against a 2020 baseline</a:t>
            </a:r>
          </a:p>
        </p:txBody>
      </p:sp>
      <p:cxnSp>
        <p:nvCxnSpPr>
          <p:cNvPr id="34" name="Straight Connector 33">
            <a:extLst>
              <a:ext uri="{FF2B5EF4-FFF2-40B4-BE49-F238E27FC236}">
                <a16:creationId xmlns:a16="http://schemas.microsoft.com/office/drawing/2014/main" id="{CE506673-DFD7-C996-5D38-75151DC6F60C}"/>
              </a:ext>
            </a:extLst>
          </p:cNvPr>
          <p:cNvCxnSpPr>
            <a:cxnSpLocks/>
          </p:cNvCxnSpPr>
          <p:nvPr/>
        </p:nvCxnSpPr>
        <p:spPr>
          <a:xfrm>
            <a:off x="1791853" y="3627330"/>
            <a:ext cx="3971639"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CB01EC5-BE48-C4F0-869C-395AAC73079E}"/>
              </a:ext>
            </a:extLst>
          </p:cNvPr>
          <p:cNvSpPr txBox="1"/>
          <p:nvPr/>
        </p:nvSpPr>
        <p:spPr>
          <a:xfrm>
            <a:off x="2050755" y="3519608"/>
            <a:ext cx="3426407"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Installing continuous river water quality monitoring equipment</a:t>
            </a:r>
          </a:p>
        </p:txBody>
      </p:sp>
      <p:cxnSp>
        <p:nvCxnSpPr>
          <p:cNvPr id="37" name="Straight Connector 36">
            <a:extLst>
              <a:ext uri="{FF2B5EF4-FFF2-40B4-BE49-F238E27FC236}">
                <a16:creationId xmlns:a16="http://schemas.microsoft.com/office/drawing/2014/main" id="{1A574C9B-35E3-55BA-21A8-6D18B30B5FC5}"/>
              </a:ext>
            </a:extLst>
          </p:cNvPr>
          <p:cNvCxnSpPr>
            <a:cxnSpLocks/>
          </p:cNvCxnSpPr>
          <p:nvPr/>
        </p:nvCxnSpPr>
        <p:spPr>
          <a:xfrm>
            <a:off x="1791853" y="3785130"/>
            <a:ext cx="9869061"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4AA424C-41C5-06B9-B8A6-4DC923BC61FC}"/>
              </a:ext>
            </a:extLst>
          </p:cNvPr>
          <p:cNvSpPr txBox="1"/>
          <p:nvPr/>
        </p:nvSpPr>
        <p:spPr>
          <a:xfrm>
            <a:off x="3777676" y="3681275"/>
            <a:ext cx="5357091"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Biodiversity conservation and river restoration activities, incl. 3-4 fish passes and 1 eel screen per AMP</a:t>
            </a:r>
          </a:p>
        </p:txBody>
      </p:sp>
      <p:cxnSp>
        <p:nvCxnSpPr>
          <p:cNvPr id="38" name="Straight Connector 37">
            <a:extLst>
              <a:ext uri="{FF2B5EF4-FFF2-40B4-BE49-F238E27FC236}">
                <a16:creationId xmlns:a16="http://schemas.microsoft.com/office/drawing/2014/main" id="{6A71C23B-2626-A7F9-F39E-B805AC3F8D2B}"/>
              </a:ext>
            </a:extLst>
          </p:cNvPr>
          <p:cNvCxnSpPr>
            <a:cxnSpLocks/>
          </p:cNvCxnSpPr>
          <p:nvPr/>
        </p:nvCxnSpPr>
        <p:spPr>
          <a:xfrm>
            <a:off x="1791853" y="1884736"/>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74C6CFE-04A7-A604-5676-1702987B08F7}"/>
              </a:ext>
            </a:extLst>
          </p:cNvPr>
          <p:cNvSpPr txBox="1"/>
          <p:nvPr/>
        </p:nvSpPr>
        <p:spPr>
          <a:xfrm>
            <a:off x="3607072" y="1802807"/>
            <a:ext cx="6266598" cy="215421"/>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Water supply improvements (4 new boreholes, 1 new river abstraction, 1 transfer scheme, and increased WTW capacity)</a:t>
            </a:r>
          </a:p>
        </p:txBody>
      </p:sp>
      <p:cxnSp>
        <p:nvCxnSpPr>
          <p:cNvPr id="40" name="Straight Connector 39">
            <a:extLst>
              <a:ext uri="{FF2B5EF4-FFF2-40B4-BE49-F238E27FC236}">
                <a16:creationId xmlns:a16="http://schemas.microsoft.com/office/drawing/2014/main" id="{7B38F1A0-1042-0E72-819C-A2A7A7679265}"/>
              </a:ext>
            </a:extLst>
          </p:cNvPr>
          <p:cNvCxnSpPr>
            <a:cxnSpLocks/>
          </p:cNvCxnSpPr>
          <p:nvPr/>
        </p:nvCxnSpPr>
        <p:spPr>
          <a:xfrm>
            <a:off x="1791853" y="2046369"/>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40A6119-E37F-B13B-5F03-BA2A45B064C8}"/>
              </a:ext>
            </a:extLst>
          </p:cNvPr>
          <p:cNvSpPr txBox="1"/>
          <p:nvPr/>
        </p:nvSpPr>
        <p:spPr>
          <a:xfrm>
            <a:off x="4101220" y="1964441"/>
            <a:ext cx="4784160" cy="215444"/>
          </a:xfrm>
          <a:prstGeom prst="rect">
            <a:avLst/>
          </a:prstGeom>
          <a:solidFill>
            <a:srgbClr val="E9EBF5"/>
          </a:solidFill>
          <a:ln>
            <a:noFill/>
          </a:ln>
        </p:spPr>
        <p:txBody>
          <a:bodyPr wrap="square" rtlCol="0">
            <a:spAutoFit/>
          </a:bodyPr>
          <a:lstStyle/>
          <a:p>
            <a:r>
              <a:rPr lang="en-GB" sz="800">
                <a:latin typeface="Poppins" panose="00000500000000000000" pitchFamily="2" charset="0"/>
                <a:cs typeface="Poppins" panose="00000500000000000000" pitchFamily="2" charset="0"/>
              </a:rPr>
              <a:t>Smart metering rollout for new and existing customers (most expenditure in AMPs 8 and 9)</a:t>
            </a:r>
          </a:p>
        </p:txBody>
      </p:sp>
      <p:cxnSp>
        <p:nvCxnSpPr>
          <p:cNvPr id="42" name="Straight Connector 41">
            <a:extLst>
              <a:ext uri="{FF2B5EF4-FFF2-40B4-BE49-F238E27FC236}">
                <a16:creationId xmlns:a16="http://schemas.microsoft.com/office/drawing/2014/main" id="{F3DEF7EB-4931-89A8-A456-32BF2043E7A0}"/>
              </a:ext>
            </a:extLst>
          </p:cNvPr>
          <p:cNvCxnSpPr>
            <a:cxnSpLocks/>
          </p:cNvCxnSpPr>
          <p:nvPr/>
        </p:nvCxnSpPr>
        <p:spPr>
          <a:xfrm>
            <a:off x="1791853" y="2217247"/>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05BA9E90-ED3A-B10E-B051-6D1977074D90}"/>
              </a:ext>
            </a:extLst>
          </p:cNvPr>
          <p:cNvSpPr txBox="1"/>
          <p:nvPr/>
        </p:nvSpPr>
        <p:spPr>
          <a:xfrm>
            <a:off x="4696964" y="2135319"/>
            <a:ext cx="3029099" cy="215444"/>
          </a:xfrm>
          <a:prstGeom prst="rect">
            <a:avLst/>
          </a:prstGeom>
          <a:solidFill>
            <a:srgbClr val="E9EBF5"/>
          </a:solidFill>
          <a:ln>
            <a:noFill/>
          </a:ln>
        </p:spPr>
        <p:txBody>
          <a:bodyPr wrap="square" rtlCol="0">
            <a:spAutoFit/>
          </a:bodyPr>
          <a:lstStyle/>
          <a:p>
            <a:r>
              <a:rPr lang="en-GB" sz="800">
                <a:latin typeface="Poppins" panose="00000500000000000000" pitchFamily="2" charset="0"/>
                <a:cs typeface="Poppins" panose="00000500000000000000" pitchFamily="2" charset="0"/>
              </a:rPr>
              <a:t>Leakage reduction activities to halve leakage by 2050</a:t>
            </a:r>
          </a:p>
        </p:txBody>
      </p:sp>
      <p:cxnSp>
        <p:nvCxnSpPr>
          <p:cNvPr id="44" name="Straight Connector 43">
            <a:extLst>
              <a:ext uri="{FF2B5EF4-FFF2-40B4-BE49-F238E27FC236}">
                <a16:creationId xmlns:a16="http://schemas.microsoft.com/office/drawing/2014/main" id="{721F34E3-C8C2-26BE-C2C1-E4B47C11AF24}"/>
              </a:ext>
            </a:extLst>
          </p:cNvPr>
          <p:cNvCxnSpPr>
            <a:cxnSpLocks/>
          </p:cNvCxnSpPr>
          <p:nvPr/>
        </p:nvCxnSpPr>
        <p:spPr>
          <a:xfrm>
            <a:off x="1791853" y="2378883"/>
            <a:ext cx="389325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0053C741-CF3B-3B07-97C4-9CDF53EB1C82}"/>
              </a:ext>
            </a:extLst>
          </p:cNvPr>
          <p:cNvSpPr txBox="1"/>
          <p:nvPr/>
        </p:nvSpPr>
        <p:spPr>
          <a:xfrm>
            <a:off x="1995063" y="2287719"/>
            <a:ext cx="3509815" cy="215444"/>
          </a:xfrm>
          <a:prstGeom prst="rect">
            <a:avLst/>
          </a:prstGeom>
          <a:solidFill>
            <a:srgbClr val="E9EBF5"/>
          </a:solidFill>
          <a:ln>
            <a:noFill/>
          </a:ln>
        </p:spPr>
        <p:txBody>
          <a:bodyPr wrap="square" rtlCol="0">
            <a:spAutoFit/>
          </a:bodyPr>
          <a:lstStyle/>
          <a:p>
            <a:r>
              <a:rPr lang="en-GB" sz="800">
                <a:latin typeface="Poppins" panose="00000500000000000000" pitchFamily="2" charset="0"/>
                <a:cs typeface="Poppins" panose="00000500000000000000" pitchFamily="2" charset="0"/>
              </a:rPr>
              <a:t>Elvington WTW to south Yorkshire treated water transfer scheme</a:t>
            </a:r>
          </a:p>
        </p:txBody>
      </p:sp>
      <p:cxnSp>
        <p:nvCxnSpPr>
          <p:cNvPr id="47" name="Straight Connector 46">
            <a:extLst>
              <a:ext uri="{FF2B5EF4-FFF2-40B4-BE49-F238E27FC236}">
                <a16:creationId xmlns:a16="http://schemas.microsoft.com/office/drawing/2014/main" id="{3BEB78BC-61CB-8A36-2640-1F14AFA7C32D}"/>
              </a:ext>
            </a:extLst>
          </p:cNvPr>
          <p:cNvCxnSpPr>
            <a:cxnSpLocks/>
          </p:cNvCxnSpPr>
          <p:nvPr/>
        </p:nvCxnSpPr>
        <p:spPr>
          <a:xfrm>
            <a:off x="1791853" y="4048363"/>
            <a:ext cx="9869061"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8058AB2D-FF48-6E59-C761-644AD9F79DAE}"/>
              </a:ext>
            </a:extLst>
          </p:cNvPr>
          <p:cNvSpPr txBox="1"/>
          <p:nvPr/>
        </p:nvSpPr>
        <p:spPr>
          <a:xfrm>
            <a:off x="3468396" y="3962980"/>
            <a:ext cx="6192844"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Expanding sewers and building tanks to increase wastewater storage capacity and reduce use of storm overflows</a:t>
            </a:r>
          </a:p>
        </p:txBody>
      </p:sp>
      <p:cxnSp>
        <p:nvCxnSpPr>
          <p:cNvPr id="49" name="Straight Connector 48">
            <a:extLst>
              <a:ext uri="{FF2B5EF4-FFF2-40B4-BE49-F238E27FC236}">
                <a16:creationId xmlns:a16="http://schemas.microsoft.com/office/drawing/2014/main" id="{F4730BE9-F3D4-B736-73F0-D9E75A607CB2}"/>
              </a:ext>
            </a:extLst>
          </p:cNvPr>
          <p:cNvCxnSpPr>
            <a:cxnSpLocks/>
          </p:cNvCxnSpPr>
          <p:nvPr/>
        </p:nvCxnSpPr>
        <p:spPr>
          <a:xfrm>
            <a:off x="3791666" y="4256113"/>
            <a:ext cx="7841534" cy="39571"/>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09FA777B-4749-718D-2F3E-B0C4921B8BC1}"/>
              </a:ext>
            </a:extLst>
          </p:cNvPr>
          <p:cNvSpPr txBox="1"/>
          <p:nvPr/>
        </p:nvSpPr>
        <p:spPr>
          <a:xfrm>
            <a:off x="4987636" y="4161822"/>
            <a:ext cx="5874323"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Managing stormwater runoff by creating sustainable drainage solutions such as ponds, wetlands or soakaways</a:t>
            </a:r>
          </a:p>
        </p:txBody>
      </p:sp>
      <p:cxnSp>
        <p:nvCxnSpPr>
          <p:cNvPr id="52" name="Straight Connector 51">
            <a:extLst>
              <a:ext uri="{FF2B5EF4-FFF2-40B4-BE49-F238E27FC236}">
                <a16:creationId xmlns:a16="http://schemas.microsoft.com/office/drawing/2014/main" id="{79283A47-1A59-3792-A94D-6985CAACB561}"/>
              </a:ext>
            </a:extLst>
          </p:cNvPr>
          <p:cNvCxnSpPr>
            <a:cxnSpLocks/>
          </p:cNvCxnSpPr>
          <p:nvPr/>
        </p:nvCxnSpPr>
        <p:spPr>
          <a:xfrm>
            <a:off x="3269673" y="4490465"/>
            <a:ext cx="836352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FD87EE5E-56D8-1FD2-874C-46BF6A919656}"/>
              </a:ext>
            </a:extLst>
          </p:cNvPr>
          <p:cNvSpPr txBox="1"/>
          <p:nvPr/>
        </p:nvSpPr>
        <p:spPr>
          <a:xfrm>
            <a:off x="4784439" y="4369639"/>
            <a:ext cx="5758873"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Reducing the amount of water entering our wastewater network by separating surface runoff from foul water</a:t>
            </a:r>
          </a:p>
        </p:txBody>
      </p:sp>
      <p:cxnSp>
        <p:nvCxnSpPr>
          <p:cNvPr id="54" name="Straight Connector 53">
            <a:extLst>
              <a:ext uri="{FF2B5EF4-FFF2-40B4-BE49-F238E27FC236}">
                <a16:creationId xmlns:a16="http://schemas.microsoft.com/office/drawing/2014/main" id="{13D98848-CF1F-D489-0BD6-26FDA761B7FF}"/>
              </a:ext>
            </a:extLst>
          </p:cNvPr>
          <p:cNvCxnSpPr>
            <a:cxnSpLocks/>
          </p:cNvCxnSpPr>
          <p:nvPr/>
        </p:nvCxnSpPr>
        <p:spPr>
          <a:xfrm>
            <a:off x="1791853" y="4745638"/>
            <a:ext cx="9864166"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2625B48-7A52-491D-E1A6-33CB2EE4D22E}"/>
              </a:ext>
            </a:extLst>
          </p:cNvPr>
          <p:cNvSpPr txBox="1"/>
          <p:nvPr/>
        </p:nvSpPr>
        <p:spPr>
          <a:xfrm>
            <a:off x="3463638" y="4669820"/>
            <a:ext cx="6040580"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Developing transfer schemes and linking water networks to ensure we can supply customers with water at all times</a:t>
            </a:r>
          </a:p>
        </p:txBody>
      </p:sp>
      <p:cxnSp>
        <p:nvCxnSpPr>
          <p:cNvPr id="62" name="Straight Connector 61">
            <a:extLst>
              <a:ext uri="{FF2B5EF4-FFF2-40B4-BE49-F238E27FC236}">
                <a16:creationId xmlns:a16="http://schemas.microsoft.com/office/drawing/2014/main" id="{589474B7-6F07-6789-0277-9422D4BD6556}"/>
              </a:ext>
            </a:extLst>
          </p:cNvPr>
          <p:cNvCxnSpPr>
            <a:cxnSpLocks/>
          </p:cNvCxnSpPr>
          <p:nvPr/>
        </p:nvCxnSpPr>
        <p:spPr>
          <a:xfrm>
            <a:off x="3980873" y="5001204"/>
            <a:ext cx="7666041" cy="1987"/>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7245D9AC-7A32-5E64-2B7C-71B5ECE0CC2A}"/>
              </a:ext>
            </a:extLst>
          </p:cNvPr>
          <p:cNvSpPr txBox="1"/>
          <p:nvPr/>
        </p:nvSpPr>
        <p:spPr>
          <a:xfrm>
            <a:off x="4973513" y="4887328"/>
            <a:ext cx="5989781" cy="215444"/>
          </a:xfrm>
          <a:prstGeom prst="rect">
            <a:avLst/>
          </a:prstGeom>
          <a:solidFill>
            <a:srgbClr val="E9EBF5"/>
          </a:solidFill>
          <a:ln>
            <a:noFill/>
          </a:ln>
        </p:spPr>
        <p:txBody>
          <a:bodyPr wrap="square" rtlCol="0">
            <a:spAutoFit/>
          </a:bodyPr>
          <a:lstStyle/>
          <a:p>
            <a:r>
              <a:rPr lang="en-GB" sz="800">
                <a:latin typeface="Poppins" panose="00000500000000000000" pitchFamily="2" charset="0"/>
                <a:cs typeface="Poppins" panose="00000500000000000000" pitchFamily="2" charset="0"/>
              </a:rPr>
              <a:t>Improving the resilience of our wastewater assets to flooding, such as by installing flood barriers (10 sites per AMP)</a:t>
            </a:r>
          </a:p>
        </p:txBody>
      </p:sp>
      <p:cxnSp>
        <p:nvCxnSpPr>
          <p:cNvPr id="66" name="Straight Connector 65">
            <a:extLst>
              <a:ext uri="{FF2B5EF4-FFF2-40B4-BE49-F238E27FC236}">
                <a16:creationId xmlns:a16="http://schemas.microsoft.com/office/drawing/2014/main" id="{BCC503FD-839B-02BE-FB0A-621B5BFADB7B}"/>
              </a:ext>
            </a:extLst>
          </p:cNvPr>
          <p:cNvCxnSpPr>
            <a:cxnSpLocks/>
          </p:cNvCxnSpPr>
          <p:nvPr/>
        </p:nvCxnSpPr>
        <p:spPr>
          <a:xfrm>
            <a:off x="1791853" y="5192535"/>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708123A0-C922-A55F-64CC-6CB6F285032C}"/>
              </a:ext>
            </a:extLst>
          </p:cNvPr>
          <p:cNvSpPr txBox="1"/>
          <p:nvPr/>
        </p:nvSpPr>
        <p:spPr>
          <a:xfrm>
            <a:off x="5172364" y="5076672"/>
            <a:ext cx="3172421"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Mitigating cybersecurity risks to our critical infrastructure</a:t>
            </a:r>
          </a:p>
        </p:txBody>
      </p:sp>
      <p:cxnSp>
        <p:nvCxnSpPr>
          <p:cNvPr id="70" name="Straight Connector 69">
            <a:extLst>
              <a:ext uri="{FF2B5EF4-FFF2-40B4-BE49-F238E27FC236}">
                <a16:creationId xmlns:a16="http://schemas.microsoft.com/office/drawing/2014/main" id="{7D149C6D-EAF2-1AE2-E8F5-9A81D39882DA}"/>
              </a:ext>
            </a:extLst>
          </p:cNvPr>
          <p:cNvCxnSpPr>
            <a:cxnSpLocks/>
          </p:cNvCxnSpPr>
          <p:nvPr/>
        </p:nvCxnSpPr>
        <p:spPr>
          <a:xfrm>
            <a:off x="1791853" y="5424511"/>
            <a:ext cx="3966746" cy="17967"/>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8734A6C7-84E5-C552-0146-8165AF74CE0E}"/>
              </a:ext>
            </a:extLst>
          </p:cNvPr>
          <p:cNvSpPr txBox="1"/>
          <p:nvPr/>
        </p:nvSpPr>
        <p:spPr>
          <a:xfrm>
            <a:off x="2249060" y="5339913"/>
            <a:ext cx="3015668"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Switching our equipment to renewable energy sources</a:t>
            </a:r>
          </a:p>
        </p:txBody>
      </p:sp>
      <p:cxnSp>
        <p:nvCxnSpPr>
          <p:cNvPr id="72" name="Straight Connector 71">
            <a:extLst>
              <a:ext uri="{FF2B5EF4-FFF2-40B4-BE49-F238E27FC236}">
                <a16:creationId xmlns:a16="http://schemas.microsoft.com/office/drawing/2014/main" id="{7AB26653-25FC-42FF-3481-DF26A2C7E472}"/>
              </a:ext>
            </a:extLst>
          </p:cNvPr>
          <p:cNvCxnSpPr>
            <a:cxnSpLocks/>
          </p:cNvCxnSpPr>
          <p:nvPr/>
        </p:nvCxnSpPr>
        <p:spPr>
          <a:xfrm>
            <a:off x="1791853" y="5645120"/>
            <a:ext cx="6144209"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36631519-232C-45D8-3329-69723BB24000}"/>
              </a:ext>
            </a:extLst>
          </p:cNvPr>
          <p:cNvSpPr txBox="1"/>
          <p:nvPr/>
        </p:nvSpPr>
        <p:spPr>
          <a:xfrm>
            <a:off x="3186270" y="5529257"/>
            <a:ext cx="3366654"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Installing renewable energy generation equipment at our sites</a:t>
            </a:r>
          </a:p>
        </p:txBody>
      </p:sp>
      <p:cxnSp>
        <p:nvCxnSpPr>
          <p:cNvPr id="74" name="Straight Connector 73">
            <a:extLst>
              <a:ext uri="{FF2B5EF4-FFF2-40B4-BE49-F238E27FC236}">
                <a16:creationId xmlns:a16="http://schemas.microsoft.com/office/drawing/2014/main" id="{866FE272-ACEE-2C3E-A606-E9F6EF67A279}"/>
              </a:ext>
            </a:extLst>
          </p:cNvPr>
          <p:cNvCxnSpPr>
            <a:cxnSpLocks/>
          </p:cNvCxnSpPr>
          <p:nvPr/>
        </p:nvCxnSpPr>
        <p:spPr>
          <a:xfrm>
            <a:off x="1791853" y="5858788"/>
            <a:ext cx="9846109"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1AB80245-717A-5410-1577-2111DDD91314}"/>
              </a:ext>
            </a:extLst>
          </p:cNvPr>
          <p:cNvSpPr txBox="1"/>
          <p:nvPr/>
        </p:nvSpPr>
        <p:spPr>
          <a:xfrm>
            <a:off x="4301703" y="5751066"/>
            <a:ext cx="4749933" cy="215444"/>
          </a:xfrm>
          <a:prstGeom prst="rect">
            <a:avLst/>
          </a:prstGeom>
          <a:solidFill>
            <a:srgbClr val="E9EBF5"/>
          </a:solidFill>
          <a:ln>
            <a:noFill/>
          </a:ln>
        </p:spPr>
        <p:txBody>
          <a:bodyPr wrap="square" rtlCol="0">
            <a:spAutoFit/>
          </a:bodyPr>
          <a:lstStyle/>
          <a:p>
            <a:pPr algn="ctr"/>
            <a:r>
              <a:rPr lang="en-GB" sz="800">
                <a:latin typeface="Poppins" panose="00000500000000000000" pitchFamily="2" charset="0"/>
                <a:cs typeface="Poppins" panose="00000500000000000000" pitchFamily="2" charset="0"/>
              </a:rPr>
              <a:t>Investing in new technologies to reduce emissions from wastewater treatment processes</a:t>
            </a:r>
          </a:p>
        </p:txBody>
      </p:sp>
    </p:spTree>
    <p:extLst>
      <p:ext uri="{BB962C8B-B14F-4D97-AF65-F5344CB8AC3E}">
        <p14:creationId xmlns:p14="http://schemas.microsoft.com/office/powerpoint/2010/main" val="18960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7D5845-1C99-4C9B-5668-92AD360224AC}"/>
              </a:ext>
            </a:extLst>
          </p:cNvPr>
          <p:cNvSpPr/>
          <p:nvPr/>
        </p:nvSpPr>
        <p:spPr>
          <a:xfrm>
            <a:off x="43536"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 name="TextBox 5">
            <a:extLst>
              <a:ext uri="{FF2B5EF4-FFF2-40B4-BE49-F238E27FC236}">
                <a16:creationId xmlns:a16="http://schemas.microsoft.com/office/drawing/2014/main" id="{032FA65F-8C68-C054-A192-0A3C99A64A96}"/>
              </a:ext>
            </a:extLst>
          </p:cNvPr>
          <p:cNvSpPr txBox="1"/>
          <p:nvPr/>
        </p:nvSpPr>
        <p:spPr>
          <a:xfrm>
            <a:off x="264626" y="370391"/>
            <a:ext cx="3046745" cy="830997"/>
          </a:xfrm>
          <a:prstGeom prst="rect">
            <a:avLst/>
          </a:prstGeom>
          <a:noFill/>
        </p:spPr>
        <p:txBody>
          <a:bodyPr wrap="square" rtlCol="0">
            <a:spAutoFit/>
          </a:bodyPr>
          <a:lstStyle/>
          <a:p>
            <a:r>
              <a:rPr lang="en-GB" sz="2400" b="1">
                <a:solidFill>
                  <a:schemeClr val="bg1"/>
                </a:solidFill>
                <a:latin typeface="Poppins" pitchFamily="2" charset="77"/>
                <a:ea typeface="Tahoma" panose="020B0604030504040204" pitchFamily="34" charset="0"/>
                <a:cs typeface="Poppins" pitchFamily="2" charset="77"/>
              </a:rPr>
              <a:t>How water companies plan…</a:t>
            </a:r>
          </a:p>
        </p:txBody>
      </p:sp>
      <p:sp>
        <p:nvSpPr>
          <p:cNvPr id="7" name="TextBox 6">
            <a:extLst>
              <a:ext uri="{FF2B5EF4-FFF2-40B4-BE49-F238E27FC236}">
                <a16:creationId xmlns:a16="http://schemas.microsoft.com/office/drawing/2014/main" id="{DFBFF864-28DE-157D-47DC-FC2A0E8CE084}"/>
              </a:ext>
            </a:extLst>
          </p:cNvPr>
          <p:cNvSpPr txBox="1"/>
          <p:nvPr/>
        </p:nvSpPr>
        <p:spPr>
          <a:xfrm>
            <a:off x="3887713" y="231891"/>
            <a:ext cx="7845698" cy="3693319"/>
          </a:xfrm>
          <a:prstGeom prst="rect">
            <a:avLst/>
          </a:prstGeom>
          <a:noFill/>
        </p:spPr>
        <p:txBody>
          <a:bodyPr wrap="square" rtlCol="0">
            <a:spAutoFit/>
          </a:bodyPr>
          <a:lstStyle/>
          <a:p>
            <a:pPr marL="285750" indent="-285750">
              <a:buFont typeface="Arial" panose="020B0604020202020204" pitchFamily="34" charset="0"/>
              <a:buChar char="•"/>
            </a:pPr>
            <a:r>
              <a:rPr lang="en-GB" sz="1800">
                <a:solidFill>
                  <a:srgbClr val="002060"/>
                </a:solidFill>
                <a:effectLst/>
                <a:latin typeface="Poppins" panose="00000500000000000000" pitchFamily="2" charset="0"/>
                <a:ea typeface="Calibri" panose="020F0502020204030204" pitchFamily="34" charset="0"/>
                <a:cs typeface="Poppins" panose="00000500000000000000" pitchFamily="2" charset="0"/>
              </a:rPr>
              <a:t>Yorkshire Water and all other water and sewerage companies work in 5-year planning cycles. </a:t>
            </a:r>
            <a:endParaRPr lang="en-GB">
              <a:solidFill>
                <a:srgbClr val="002060"/>
              </a:solidFill>
              <a:latin typeface="Poppins" panose="00000500000000000000" pitchFamily="2" charset="0"/>
              <a:ea typeface="Calibri" panose="020F0502020204030204" pitchFamily="34" charset="0"/>
              <a:cs typeface="Poppins" panose="00000500000000000000" pitchFamily="2" charset="0"/>
            </a:endParaRPr>
          </a:p>
          <a:p>
            <a:pPr marL="285750" indent="-285750">
              <a:buFont typeface="Arial" panose="020B0604020202020204" pitchFamily="34" charset="0"/>
              <a:buChar char="•"/>
            </a:pPr>
            <a:endParaRPr lang="en-GB" sz="1800">
              <a:solidFill>
                <a:srgbClr val="002060"/>
              </a:solidFill>
              <a:effectLst/>
              <a:latin typeface="Poppins" panose="00000500000000000000" pitchFamily="2" charset="0"/>
              <a:ea typeface="Calibri" panose="020F0502020204030204" pitchFamily="34" charset="0"/>
              <a:cs typeface="Poppins" panose="00000500000000000000" pitchFamily="2" charset="0"/>
            </a:endParaRPr>
          </a:p>
          <a:p>
            <a:pPr marL="285750" indent="-285750">
              <a:buFont typeface="Arial" panose="020B0604020202020204" pitchFamily="34" charset="0"/>
              <a:buChar char="•"/>
            </a:pPr>
            <a:r>
              <a:rPr lang="en-GB">
                <a:solidFill>
                  <a:srgbClr val="002060"/>
                </a:solidFill>
                <a:latin typeface="Poppins" panose="00000500000000000000" pitchFamily="2" charset="0"/>
                <a:ea typeface="Calibri" panose="020F0502020204030204" pitchFamily="34" charset="0"/>
                <a:cs typeface="Poppins" panose="00000500000000000000" pitchFamily="2" charset="0"/>
              </a:rPr>
              <a:t>Every 5-years, water and sewerage companies create business plans which outline what they will deliver in the coming 5-year period, including setting targets on improving areas of service. </a:t>
            </a:r>
          </a:p>
          <a:p>
            <a:pPr marL="285750" indent="-285750">
              <a:buFont typeface="Arial" panose="020B0604020202020204" pitchFamily="34" charset="0"/>
              <a:buChar char="•"/>
            </a:pPr>
            <a:endParaRPr lang="en-GB">
              <a:solidFill>
                <a:srgbClr val="002060"/>
              </a:solidFill>
              <a:latin typeface="Poppins" panose="00000500000000000000" pitchFamily="2" charset="0"/>
              <a:ea typeface="Calibri" panose="020F0502020204030204" pitchFamily="34" charset="0"/>
              <a:cs typeface="Poppins" panose="00000500000000000000" pitchFamily="2" charset="0"/>
            </a:endParaRPr>
          </a:p>
          <a:p>
            <a:pPr marL="285750" indent="-285750">
              <a:buFont typeface="Arial" panose="020B0604020202020204" pitchFamily="34" charset="0"/>
              <a:buChar char="•"/>
            </a:pPr>
            <a:r>
              <a:rPr lang="en-GB">
                <a:solidFill>
                  <a:srgbClr val="002060"/>
                </a:solidFill>
                <a:latin typeface="Poppins" panose="00000500000000000000" pitchFamily="2" charset="0"/>
                <a:ea typeface="Calibri" panose="020F0502020204030204" pitchFamily="34" charset="0"/>
                <a:cs typeface="Poppins" panose="00000500000000000000" pitchFamily="2" charset="0"/>
              </a:rPr>
              <a:t>These business plans are shaped by customers and eventually approved by Ofwat, the water industry regulator. </a:t>
            </a:r>
            <a:endParaRPr lang="en-GB" sz="1800">
              <a:solidFill>
                <a:srgbClr val="002060"/>
              </a:solidFill>
              <a:effectLst/>
              <a:latin typeface="Poppins" panose="00000500000000000000" pitchFamily="2" charset="0"/>
              <a:ea typeface="Calibri" panose="020F0502020204030204" pitchFamily="34" charset="0"/>
              <a:cs typeface="Poppins" panose="00000500000000000000" pitchFamily="2" charset="0"/>
            </a:endParaRPr>
          </a:p>
          <a:p>
            <a:pPr marL="285750" indent="-285750">
              <a:buFont typeface="Arial" panose="020B0604020202020204" pitchFamily="34" charset="0"/>
              <a:buChar char="•"/>
            </a:pPr>
            <a:endParaRPr lang="en-GB" sz="1800" b="0" i="0" u="none" strike="noStrike" baseline="0">
              <a:solidFill>
                <a:srgbClr val="000000"/>
              </a:solidFill>
              <a:latin typeface="Arial" panose="020B0604020202020204" pitchFamily="34" charset="0"/>
            </a:endParaRPr>
          </a:p>
          <a:p>
            <a:pPr marL="285750" indent="-285750">
              <a:buFont typeface="Arial" panose="020B0604020202020204" pitchFamily="34" charset="0"/>
              <a:buChar char="•"/>
            </a:pPr>
            <a:r>
              <a:rPr lang="en-GB">
                <a:solidFill>
                  <a:srgbClr val="002060"/>
                </a:solidFill>
                <a:latin typeface="Poppins" panose="00000500000000000000" pitchFamily="2" charset="0"/>
                <a:cs typeface="Poppins" panose="00000500000000000000" pitchFamily="2" charset="0"/>
              </a:rPr>
              <a:t>Yorkshire Water are currently creating their business plan for 2025-2030.  </a:t>
            </a:r>
          </a:p>
          <a:p>
            <a:pPr marL="285750" indent="-285750">
              <a:buFont typeface="Arial" panose="020B0604020202020204" pitchFamily="34" charset="0"/>
              <a:buChar char="•"/>
            </a:pPr>
            <a:endParaRPr lang="en-GB" sz="1800" b="0" i="0" u="none" strike="noStrike" baseline="0">
              <a:solidFill>
                <a:srgbClr val="000000"/>
              </a:solidFill>
              <a:latin typeface="Arial" panose="020B0604020202020204" pitchFamily="34" charset="0"/>
            </a:endParaRPr>
          </a:p>
        </p:txBody>
      </p:sp>
    </p:spTree>
    <p:extLst>
      <p:ext uri="{BB962C8B-B14F-4D97-AF65-F5344CB8AC3E}">
        <p14:creationId xmlns:p14="http://schemas.microsoft.com/office/powerpoint/2010/main" val="373785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7D5845-1C99-4C9B-5668-92AD360224AC}"/>
              </a:ext>
            </a:extLst>
          </p:cNvPr>
          <p:cNvSpPr/>
          <p:nvPr/>
        </p:nvSpPr>
        <p:spPr>
          <a:xfrm>
            <a:off x="1"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 name="TextBox 5">
            <a:extLst>
              <a:ext uri="{FF2B5EF4-FFF2-40B4-BE49-F238E27FC236}">
                <a16:creationId xmlns:a16="http://schemas.microsoft.com/office/drawing/2014/main" id="{032FA65F-8C68-C054-A192-0A3C99A64A96}"/>
              </a:ext>
            </a:extLst>
          </p:cNvPr>
          <p:cNvSpPr txBox="1"/>
          <p:nvPr/>
        </p:nvSpPr>
        <p:spPr>
          <a:xfrm>
            <a:off x="264626" y="370391"/>
            <a:ext cx="3046745" cy="1200329"/>
          </a:xfrm>
          <a:prstGeom prst="rect">
            <a:avLst/>
          </a:prstGeom>
          <a:noFill/>
        </p:spPr>
        <p:txBody>
          <a:bodyPr wrap="square" rtlCol="0">
            <a:spAutoFit/>
          </a:bodyPr>
          <a:lstStyle/>
          <a:p>
            <a:r>
              <a:rPr lang="en-GB" sz="2400" b="1">
                <a:solidFill>
                  <a:schemeClr val="bg1"/>
                </a:solidFill>
                <a:latin typeface="Poppins" pitchFamily="2" charset="77"/>
                <a:ea typeface="Tahoma" panose="020B0604030504040204" pitchFamily="34" charset="0"/>
                <a:cs typeface="Poppins" pitchFamily="2" charset="77"/>
              </a:rPr>
              <a:t>About the Long Term Delivery Strategy  </a:t>
            </a:r>
          </a:p>
        </p:txBody>
      </p:sp>
      <p:sp>
        <p:nvSpPr>
          <p:cNvPr id="7" name="TextBox 6">
            <a:extLst>
              <a:ext uri="{FF2B5EF4-FFF2-40B4-BE49-F238E27FC236}">
                <a16:creationId xmlns:a16="http://schemas.microsoft.com/office/drawing/2014/main" id="{DFBFF864-28DE-157D-47DC-FC2A0E8CE084}"/>
              </a:ext>
            </a:extLst>
          </p:cNvPr>
          <p:cNvSpPr txBox="1"/>
          <p:nvPr/>
        </p:nvSpPr>
        <p:spPr>
          <a:xfrm>
            <a:off x="4081676" y="244792"/>
            <a:ext cx="7845698" cy="3970318"/>
          </a:xfrm>
          <a:prstGeom prst="rect">
            <a:avLst/>
          </a:prstGeom>
          <a:noFill/>
        </p:spPr>
        <p:txBody>
          <a:bodyPr wrap="square" rtlCol="0">
            <a:spAutoFit/>
          </a:bodyPr>
          <a:lstStyle/>
          <a:p>
            <a:pPr marL="285750" indent="-285750">
              <a:buFont typeface="Arial" panose="020B0604020202020204" pitchFamily="34" charset="0"/>
              <a:buChar char="•"/>
            </a:pPr>
            <a:r>
              <a:rPr lang="en-GB">
                <a:solidFill>
                  <a:srgbClr val="002060"/>
                </a:solidFill>
                <a:latin typeface="Poppins" panose="00000500000000000000" pitchFamily="2" charset="0"/>
                <a:cs typeface="Poppins" panose="00000500000000000000" pitchFamily="2" charset="0"/>
              </a:rPr>
              <a:t>The water sector faces a series of long-term challenges, such as climate change and population growth, these feature in all planning cycles. </a:t>
            </a:r>
          </a:p>
          <a:p>
            <a:pPr marL="285750" indent="-285750">
              <a:buFont typeface="Arial" panose="020B0604020202020204" pitchFamily="34" charset="0"/>
              <a:buChar char="•"/>
            </a:pPr>
            <a:endParaRPr lang="en-GB">
              <a:solidFill>
                <a:srgbClr val="002060"/>
              </a:solidFill>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a:solidFill>
                  <a:srgbClr val="002060"/>
                </a:solidFill>
                <a:latin typeface="Poppins" panose="00000500000000000000" pitchFamily="2" charset="0"/>
                <a:cs typeface="Poppins" panose="00000500000000000000" pitchFamily="2" charset="0"/>
              </a:rPr>
              <a:t>To meet these challenges, Ofwat have asked companies to set out their five-year business plan in the context of a 25-year long term delivery strategy (LTDS). </a:t>
            </a:r>
          </a:p>
          <a:p>
            <a:pPr marL="285750" indent="-285750">
              <a:buFont typeface="Arial" panose="020B0604020202020204" pitchFamily="34" charset="0"/>
              <a:buChar char="•"/>
            </a:pPr>
            <a:endParaRPr lang="en-GB">
              <a:solidFill>
                <a:srgbClr val="002060"/>
              </a:solidFill>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a:solidFill>
                  <a:srgbClr val="002060"/>
                </a:solidFill>
                <a:latin typeface="Poppins" panose="00000500000000000000" pitchFamily="2" charset="0"/>
                <a:cs typeface="Poppins" panose="00000500000000000000" pitchFamily="2" charset="0"/>
              </a:rPr>
              <a:t>This is to ensure that what is delivered in the short term will provide long-term value for customers, communities, and the environment. </a:t>
            </a:r>
          </a:p>
          <a:p>
            <a:pPr marL="285750" indent="-285750">
              <a:buFont typeface="Arial" panose="020B0604020202020204" pitchFamily="34" charset="0"/>
              <a:buChar char="•"/>
            </a:pPr>
            <a:endParaRPr lang="en-GB">
              <a:solidFill>
                <a:srgbClr val="002060"/>
              </a:solidFill>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a:solidFill>
                  <a:srgbClr val="002060"/>
                </a:solidFill>
                <a:latin typeface="Poppins" panose="00000500000000000000" pitchFamily="2" charset="0"/>
                <a:cs typeface="Poppins" panose="00000500000000000000" pitchFamily="2" charset="0"/>
              </a:rPr>
              <a:t>The focus of this research is on the draft Long Term Delivery Strategy (LTDS) created by Yorkshire Water. </a:t>
            </a:r>
          </a:p>
        </p:txBody>
      </p:sp>
    </p:spTree>
    <p:extLst>
      <p:ext uri="{BB962C8B-B14F-4D97-AF65-F5344CB8AC3E}">
        <p14:creationId xmlns:p14="http://schemas.microsoft.com/office/powerpoint/2010/main" val="2142100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BA53D86-9F60-86FA-DD54-4B4C151F8F5D}"/>
              </a:ext>
            </a:extLst>
          </p:cNvPr>
          <p:cNvSpPr/>
          <p:nvPr/>
        </p:nvSpPr>
        <p:spPr>
          <a:xfrm>
            <a:off x="3634103" y="391035"/>
            <a:ext cx="1522522" cy="57952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5B7D5845-1C99-4C9B-5668-92AD360224AC}"/>
              </a:ext>
            </a:extLst>
          </p:cNvPr>
          <p:cNvSpPr/>
          <p:nvPr/>
        </p:nvSpPr>
        <p:spPr>
          <a:xfrm>
            <a:off x="1"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 name="TextBox 5">
            <a:extLst>
              <a:ext uri="{FF2B5EF4-FFF2-40B4-BE49-F238E27FC236}">
                <a16:creationId xmlns:a16="http://schemas.microsoft.com/office/drawing/2014/main" id="{032FA65F-8C68-C054-A192-0A3C99A64A96}"/>
              </a:ext>
            </a:extLst>
          </p:cNvPr>
          <p:cNvSpPr txBox="1"/>
          <p:nvPr/>
        </p:nvSpPr>
        <p:spPr>
          <a:xfrm>
            <a:off x="264626" y="370391"/>
            <a:ext cx="3046745" cy="1200329"/>
          </a:xfrm>
          <a:prstGeom prst="rect">
            <a:avLst/>
          </a:prstGeom>
          <a:noFill/>
        </p:spPr>
        <p:txBody>
          <a:bodyPr wrap="square" rtlCol="0">
            <a:spAutoFit/>
          </a:bodyPr>
          <a:lstStyle/>
          <a:p>
            <a:r>
              <a:rPr lang="en-GB" sz="2400" b="1">
                <a:solidFill>
                  <a:schemeClr val="bg1"/>
                </a:solidFill>
                <a:latin typeface="Poppins" pitchFamily="2" charset="77"/>
                <a:ea typeface="Tahoma" panose="020B0604030504040204" pitchFamily="34" charset="0"/>
                <a:cs typeface="Poppins" pitchFamily="2" charset="77"/>
              </a:rPr>
              <a:t>LTDS</a:t>
            </a:r>
          </a:p>
          <a:p>
            <a:endParaRPr lang="en-GB" sz="2400" b="1">
              <a:solidFill>
                <a:schemeClr val="bg1"/>
              </a:solidFill>
              <a:latin typeface="Poppins" pitchFamily="2" charset="77"/>
              <a:ea typeface="Tahoma" panose="020B0604030504040204" pitchFamily="34" charset="0"/>
              <a:cs typeface="Poppins" pitchFamily="2" charset="77"/>
            </a:endParaRPr>
          </a:p>
          <a:p>
            <a:r>
              <a:rPr lang="en-GB" sz="2400" b="1">
                <a:solidFill>
                  <a:schemeClr val="bg1"/>
                </a:solidFill>
                <a:latin typeface="Poppins" pitchFamily="2" charset="77"/>
                <a:ea typeface="Tahoma" panose="020B0604030504040204" pitchFamily="34" charset="0"/>
                <a:cs typeface="Poppins" pitchFamily="2" charset="77"/>
              </a:rPr>
              <a:t>Vision </a:t>
            </a:r>
          </a:p>
        </p:txBody>
      </p:sp>
      <p:sp>
        <p:nvSpPr>
          <p:cNvPr id="7" name="TextBox 6">
            <a:extLst>
              <a:ext uri="{FF2B5EF4-FFF2-40B4-BE49-F238E27FC236}">
                <a16:creationId xmlns:a16="http://schemas.microsoft.com/office/drawing/2014/main" id="{DFBFF864-28DE-157D-47DC-FC2A0E8CE084}"/>
              </a:ext>
            </a:extLst>
          </p:cNvPr>
          <p:cNvSpPr txBox="1"/>
          <p:nvPr/>
        </p:nvSpPr>
        <p:spPr>
          <a:xfrm>
            <a:off x="5252151" y="289679"/>
            <a:ext cx="6901852" cy="830997"/>
          </a:xfrm>
          <a:prstGeom prst="rect">
            <a:avLst/>
          </a:prstGeom>
          <a:noFill/>
        </p:spPr>
        <p:txBody>
          <a:bodyPr wrap="square" rtlCol="0">
            <a:spAutoFit/>
          </a:bodyPr>
          <a:lstStyle/>
          <a:p>
            <a:r>
              <a:rPr lang="en-GB" sz="2400" b="1" i="0">
                <a:solidFill>
                  <a:schemeClr val="accent1"/>
                </a:solidFill>
                <a:latin typeface="Poppins" panose="00000500000000000000" pitchFamily="2" charset="0"/>
              </a:rPr>
              <a:t>A thriving Yorkshire: right for our customers, and right for the environment.’</a:t>
            </a:r>
            <a:endParaRPr lang="en-GB" sz="2400" b="1">
              <a:solidFill>
                <a:schemeClr val="accent1"/>
              </a:solidFill>
              <a:latin typeface="Poppins" panose="00000500000000000000" pitchFamily="2" charset="0"/>
              <a:cs typeface="Poppins" panose="00000500000000000000" pitchFamily="2" charset="0"/>
            </a:endParaRPr>
          </a:p>
        </p:txBody>
      </p:sp>
      <p:sp>
        <p:nvSpPr>
          <p:cNvPr id="2" name="TextBox 1">
            <a:extLst>
              <a:ext uri="{FF2B5EF4-FFF2-40B4-BE49-F238E27FC236}">
                <a16:creationId xmlns:a16="http://schemas.microsoft.com/office/drawing/2014/main" id="{4BA8852F-9E06-7FF7-8C56-6D86F216B243}"/>
              </a:ext>
            </a:extLst>
          </p:cNvPr>
          <p:cNvSpPr txBox="1"/>
          <p:nvPr/>
        </p:nvSpPr>
        <p:spPr>
          <a:xfrm>
            <a:off x="3634103" y="422503"/>
            <a:ext cx="1970843" cy="461665"/>
          </a:xfrm>
          <a:prstGeom prst="rect">
            <a:avLst/>
          </a:prstGeom>
          <a:noFill/>
        </p:spPr>
        <p:txBody>
          <a:bodyPr wrap="square" rtlCol="0">
            <a:spAutoFit/>
          </a:bodyPr>
          <a:lstStyle/>
          <a:p>
            <a:r>
              <a:rPr lang="en-GB" sz="2400" b="1">
                <a:solidFill>
                  <a:schemeClr val="bg1"/>
                </a:solidFill>
              </a:rPr>
              <a:t>Our Vision: </a:t>
            </a:r>
          </a:p>
        </p:txBody>
      </p:sp>
      <p:sp>
        <p:nvSpPr>
          <p:cNvPr id="4" name="TextBox 3">
            <a:extLst>
              <a:ext uri="{FF2B5EF4-FFF2-40B4-BE49-F238E27FC236}">
                <a16:creationId xmlns:a16="http://schemas.microsoft.com/office/drawing/2014/main" id="{99CD11A6-C117-23FC-87D0-DEEFAED67A76}"/>
              </a:ext>
            </a:extLst>
          </p:cNvPr>
          <p:cNvSpPr txBox="1"/>
          <p:nvPr/>
        </p:nvSpPr>
        <p:spPr>
          <a:xfrm>
            <a:off x="3684232" y="1120676"/>
            <a:ext cx="8240182" cy="4616648"/>
          </a:xfrm>
          <a:prstGeom prst="rect">
            <a:avLst/>
          </a:prstGeom>
          <a:noFill/>
        </p:spPr>
        <p:txBody>
          <a:bodyPr wrap="square" rtlCol="0">
            <a:spAutoFit/>
          </a:bodyPr>
          <a:lstStyle/>
          <a:p>
            <a:pPr algn="just" rtl="0" fontAlgn="base"/>
            <a:endParaRPr lang="en-GB" sz="1400">
              <a:solidFill>
                <a:srgbClr val="002060"/>
              </a:solidFill>
              <a:latin typeface="Poppins" panose="00000500000000000000" pitchFamily="2" charset="0"/>
            </a:endParaRPr>
          </a:p>
          <a:p>
            <a:pPr algn="just" rtl="0" fontAlgn="base"/>
            <a:endParaRPr lang="en-GB" sz="1400">
              <a:solidFill>
                <a:srgbClr val="002060"/>
              </a:solidFill>
              <a:latin typeface="Poppins" panose="00000500000000000000" pitchFamily="2" charset="0"/>
            </a:endParaRPr>
          </a:p>
          <a:p>
            <a:pPr algn="just" rtl="0" fontAlgn="base"/>
            <a:r>
              <a:rPr lang="en-GB" sz="1400" b="0" i="0">
                <a:solidFill>
                  <a:srgbClr val="002060"/>
                </a:solidFill>
                <a:effectLst/>
                <a:latin typeface="Poppins" panose="00000500000000000000" pitchFamily="2" charset="0"/>
              </a:rPr>
              <a:t>‘</a:t>
            </a:r>
            <a:r>
              <a:rPr lang="en-GB" sz="1400" b="1" i="0">
                <a:solidFill>
                  <a:srgbClr val="002060"/>
                </a:solidFill>
                <a:effectLst/>
                <a:latin typeface="Poppins" panose="00000500000000000000" pitchFamily="2" charset="0"/>
              </a:rPr>
              <a:t>A thriving Yorkshire</a:t>
            </a:r>
            <a:r>
              <a:rPr lang="en-GB" sz="1400" b="0" i="0">
                <a:solidFill>
                  <a:srgbClr val="002060"/>
                </a:solidFill>
                <a:effectLst/>
                <a:latin typeface="Poppins" panose="00000500000000000000" pitchFamily="2" charset="0"/>
              </a:rPr>
              <a:t>’ means operating in a region famous for its stunning beauty and natural environment, where communities can grow and prosper in a flourishing economy. Where anchor institutions like Yorkshire Water invest in infrastructure, create jobs, and support skills development and education – and work in partnership with other organisations across the region to achieve common goals such as flooding. </a:t>
            </a:r>
            <a:endParaRPr lang="en-GB" sz="1400" b="0" i="0">
              <a:solidFill>
                <a:srgbClr val="002060"/>
              </a:solidFill>
              <a:effectLst/>
              <a:latin typeface="Segoe UI" panose="020B0502040204020203" pitchFamily="34" charset="0"/>
            </a:endParaRPr>
          </a:p>
          <a:p>
            <a:pPr algn="just" rtl="0" fontAlgn="base"/>
            <a:endParaRPr lang="en-GB" sz="1400" b="0" i="0">
              <a:solidFill>
                <a:srgbClr val="002060"/>
              </a:solidFill>
              <a:effectLst/>
              <a:latin typeface="Poppins" panose="00000500000000000000" pitchFamily="2" charset="0"/>
            </a:endParaRPr>
          </a:p>
          <a:p>
            <a:pPr algn="just" rtl="0" fontAlgn="base"/>
            <a:endParaRPr lang="en-GB" sz="1400" b="0" i="0">
              <a:solidFill>
                <a:srgbClr val="002060"/>
              </a:solidFill>
              <a:effectLst/>
              <a:latin typeface="Poppins" panose="00000500000000000000" pitchFamily="2" charset="0"/>
            </a:endParaRPr>
          </a:p>
          <a:p>
            <a:pPr algn="just" rtl="0" fontAlgn="base"/>
            <a:r>
              <a:rPr lang="en-GB" sz="1400" b="0" i="0">
                <a:solidFill>
                  <a:srgbClr val="002060"/>
                </a:solidFill>
                <a:effectLst/>
                <a:latin typeface="Poppins" panose="00000500000000000000" pitchFamily="2" charset="0"/>
              </a:rPr>
              <a:t>‘</a:t>
            </a:r>
            <a:r>
              <a:rPr lang="en-GB" sz="1400" b="1" i="0">
                <a:solidFill>
                  <a:srgbClr val="002060"/>
                </a:solidFill>
                <a:effectLst/>
                <a:latin typeface="Poppins" panose="00000500000000000000" pitchFamily="2" charset="0"/>
              </a:rPr>
              <a:t>Right for our customers</a:t>
            </a:r>
            <a:r>
              <a:rPr lang="en-GB" sz="1400" b="0" i="0">
                <a:solidFill>
                  <a:srgbClr val="002060"/>
                </a:solidFill>
                <a:effectLst/>
                <a:latin typeface="Poppins" panose="00000500000000000000" pitchFamily="2" charset="0"/>
              </a:rPr>
              <a:t>’ means that we will provide safe, clean, great tasting water and return wastewater safely to the environment. In providing these services we will make sure we deliver good value for money, which will mean bills that everyone can afford. We also know that our customers have a diverse range of needs, so we will provide first-class customer service and make sure that we are easy to deal with. </a:t>
            </a:r>
            <a:endParaRPr lang="en-GB" sz="1400" b="0" i="0">
              <a:solidFill>
                <a:srgbClr val="002060"/>
              </a:solidFill>
              <a:effectLst/>
              <a:latin typeface="Segoe UI" panose="020B0502040204020203" pitchFamily="34" charset="0"/>
            </a:endParaRPr>
          </a:p>
          <a:p>
            <a:pPr algn="just" rtl="0" fontAlgn="base"/>
            <a:endParaRPr lang="en-GB" sz="1400" b="0" i="0">
              <a:solidFill>
                <a:srgbClr val="002060"/>
              </a:solidFill>
              <a:effectLst/>
              <a:latin typeface="Poppins" panose="00000500000000000000" pitchFamily="2" charset="0"/>
            </a:endParaRPr>
          </a:p>
          <a:p>
            <a:pPr algn="just" fontAlgn="base"/>
            <a:endParaRPr lang="en-GB" sz="1400" b="0" i="0">
              <a:solidFill>
                <a:srgbClr val="002060"/>
              </a:solidFill>
              <a:effectLst/>
              <a:latin typeface="Poppins" panose="00000500000000000000" pitchFamily="2" charset="0"/>
            </a:endParaRPr>
          </a:p>
          <a:p>
            <a:pPr algn="just" fontAlgn="base"/>
            <a:r>
              <a:rPr lang="en-GB" sz="1400" b="0" i="0">
                <a:solidFill>
                  <a:srgbClr val="002060"/>
                </a:solidFill>
                <a:effectLst/>
                <a:latin typeface="Poppins" panose="00000500000000000000" pitchFamily="2" charset="0"/>
              </a:rPr>
              <a:t>‘</a:t>
            </a:r>
            <a:r>
              <a:rPr lang="en-GB" sz="1400" b="1" i="0">
                <a:solidFill>
                  <a:srgbClr val="002060"/>
                </a:solidFill>
                <a:effectLst/>
                <a:latin typeface="Poppins" panose="00000500000000000000" pitchFamily="2" charset="0"/>
              </a:rPr>
              <a:t>Right for the environment</a:t>
            </a:r>
            <a:r>
              <a:rPr lang="en-GB" sz="1400" b="0" i="0">
                <a:solidFill>
                  <a:srgbClr val="002060"/>
                </a:solidFill>
                <a:effectLst/>
                <a:latin typeface="Poppins" panose="00000500000000000000" pitchFamily="2" charset="0"/>
              </a:rPr>
              <a:t>’ means taking care of our precious natural resources and carefully managing our impact on the natural environment of Yorkshire. We know that our first priority </a:t>
            </a:r>
            <a:r>
              <a:rPr lang="en-GB" sz="1400">
                <a:solidFill>
                  <a:srgbClr val="002060"/>
                </a:solidFill>
                <a:latin typeface="Poppins" panose="00000500000000000000" pitchFamily="2" charset="0"/>
              </a:rPr>
              <a:t>is preventing harm to the environment and to </a:t>
            </a:r>
            <a:r>
              <a:rPr lang="en-GB" sz="1400" b="0" i="0">
                <a:solidFill>
                  <a:srgbClr val="002060"/>
                </a:solidFill>
                <a:effectLst/>
                <a:latin typeface="Poppins" panose="00000500000000000000" pitchFamily="2" charset="0"/>
              </a:rPr>
              <a:t>keep wastewater in the pipes. We must also protect our water resources, reduce our carbon emissions to net zero, and invest in modern and sustainable infrastructure. </a:t>
            </a:r>
            <a:endParaRPr lang="en-GB" sz="1400" b="0" i="0">
              <a:solidFill>
                <a:srgbClr val="002060"/>
              </a:solidFill>
              <a:effectLst/>
              <a:latin typeface="Segoe UI" panose="020B0502040204020203" pitchFamily="34" charset="0"/>
            </a:endParaRPr>
          </a:p>
        </p:txBody>
      </p:sp>
    </p:spTree>
    <p:extLst>
      <p:ext uri="{BB962C8B-B14F-4D97-AF65-F5344CB8AC3E}">
        <p14:creationId xmlns:p14="http://schemas.microsoft.com/office/powerpoint/2010/main" val="78192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840149E2-39E2-6F50-0918-C70915E3C0D8}"/>
              </a:ext>
            </a:extLst>
          </p:cNvPr>
          <p:cNvSpPr/>
          <p:nvPr/>
        </p:nvSpPr>
        <p:spPr>
          <a:xfrm>
            <a:off x="9091838" y="4010529"/>
            <a:ext cx="2632230" cy="14315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Rounded Corners 9">
            <a:extLst>
              <a:ext uri="{FF2B5EF4-FFF2-40B4-BE49-F238E27FC236}">
                <a16:creationId xmlns:a16="http://schemas.microsoft.com/office/drawing/2014/main" id="{FCCA6C63-1570-6B4A-58B3-2E396515CF0D}"/>
              </a:ext>
            </a:extLst>
          </p:cNvPr>
          <p:cNvSpPr/>
          <p:nvPr/>
        </p:nvSpPr>
        <p:spPr>
          <a:xfrm>
            <a:off x="6444075" y="4010529"/>
            <a:ext cx="2584513" cy="14315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C495C6E7-A02D-677E-7BCD-CABCC9141B9C}"/>
              </a:ext>
            </a:extLst>
          </p:cNvPr>
          <p:cNvSpPr/>
          <p:nvPr/>
        </p:nvSpPr>
        <p:spPr>
          <a:xfrm>
            <a:off x="3788543" y="4010529"/>
            <a:ext cx="2592282" cy="14315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FBA83EA1-AD92-53E0-53E3-508884C87F58}"/>
              </a:ext>
            </a:extLst>
          </p:cNvPr>
          <p:cNvSpPr/>
          <p:nvPr/>
        </p:nvSpPr>
        <p:spPr>
          <a:xfrm>
            <a:off x="9099605" y="2246856"/>
            <a:ext cx="2632230" cy="14315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Rounded Corners 3">
            <a:extLst>
              <a:ext uri="{FF2B5EF4-FFF2-40B4-BE49-F238E27FC236}">
                <a16:creationId xmlns:a16="http://schemas.microsoft.com/office/drawing/2014/main" id="{6E5A4554-5BA4-B7C4-15D8-64E63002C6C9}"/>
              </a:ext>
            </a:extLst>
          </p:cNvPr>
          <p:cNvSpPr/>
          <p:nvPr/>
        </p:nvSpPr>
        <p:spPr>
          <a:xfrm>
            <a:off x="6458504" y="2246856"/>
            <a:ext cx="2584513" cy="14315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Rounded Corners 2">
            <a:extLst>
              <a:ext uri="{FF2B5EF4-FFF2-40B4-BE49-F238E27FC236}">
                <a16:creationId xmlns:a16="http://schemas.microsoft.com/office/drawing/2014/main" id="{58ACBF8C-EDB4-BC32-93D0-D4C74B8E1940}"/>
              </a:ext>
            </a:extLst>
          </p:cNvPr>
          <p:cNvSpPr/>
          <p:nvPr/>
        </p:nvSpPr>
        <p:spPr>
          <a:xfrm>
            <a:off x="3857344" y="2246856"/>
            <a:ext cx="2539014" cy="14315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5B7D5845-1C99-4C9B-5668-92AD360224AC}"/>
              </a:ext>
            </a:extLst>
          </p:cNvPr>
          <p:cNvSpPr/>
          <p:nvPr/>
        </p:nvSpPr>
        <p:spPr>
          <a:xfrm>
            <a:off x="1"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 name="TextBox 5">
            <a:extLst>
              <a:ext uri="{FF2B5EF4-FFF2-40B4-BE49-F238E27FC236}">
                <a16:creationId xmlns:a16="http://schemas.microsoft.com/office/drawing/2014/main" id="{032FA65F-8C68-C054-A192-0A3C99A64A96}"/>
              </a:ext>
            </a:extLst>
          </p:cNvPr>
          <p:cNvSpPr txBox="1"/>
          <p:nvPr/>
        </p:nvSpPr>
        <p:spPr>
          <a:xfrm>
            <a:off x="149216" y="370389"/>
            <a:ext cx="3046745" cy="1200329"/>
          </a:xfrm>
          <a:prstGeom prst="rect">
            <a:avLst/>
          </a:prstGeom>
          <a:noFill/>
        </p:spPr>
        <p:txBody>
          <a:bodyPr wrap="square" rtlCol="0">
            <a:spAutoFit/>
          </a:bodyPr>
          <a:lstStyle/>
          <a:p>
            <a:r>
              <a:rPr lang="en-GB" sz="2400" b="1">
                <a:solidFill>
                  <a:schemeClr val="bg1"/>
                </a:solidFill>
                <a:latin typeface="Poppins" pitchFamily="2" charset="77"/>
                <a:ea typeface="Tahoma" panose="020B0604030504040204" pitchFamily="34" charset="0"/>
                <a:cs typeface="Poppins" pitchFamily="2" charset="77"/>
              </a:rPr>
              <a:t>LTDS</a:t>
            </a:r>
          </a:p>
          <a:p>
            <a:endParaRPr lang="en-GB" sz="2400" b="1">
              <a:solidFill>
                <a:schemeClr val="bg1"/>
              </a:solidFill>
              <a:latin typeface="Poppins" pitchFamily="2" charset="77"/>
              <a:ea typeface="Tahoma" panose="020B0604030504040204" pitchFamily="34" charset="0"/>
              <a:cs typeface="Poppins" pitchFamily="2" charset="77"/>
            </a:endParaRPr>
          </a:p>
          <a:p>
            <a:r>
              <a:rPr lang="en-GB" sz="2400" b="1">
                <a:solidFill>
                  <a:schemeClr val="bg1"/>
                </a:solidFill>
                <a:latin typeface="Poppins" pitchFamily="2" charset="77"/>
                <a:ea typeface="Tahoma" panose="020B0604030504040204" pitchFamily="34" charset="0"/>
                <a:cs typeface="Poppins" pitchFamily="2" charset="77"/>
              </a:rPr>
              <a:t>Ambition</a:t>
            </a:r>
          </a:p>
        </p:txBody>
      </p:sp>
      <p:sp>
        <p:nvSpPr>
          <p:cNvPr id="7" name="TextBox 6">
            <a:extLst>
              <a:ext uri="{FF2B5EF4-FFF2-40B4-BE49-F238E27FC236}">
                <a16:creationId xmlns:a16="http://schemas.microsoft.com/office/drawing/2014/main" id="{DFBFF864-28DE-157D-47DC-FC2A0E8CE084}"/>
              </a:ext>
            </a:extLst>
          </p:cNvPr>
          <p:cNvSpPr txBox="1"/>
          <p:nvPr/>
        </p:nvSpPr>
        <p:spPr>
          <a:xfrm>
            <a:off x="3813482" y="370390"/>
            <a:ext cx="7845698" cy="1754326"/>
          </a:xfrm>
          <a:prstGeom prst="rect">
            <a:avLst/>
          </a:prstGeom>
          <a:noFill/>
        </p:spPr>
        <p:txBody>
          <a:bodyPr wrap="square" rtlCol="0">
            <a:spAutoFit/>
          </a:bodyPr>
          <a:lstStyle/>
          <a:p>
            <a:r>
              <a:rPr lang="en-GB" b="0" i="0">
                <a:solidFill>
                  <a:srgbClr val="002060"/>
                </a:solidFill>
                <a:effectLst/>
                <a:latin typeface="Poppins" panose="00000500000000000000" pitchFamily="2" charset="0"/>
              </a:rPr>
              <a:t>Our ambition for 2050 sets out how our vision will be delivered in terms of long-term performance outcomes for customers and the environment.</a:t>
            </a:r>
          </a:p>
          <a:p>
            <a:endParaRPr lang="en-GB">
              <a:solidFill>
                <a:srgbClr val="002060"/>
              </a:solidFill>
              <a:latin typeface="Poppins" panose="00000500000000000000" pitchFamily="2" charset="0"/>
            </a:endParaRPr>
          </a:p>
          <a:p>
            <a:r>
              <a:rPr lang="en-GB" b="1" i="0">
                <a:solidFill>
                  <a:srgbClr val="002060"/>
                </a:solidFill>
                <a:effectLst/>
                <a:latin typeface="Poppins" panose="00000500000000000000" pitchFamily="2" charset="0"/>
              </a:rPr>
              <a:t>Ambition headlines: </a:t>
            </a:r>
            <a:r>
              <a:rPr lang="en-GB" b="0" i="0">
                <a:solidFill>
                  <a:srgbClr val="002060"/>
                </a:solidFill>
                <a:effectLst/>
                <a:latin typeface="Poppins" panose="00000500000000000000" pitchFamily="2" charset="0"/>
              </a:rPr>
              <a:t> </a:t>
            </a:r>
          </a:p>
          <a:p>
            <a:endParaRPr lang="en-GB">
              <a:solidFill>
                <a:srgbClr val="002060"/>
              </a:solidFill>
              <a:latin typeface="Poppins" panose="00000500000000000000" pitchFamily="2" charset="0"/>
              <a:cs typeface="Poppins" panose="00000500000000000000" pitchFamily="2" charset="0"/>
            </a:endParaRPr>
          </a:p>
        </p:txBody>
      </p:sp>
      <p:graphicFrame>
        <p:nvGraphicFramePr>
          <p:cNvPr id="2" name="Table 1">
            <a:extLst>
              <a:ext uri="{FF2B5EF4-FFF2-40B4-BE49-F238E27FC236}">
                <a16:creationId xmlns:a16="http://schemas.microsoft.com/office/drawing/2014/main" id="{B28E0659-24FD-626F-0826-622BD29B6ACB}"/>
              </a:ext>
            </a:extLst>
          </p:cNvPr>
          <p:cNvGraphicFramePr>
            <a:graphicFrameLocks noGrp="1"/>
          </p:cNvGraphicFramePr>
          <p:nvPr>
            <p:extLst>
              <p:ext uri="{D42A27DB-BD31-4B8C-83A1-F6EECF244321}">
                <p14:modId xmlns:p14="http://schemas.microsoft.com/office/powerpoint/2010/main" val="3121209485"/>
              </p:ext>
            </p:extLst>
          </p:nvPr>
        </p:nvGraphicFramePr>
        <p:xfrm>
          <a:off x="3932808" y="1891877"/>
          <a:ext cx="7759083" cy="3352800"/>
        </p:xfrm>
        <a:graphic>
          <a:graphicData uri="http://schemas.openxmlformats.org/drawingml/2006/table">
            <a:tbl>
              <a:tblPr/>
              <a:tblGrid>
                <a:gridCol w="2586361">
                  <a:extLst>
                    <a:ext uri="{9D8B030D-6E8A-4147-A177-3AD203B41FA5}">
                      <a16:colId xmlns:a16="http://schemas.microsoft.com/office/drawing/2014/main" val="2654195474"/>
                    </a:ext>
                  </a:extLst>
                </a:gridCol>
                <a:gridCol w="2586361">
                  <a:extLst>
                    <a:ext uri="{9D8B030D-6E8A-4147-A177-3AD203B41FA5}">
                      <a16:colId xmlns:a16="http://schemas.microsoft.com/office/drawing/2014/main" val="794658919"/>
                    </a:ext>
                  </a:extLst>
                </a:gridCol>
                <a:gridCol w="2586361">
                  <a:extLst>
                    <a:ext uri="{9D8B030D-6E8A-4147-A177-3AD203B41FA5}">
                      <a16:colId xmlns:a16="http://schemas.microsoft.com/office/drawing/2014/main" val="3330009459"/>
                    </a:ext>
                  </a:extLst>
                </a:gridCol>
              </a:tblGrid>
              <a:tr h="127000">
                <a:tc>
                  <a:txBody>
                    <a:bodyPr/>
                    <a:lstStyle/>
                    <a:p>
                      <a:pPr fontAlgn="t"/>
                      <a:endParaRPr lang="en-GB" sz="3200">
                        <a:solidFill>
                          <a:schemeClr val="bg1"/>
                        </a:solidFill>
                        <a:effectLst/>
                      </a:endParaRPr>
                    </a:p>
                    <a:p>
                      <a:pPr algn="l" rtl="0" fontAlgn="base"/>
                      <a:r>
                        <a:rPr lang="en-GB" sz="1200" b="1" i="0">
                          <a:solidFill>
                            <a:schemeClr val="bg1"/>
                          </a:solidFill>
                          <a:effectLst/>
                          <a:latin typeface="Poppins" panose="00000500000000000000" pitchFamily="2" charset="0"/>
                        </a:rPr>
                        <a:t>Secure, safe clean water supplies</a:t>
                      </a:r>
                      <a:r>
                        <a:rPr lang="en-GB" sz="1200" b="0" i="0">
                          <a:solidFill>
                            <a:schemeClr val="bg1"/>
                          </a:solidFill>
                          <a:effectLst/>
                          <a:latin typeface="Poppins" panose="00000500000000000000" pitchFamily="2" charset="0"/>
                        </a:rPr>
                        <a:t> </a:t>
                      </a:r>
                      <a:endParaRPr lang="en-GB" sz="3200" b="0" i="0">
                        <a:solidFill>
                          <a:schemeClr val="bg1"/>
                        </a:solidFill>
                        <a:effectLst/>
                      </a:endParaRPr>
                    </a:p>
                    <a:p>
                      <a:pPr algn="l" rtl="0" fontAlgn="base"/>
                      <a:r>
                        <a:rPr lang="en-GB" sz="1200" b="0" i="0">
                          <a:solidFill>
                            <a:schemeClr val="bg1"/>
                          </a:solidFill>
                          <a:effectLst/>
                          <a:latin typeface="Poppins" panose="00000500000000000000" pitchFamily="2" charset="0"/>
                        </a:rPr>
                        <a:t>Deliver safe, clean, great tasting water and ensure we can continue to meet water demand in future. </a:t>
                      </a:r>
                      <a:endParaRPr lang="en-GB" sz="3200" b="0" i="0">
                        <a:solidFill>
                          <a:schemeClr val="bg1"/>
                        </a:solidFill>
                        <a:effectLst/>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GB" sz="3200">
                        <a:solidFill>
                          <a:schemeClr val="bg1"/>
                        </a:solidFill>
                        <a:effectLst/>
                      </a:endParaRPr>
                    </a:p>
                    <a:p>
                      <a:pPr algn="l" rtl="0" fontAlgn="base"/>
                      <a:r>
                        <a:rPr lang="en-GB" sz="1200" b="1" i="0">
                          <a:solidFill>
                            <a:schemeClr val="bg1"/>
                          </a:solidFill>
                          <a:effectLst/>
                          <a:latin typeface="Poppins" panose="00000500000000000000" pitchFamily="2" charset="0"/>
                        </a:rPr>
                        <a:t>First-class customer service</a:t>
                      </a:r>
                      <a:r>
                        <a:rPr lang="en-GB" sz="1200" b="0" i="0">
                          <a:solidFill>
                            <a:schemeClr val="bg1"/>
                          </a:solidFill>
                          <a:effectLst/>
                          <a:latin typeface="Poppins" panose="00000500000000000000" pitchFamily="2" charset="0"/>
                        </a:rPr>
                        <a:t> </a:t>
                      </a:r>
                      <a:endParaRPr lang="en-GB" sz="3200" b="0" i="0">
                        <a:solidFill>
                          <a:schemeClr val="bg1"/>
                        </a:solidFill>
                        <a:effectLst/>
                      </a:endParaRPr>
                    </a:p>
                    <a:p>
                      <a:pPr algn="l" rtl="0" fontAlgn="base"/>
                      <a:r>
                        <a:rPr lang="en-GB" sz="1200" b="0" i="0">
                          <a:solidFill>
                            <a:schemeClr val="bg1"/>
                          </a:solidFill>
                          <a:effectLst/>
                          <a:latin typeface="Poppins" panose="00000500000000000000" pitchFamily="2" charset="0"/>
                        </a:rPr>
                        <a:t>Provide a tailored, reliable service and make sure that we are easy to interact with, in whatever way our customers choose to get in touch. </a:t>
                      </a:r>
                      <a:endParaRPr lang="en-GB" sz="3200" b="0" i="0">
                        <a:solidFill>
                          <a:schemeClr val="bg1"/>
                        </a:solidFill>
                        <a:effectLst/>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GB" sz="3200">
                        <a:solidFill>
                          <a:schemeClr val="bg1"/>
                        </a:solidFill>
                        <a:effectLst/>
                      </a:endParaRPr>
                    </a:p>
                    <a:p>
                      <a:pPr algn="l" rtl="0" fontAlgn="base"/>
                      <a:r>
                        <a:rPr lang="en-GB" sz="1200" b="1" i="0">
                          <a:solidFill>
                            <a:schemeClr val="bg1"/>
                          </a:solidFill>
                          <a:effectLst/>
                          <a:latin typeface="Poppins" panose="00000500000000000000" pitchFamily="2" charset="0"/>
                        </a:rPr>
                        <a:t>Bills everyone can afford</a:t>
                      </a:r>
                      <a:r>
                        <a:rPr lang="en-GB" sz="1200" b="0" i="0">
                          <a:solidFill>
                            <a:schemeClr val="bg1"/>
                          </a:solidFill>
                          <a:effectLst/>
                          <a:latin typeface="Poppins" panose="00000500000000000000" pitchFamily="2" charset="0"/>
                        </a:rPr>
                        <a:t> </a:t>
                      </a:r>
                      <a:endParaRPr lang="en-GB" sz="3200" b="0" i="0">
                        <a:solidFill>
                          <a:schemeClr val="bg1"/>
                        </a:solidFill>
                        <a:effectLst/>
                      </a:endParaRPr>
                    </a:p>
                    <a:p>
                      <a:pPr algn="l" rtl="0" fontAlgn="base"/>
                      <a:r>
                        <a:rPr lang="en-GB" sz="1200" b="0" i="0">
                          <a:solidFill>
                            <a:schemeClr val="bg1"/>
                          </a:solidFill>
                          <a:effectLst/>
                          <a:latin typeface="Poppins" panose="00000500000000000000" pitchFamily="2" charset="0"/>
                        </a:rPr>
                        <a:t>Deliver value for money to our customers, keep bills as low as possible, and offer the right support to customers who struggle to pay. </a:t>
                      </a:r>
                      <a:endParaRPr lang="en-GB" sz="3200" b="0" i="0">
                        <a:solidFill>
                          <a:schemeClr val="bg1"/>
                        </a:solidFill>
                        <a:effectLst/>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0311021"/>
                  </a:ext>
                </a:extLst>
              </a:tr>
              <a:tr h="127000">
                <a:tc>
                  <a:txBody>
                    <a:bodyPr/>
                    <a:lstStyle/>
                    <a:p>
                      <a:pPr fontAlgn="t"/>
                      <a:endParaRPr lang="en-GB" sz="3200">
                        <a:solidFill>
                          <a:schemeClr val="bg1"/>
                        </a:solidFill>
                        <a:effectLst/>
                      </a:endParaRPr>
                    </a:p>
                    <a:p>
                      <a:pPr algn="l" rtl="0" fontAlgn="base"/>
                      <a:r>
                        <a:rPr lang="en-GB" sz="1200" b="1" i="0">
                          <a:solidFill>
                            <a:schemeClr val="bg1"/>
                          </a:solidFill>
                          <a:effectLst/>
                          <a:latin typeface="Poppins" panose="00000500000000000000" pitchFamily="2" charset="0"/>
                        </a:rPr>
                        <a:t>Modern &amp; sustainable infrastructure</a:t>
                      </a:r>
                      <a:r>
                        <a:rPr lang="en-GB" sz="1200" b="0" i="0">
                          <a:solidFill>
                            <a:schemeClr val="bg1"/>
                          </a:solidFill>
                          <a:effectLst/>
                          <a:latin typeface="Poppins" panose="00000500000000000000" pitchFamily="2" charset="0"/>
                        </a:rPr>
                        <a:t> </a:t>
                      </a:r>
                      <a:endParaRPr lang="en-GB" sz="3200" b="0" i="0">
                        <a:solidFill>
                          <a:schemeClr val="bg1"/>
                        </a:solidFill>
                        <a:effectLst/>
                      </a:endParaRPr>
                    </a:p>
                    <a:p>
                      <a:pPr algn="l" rtl="0" fontAlgn="base"/>
                      <a:r>
                        <a:rPr lang="en-GB" sz="1200" b="0" i="0">
                          <a:solidFill>
                            <a:schemeClr val="bg1"/>
                          </a:solidFill>
                          <a:effectLst/>
                          <a:latin typeface="Poppins" panose="00000500000000000000" pitchFamily="2" charset="0"/>
                        </a:rPr>
                        <a:t>Build and operate efficient, climate-resilient infrastructure to provide reliable services for our customers. </a:t>
                      </a:r>
                      <a:endParaRPr lang="en-GB" sz="3200" b="0" i="0">
                        <a:solidFill>
                          <a:schemeClr val="bg1"/>
                        </a:solidFill>
                        <a:effectLst/>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t"/>
                      <a:endParaRPr lang="en-GB" sz="3200">
                        <a:solidFill>
                          <a:schemeClr val="bg1"/>
                        </a:solidFill>
                        <a:effectLst/>
                      </a:endParaRPr>
                    </a:p>
                    <a:p>
                      <a:pPr algn="l" rtl="0" fontAlgn="base"/>
                      <a:r>
                        <a:rPr lang="en-GB" sz="1200" b="1" i="0">
                          <a:solidFill>
                            <a:schemeClr val="bg1"/>
                          </a:solidFill>
                          <a:effectLst/>
                          <a:latin typeface="Poppins" panose="00000500000000000000" pitchFamily="2" charset="0"/>
                        </a:rPr>
                        <a:t>Net zero carbon emissions</a:t>
                      </a:r>
                      <a:r>
                        <a:rPr lang="en-GB" sz="1200" b="0" i="0">
                          <a:solidFill>
                            <a:schemeClr val="bg1"/>
                          </a:solidFill>
                          <a:effectLst/>
                          <a:latin typeface="Poppins" panose="00000500000000000000" pitchFamily="2" charset="0"/>
                        </a:rPr>
                        <a:t> </a:t>
                      </a:r>
                      <a:endParaRPr lang="en-GB" sz="3200" b="0" i="0">
                        <a:solidFill>
                          <a:schemeClr val="bg1"/>
                        </a:solidFill>
                        <a:effectLst/>
                      </a:endParaRPr>
                    </a:p>
                    <a:p>
                      <a:pPr algn="l" rtl="0" fontAlgn="base"/>
                      <a:r>
                        <a:rPr lang="en-GB" sz="1200" b="0" i="0">
                          <a:solidFill>
                            <a:schemeClr val="bg1"/>
                          </a:solidFill>
                          <a:effectLst/>
                          <a:latin typeface="Poppins" panose="00000500000000000000" pitchFamily="2" charset="0"/>
                        </a:rPr>
                        <a:t>Reduce carbon emissions to net zero across our business and supply chain. </a:t>
                      </a:r>
                      <a:endParaRPr lang="en-GB" sz="3200" b="0" i="0">
                        <a:solidFill>
                          <a:schemeClr val="bg1"/>
                        </a:solidFill>
                        <a:effectLst/>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t"/>
                      <a:endParaRPr lang="en-GB" sz="3200">
                        <a:solidFill>
                          <a:schemeClr val="bg1"/>
                        </a:solidFill>
                        <a:effectLst/>
                      </a:endParaRPr>
                    </a:p>
                    <a:p>
                      <a:pPr algn="l" rtl="0" fontAlgn="base"/>
                      <a:r>
                        <a:rPr lang="en-GB" sz="1200" b="1" i="0">
                          <a:solidFill>
                            <a:schemeClr val="bg1"/>
                          </a:solidFill>
                          <a:effectLst/>
                          <a:latin typeface="Poppins" panose="00000500000000000000" pitchFamily="2" charset="0"/>
                        </a:rPr>
                        <a:t>Looking after our natural environment</a:t>
                      </a:r>
                      <a:r>
                        <a:rPr lang="en-GB" sz="1200" b="0" i="0">
                          <a:solidFill>
                            <a:schemeClr val="bg1"/>
                          </a:solidFill>
                          <a:effectLst/>
                          <a:latin typeface="Poppins" panose="00000500000000000000" pitchFamily="2" charset="0"/>
                        </a:rPr>
                        <a:t> </a:t>
                      </a:r>
                      <a:endParaRPr lang="en-GB" sz="3200" b="0" i="0">
                        <a:solidFill>
                          <a:schemeClr val="bg1"/>
                        </a:solidFill>
                        <a:effectLst/>
                      </a:endParaRPr>
                    </a:p>
                    <a:p>
                      <a:pPr algn="l" rtl="0" fontAlgn="base"/>
                      <a:r>
                        <a:rPr lang="en-GB" sz="1200" b="0" i="0">
                          <a:solidFill>
                            <a:schemeClr val="bg1"/>
                          </a:solidFill>
                          <a:effectLst/>
                          <a:latin typeface="Poppins" panose="00000500000000000000" pitchFamily="2" charset="0"/>
                        </a:rPr>
                        <a:t>Reduce pollution and sewer flooding, improve river quality, and enhance biodiversity across the region. </a:t>
                      </a:r>
                      <a:endParaRPr lang="en-GB" sz="3200" b="0" i="0">
                        <a:solidFill>
                          <a:schemeClr val="bg1"/>
                        </a:solidFill>
                        <a:effectLst/>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7570793"/>
                  </a:ext>
                </a:extLst>
              </a:tr>
            </a:tbl>
          </a:graphicData>
        </a:graphic>
      </p:graphicFrame>
    </p:spTree>
    <p:extLst>
      <p:ext uri="{BB962C8B-B14F-4D97-AF65-F5344CB8AC3E}">
        <p14:creationId xmlns:p14="http://schemas.microsoft.com/office/powerpoint/2010/main" val="1986778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7D5845-1C99-4C9B-5668-92AD360224AC}"/>
              </a:ext>
            </a:extLst>
          </p:cNvPr>
          <p:cNvSpPr/>
          <p:nvPr/>
        </p:nvSpPr>
        <p:spPr>
          <a:xfrm>
            <a:off x="1"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 name="TextBox 5">
            <a:extLst>
              <a:ext uri="{FF2B5EF4-FFF2-40B4-BE49-F238E27FC236}">
                <a16:creationId xmlns:a16="http://schemas.microsoft.com/office/drawing/2014/main" id="{032FA65F-8C68-C054-A192-0A3C99A64A96}"/>
              </a:ext>
            </a:extLst>
          </p:cNvPr>
          <p:cNvSpPr txBox="1"/>
          <p:nvPr/>
        </p:nvSpPr>
        <p:spPr>
          <a:xfrm>
            <a:off x="193837" y="207810"/>
            <a:ext cx="3046745" cy="707886"/>
          </a:xfrm>
          <a:prstGeom prst="rect">
            <a:avLst/>
          </a:prstGeom>
          <a:noFill/>
        </p:spPr>
        <p:txBody>
          <a:bodyPr wrap="square" rtlCol="0">
            <a:spAutoFit/>
          </a:bodyPr>
          <a:lstStyle/>
          <a:p>
            <a:r>
              <a:rPr lang="en-GB" sz="2000" b="1">
                <a:solidFill>
                  <a:schemeClr val="bg1"/>
                </a:solidFill>
                <a:latin typeface="Poppins" pitchFamily="2" charset="77"/>
                <a:ea typeface="Tahoma" panose="020B0604030504040204" pitchFamily="34" charset="0"/>
                <a:cs typeface="Poppins" pitchFamily="2" charset="77"/>
              </a:rPr>
              <a:t>Measuring our LTDS performance </a:t>
            </a:r>
          </a:p>
        </p:txBody>
      </p:sp>
      <p:sp>
        <p:nvSpPr>
          <p:cNvPr id="12" name="Rectangle: Rounded Corners 11">
            <a:extLst>
              <a:ext uri="{FF2B5EF4-FFF2-40B4-BE49-F238E27FC236}">
                <a16:creationId xmlns:a16="http://schemas.microsoft.com/office/drawing/2014/main" id="{E2A01D6E-092C-3727-DDBB-4458D641FDB4}"/>
              </a:ext>
            </a:extLst>
          </p:cNvPr>
          <p:cNvSpPr/>
          <p:nvPr/>
        </p:nvSpPr>
        <p:spPr>
          <a:xfrm>
            <a:off x="3791138" y="368576"/>
            <a:ext cx="2592282" cy="48368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Risk of water quality failures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14" name="Rectangle: Rounded Corners 13">
            <a:extLst>
              <a:ext uri="{FF2B5EF4-FFF2-40B4-BE49-F238E27FC236}">
                <a16:creationId xmlns:a16="http://schemas.microsoft.com/office/drawing/2014/main" id="{773391C9-177B-F477-927E-BBF129C99E9E}"/>
              </a:ext>
            </a:extLst>
          </p:cNvPr>
          <p:cNvSpPr/>
          <p:nvPr/>
        </p:nvSpPr>
        <p:spPr>
          <a:xfrm>
            <a:off x="3791138" y="1406000"/>
            <a:ext cx="2592282" cy="49303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Water supply interruptions</a:t>
            </a:r>
          </a:p>
        </p:txBody>
      </p:sp>
      <p:sp>
        <p:nvSpPr>
          <p:cNvPr id="15" name="Rectangle: Rounded Corners 14">
            <a:extLst>
              <a:ext uri="{FF2B5EF4-FFF2-40B4-BE49-F238E27FC236}">
                <a16:creationId xmlns:a16="http://schemas.microsoft.com/office/drawing/2014/main" id="{729C5C75-183E-4BDB-DCB2-31DD547AAB0F}"/>
              </a:ext>
            </a:extLst>
          </p:cNvPr>
          <p:cNvSpPr/>
          <p:nvPr/>
        </p:nvSpPr>
        <p:spPr>
          <a:xfrm>
            <a:off x="3791138" y="886179"/>
            <a:ext cx="2592282" cy="48368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No. of customers who contact us regarding water quality concerns</a:t>
            </a:r>
          </a:p>
        </p:txBody>
      </p:sp>
      <p:sp>
        <p:nvSpPr>
          <p:cNvPr id="19" name="Rectangle: Rounded Corners 18">
            <a:extLst>
              <a:ext uri="{FF2B5EF4-FFF2-40B4-BE49-F238E27FC236}">
                <a16:creationId xmlns:a16="http://schemas.microsoft.com/office/drawing/2014/main" id="{5B664A34-93A5-056A-A2A1-3BCC7AFFBE20}"/>
              </a:ext>
            </a:extLst>
          </p:cNvPr>
          <p:cNvSpPr/>
          <p:nvPr/>
        </p:nvSpPr>
        <p:spPr>
          <a:xfrm>
            <a:off x="3791138" y="1935179"/>
            <a:ext cx="2592282" cy="49303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Drought resilience </a:t>
            </a:r>
          </a:p>
        </p:txBody>
      </p:sp>
      <p:sp>
        <p:nvSpPr>
          <p:cNvPr id="20" name="Rectangle: Rounded Corners 19">
            <a:extLst>
              <a:ext uri="{FF2B5EF4-FFF2-40B4-BE49-F238E27FC236}">
                <a16:creationId xmlns:a16="http://schemas.microsoft.com/office/drawing/2014/main" id="{5289AC47-94D3-99C8-8C44-97EEA80F6918}"/>
              </a:ext>
            </a:extLst>
          </p:cNvPr>
          <p:cNvSpPr/>
          <p:nvPr/>
        </p:nvSpPr>
        <p:spPr>
          <a:xfrm>
            <a:off x="3791138" y="2464358"/>
            <a:ext cx="2592282" cy="49303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Customers daily water use </a:t>
            </a:r>
          </a:p>
        </p:txBody>
      </p:sp>
      <p:sp>
        <p:nvSpPr>
          <p:cNvPr id="21" name="Rectangle: Rounded Corners 20">
            <a:extLst>
              <a:ext uri="{FF2B5EF4-FFF2-40B4-BE49-F238E27FC236}">
                <a16:creationId xmlns:a16="http://schemas.microsoft.com/office/drawing/2014/main" id="{01E9B80E-2CCB-37CA-1182-C8854BF1C43A}"/>
              </a:ext>
            </a:extLst>
          </p:cNvPr>
          <p:cNvSpPr/>
          <p:nvPr/>
        </p:nvSpPr>
        <p:spPr>
          <a:xfrm>
            <a:off x="3791138" y="2993537"/>
            <a:ext cx="2592282" cy="49303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Businesses </a:t>
            </a:r>
            <a:r>
              <a:rPr lang="en-GB" sz="1100" b="0" i="0">
                <a:solidFill>
                  <a:schemeClr val="bg1"/>
                </a:solidFill>
                <a:effectLst/>
                <a:latin typeface="Poppins" panose="00000500000000000000" pitchFamily="2" charset="0"/>
                <a:cs typeface="Poppins" panose="00000500000000000000" pitchFamily="2" charset="0"/>
              </a:rPr>
              <a:t>daily water use </a:t>
            </a:r>
          </a:p>
        </p:txBody>
      </p:sp>
      <p:sp>
        <p:nvSpPr>
          <p:cNvPr id="22" name="Rectangle: Rounded Corners 21">
            <a:extLst>
              <a:ext uri="{FF2B5EF4-FFF2-40B4-BE49-F238E27FC236}">
                <a16:creationId xmlns:a16="http://schemas.microsoft.com/office/drawing/2014/main" id="{F799DA60-D264-2BBC-D461-2ECCDE76C527}"/>
              </a:ext>
            </a:extLst>
          </p:cNvPr>
          <p:cNvSpPr/>
          <p:nvPr/>
        </p:nvSpPr>
        <p:spPr>
          <a:xfrm>
            <a:off x="3791138" y="3522716"/>
            <a:ext cx="2592282" cy="49303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Leakage</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11" name="Rectangle: Rounded Corners 10">
            <a:extLst>
              <a:ext uri="{FF2B5EF4-FFF2-40B4-BE49-F238E27FC236}">
                <a16:creationId xmlns:a16="http://schemas.microsoft.com/office/drawing/2014/main" id="{C495C6E7-A02D-677E-7BCD-CABCC9141B9C}"/>
              </a:ext>
            </a:extLst>
          </p:cNvPr>
          <p:cNvSpPr/>
          <p:nvPr/>
        </p:nvSpPr>
        <p:spPr>
          <a:xfrm>
            <a:off x="560563" y="1369859"/>
            <a:ext cx="3046744" cy="153046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200" b="1" i="0">
                <a:solidFill>
                  <a:schemeClr val="bg1"/>
                </a:solidFill>
                <a:effectLst/>
                <a:latin typeface="Poppins" panose="00000500000000000000" pitchFamily="2" charset="0"/>
                <a:cs typeface="Poppins" panose="00000500000000000000" pitchFamily="2" charset="0"/>
              </a:rPr>
              <a:t>Secure, safe clean water supplies</a:t>
            </a:r>
            <a:r>
              <a:rPr lang="en-GB" sz="1200" b="0" i="0">
                <a:solidFill>
                  <a:schemeClr val="bg1"/>
                </a:solidFill>
                <a:effectLst/>
                <a:latin typeface="Poppins" panose="00000500000000000000" pitchFamily="2" charset="0"/>
                <a:cs typeface="Poppins" panose="00000500000000000000" pitchFamily="2" charset="0"/>
              </a:rPr>
              <a:t> </a:t>
            </a:r>
            <a:endParaRPr lang="en-GB" sz="3200" b="0" i="0">
              <a:solidFill>
                <a:schemeClr val="bg1"/>
              </a:solidFill>
              <a:effectLst/>
              <a:latin typeface="Poppins" panose="00000500000000000000" pitchFamily="2" charset="0"/>
              <a:cs typeface="Poppins" panose="00000500000000000000" pitchFamily="2" charset="0"/>
            </a:endParaRPr>
          </a:p>
        </p:txBody>
      </p:sp>
      <p:sp>
        <p:nvSpPr>
          <p:cNvPr id="23" name="Rectangle: Rounded Corners 22">
            <a:extLst>
              <a:ext uri="{FF2B5EF4-FFF2-40B4-BE49-F238E27FC236}">
                <a16:creationId xmlns:a16="http://schemas.microsoft.com/office/drawing/2014/main" id="{A32292DD-0BC3-D82E-219F-BDC7796E0976}"/>
              </a:ext>
            </a:extLst>
          </p:cNvPr>
          <p:cNvSpPr/>
          <p:nvPr/>
        </p:nvSpPr>
        <p:spPr>
          <a:xfrm>
            <a:off x="8424806" y="377139"/>
            <a:ext cx="1758336" cy="48368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4.61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24" name="Rectangle: Rounded Corners 23">
            <a:extLst>
              <a:ext uri="{FF2B5EF4-FFF2-40B4-BE49-F238E27FC236}">
                <a16:creationId xmlns:a16="http://schemas.microsoft.com/office/drawing/2014/main" id="{AD427FA4-C48D-E4AF-1C04-A50E9BD41767}"/>
              </a:ext>
            </a:extLst>
          </p:cNvPr>
          <p:cNvSpPr/>
          <p:nvPr/>
        </p:nvSpPr>
        <p:spPr>
          <a:xfrm>
            <a:off x="8424806" y="1412854"/>
            <a:ext cx="1758336" cy="49303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9mins 27seconds</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25" name="Rectangle: Rounded Corners 24">
            <a:extLst>
              <a:ext uri="{FF2B5EF4-FFF2-40B4-BE49-F238E27FC236}">
                <a16:creationId xmlns:a16="http://schemas.microsoft.com/office/drawing/2014/main" id="{D23D7716-1B27-28F5-E783-A64BDB064D87}"/>
              </a:ext>
            </a:extLst>
          </p:cNvPr>
          <p:cNvSpPr/>
          <p:nvPr/>
        </p:nvSpPr>
        <p:spPr>
          <a:xfrm>
            <a:off x="8424806" y="894742"/>
            <a:ext cx="1758336" cy="48368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10.62	</a:t>
            </a:r>
          </a:p>
        </p:txBody>
      </p:sp>
      <p:sp>
        <p:nvSpPr>
          <p:cNvPr id="26" name="Rectangle: Rounded Corners 25">
            <a:extLst>
              <a:ext uri="{FF2B5EF4-FFF2-40B4-BE49-F238E27FC236}">
                <a16:creationId xmlns:a16="http://schemas.microsoft.com/office/drawing/2014/main" id="{1AE9E562-43D3-2081-472D-5559FA396627}"/>
              </a:ext>
            </a:extLst>
          </p:cNvPr>
          <p:cNvSpPr/>
          <p:nvPr/>
        </p:nvSpPr>
        <p:spPr>
          <a:xfrm>
            <a:off x="8424806" y="1943742"/>
            <a:ext cx="1758336" cy="49303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1 in 330 year drought</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27" name="Rectangle: Rounded Corners 26">
            <a:extLst>
              <a:ext uri="{FF2B5EF4-FFF2-40B4-BE49-F238E27FC236}">
                <a16:creationId xmlns:a16="http://schemas.microsoft.com/office/drawing/2014/main" id="{CF4E2BF9-62A3-CFD8-5457-E2D0FCB147F1}"/>
              </a:ext>
            </a:extLst>
          </p:cNvPr>
          <p:cNvSpPr/>
          <p:nvPr/>
        </p:nvSpPr>
        <p:spPr>
          <a:xfrm>
            <a:off x="8424806" y="2472921"/>
            <a:ext cx="1758336" cy="49303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123.9 litres per person per day</a:t>
            </a:r>
            <a:r>
              <a:rPr lang="en-GB" sz="1100" b="0" i="0">
                <a:solidFill>
                  <a:schemeClr val="bg1"/>
                </a:solidFill>
                <a:effectLst/>
                <a:latin typeface="Poppins" panose="00000500000000000000" pitchFamily="2" charset="0"/>
                <a:cs typeface="Poppins" panose="00000500000000000000" pitchFamily="2" charset="0"/>
              </a:rPr>
              <a:t> </a:t>
            </a:r>
          </a:p>
        </p:txBody>
      </p:sp>
      <p:sp>
        <p:nvSpPr>
          <p:cNvPr id="28" name="Rectangle: Rounded Corners 27">
            <a:extLst>
              <a:ext uri="{FF2B5EF4-FFF2-40B4-BE49-F238E27FC236}">
                <a16:creationId xmlns:a16="http://schemas.microsoft.com/office/drawing/2014/main" id="{788121E0-943F-BF73-4EDA-FEA8950A17A5}"/>
              </a:ext>
            </a:extLst>
          </p:cNvPr>
          <p:cNvSpPr/>
          <p:nvPr/>
        </p:nvSpPr>
        <p:spPr>
          <a:xfrm>
            <a:off x="8424806" y="3002100"/>
            <a:ext cx="1758336" cy="49303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267 million litres per day </a:t>
            </a:r>
          </a:p>
        </p:txBody>
      </p:sp>
      <p:sp>
        <p:nvSpPr>
          <p:cNvPr id="29" name="Rectangle: Rounded Corners 28">
            <a:extLst>
              <a:ext uri="{FF2B5EF4-FFF2-40B4-BE49-F238E27FC236}">
                <a16:creationId xmlns:a16="http://schemas.microsoft.com/office/drawing/2014/main" id="{FC92A350-8590-2B0C-5E5B-0CF14372965C}"/>
              </a:ext>
            </a:extLst>
          </p:cNvPr>
          <p:cNvSpPr/>
          <p:nvPr/>
        </p:nvSpPr>
        <p:spPr>
          <a:xfrm>
            <a:off x="8424806" y="3531279"/>
            <a:ext cx="1758336" cy="49303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282.8 million litres lost per day </a:t>
            </a:r>
          </a:p>
        </p:txBody>
      </p:sp>
      <p:sp>
        <p:nvSpPr>
          <p:cNvPr id="30" name="Rectangle: Rounded Corners 29">
            <a:extLst>
              <a:ext uri="{FF2B5EF4-FFF2-40B4-BE49-F238E27FC236}">
                <a16:creationId xmlns:a16="http://schemas.microsoft.com/office/drawing/2014/main" id="{D3511ED2-9066-EC0A-62D4-3B498EAE8255}"/>
              </a:ext>
            </a:extLst>
          </p:cNvPr>
          <p:cNvSpPr/>
          <p:nvPr/>
        </p:nvSpPr>
        <p:spPr>
          <a:xfrm>
            <a:off x="10344362" y="375430"/>
            <a:ext cx="1758336" cy="483680"/>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0</a:t>
            </a:r>
          </a:p>
        </p:txBody>
      </p:sp>
      <p:sp>
        <p:nvSpPr>
          <p:cNvPr id="31" name="Rectangle: Rounded Corners 30">
            <a:extLst>
              <a:ext uri="{FF2B5EF4-FFF2-40B4-BE49-F238E27FC236}">
                <a16:creationId xmlns:a16="http://schemas.microsoft.com/office/drawing/2014/main" id="{EE67AEC3-ECF6-E3F2-3192-A83A1C769576}"/>
              </a:ext>
            </a:extLst>
          </p:cNvPr>
          <p:cNvSpPr/>
          <p:nvPr/>
        </p:nvSpPr>
        <p:spPr>
          <a:xfrm>
            <a:off x="10344362" y="1412854"/>
            <a:ext cx="1758336" cy="493038"/>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30 seconds</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32" name="Rectangle: Rounded Corners 31">
            <a:extLst>
              <a:ext uri="{FF2B5EF4-FFF2-40B4-BE49-F238E27FC236}">
                <a16:creationId xmlns:a16="http://schemas.microsoft.com/office/drawing/2014/main" id="{E89496D4-3F55-1117-64DD-732FA2191B86}"/>
              </a:ext>
            </a:extLst>
          </p:cNvPr>
          <p:cNvSpPr/>
          <p:nvPr/>
        </p:nvSpPr>
        <p:spPr>
          <a:xfrm>
            <a:off x="10344362" y="893033"/>
            <a:ext cx="1758336" cy="483680"/>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7.2</a:t>
            </a:r>
          </a:p>
        </p:txBody>
      </p:sp>
      <p:sp>
        <p:nvSpPr>
          <p:cNvPr id="33" name="Rectangle: Rounded Corners 32">
            <a:extLst>
              <a:ext uri="{FF2B5EF4-FFF2-40B4-BE49-F238E27FC236}">
                <a16:creationId xmlns:a16="http://schemas.microsoft.com/office/drawing/2014/main" id="{B1B2E33A-F0C2-BA42-5EA5-B8B897B0E327}"/>
              </a:ext>
            </a:extLst>
          </p:cNvPr>
          <p:cNvSpPr/>
          <p:nvPr/>
        </p:nvSpPr>
        <p:spPr>
          <a:xfrm>
            <a:off x="10344362" y="1942033"/>
            <a:ext cx="1758336" cy="493038"/>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1 in 500 year drought</a:t>
            </a:r>
            <a:r>
              <a:rPr lang="en-GB" sz="1100" b="0" i="0">
                <a:solidFill>
                  <a:schemeClr val="bg1"/>
                </a:solidFill>
                <a:effectLst/>
                <a:latin typeface="Poppins" panose="00000500000000000000" pitchFamily="2" charset="0"/>
                <a:cs typeface="Poppins" panose="00000500000000000000" pitchFamily="2" charset="0"/>
              </a:rPr>
              <a:t> </a:t>
            </a:r>
          </a:p>
        </p:txBody>
      </p:sp>
      <p:sp>
        <p:nvSpPr>
          <p:cNvPr id="34" name="Rectangle: Rounded Corners 33">
            <a:extLst>
              <a:ext uri="{FF2B5EF4-FFF2-40B4-BE49-F238E27FC236}">
                <a16:creationId xmlns:a16="http://schemas.microsoft.com/office/drawing/2014/main" id="{CB3359B2-968B-0627-8DF3-E70E2B235926}"/>
              </a:ext>
            </a:extLst>
          </p:cNvPr>
          <p:cNvSpPr/>
          <p:nvPr/>
        </p:nvSpPr>
        <p:spPr>
          <a:xfrm>
            <a:off x="10344362" y="2471212"/>
            <a:ext cx="1758336" cy="493038"/>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110 litres per person per day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35" name="Rectangle: Rounded Corners 34">
            <a:extLst>
              <a:ext uri="{FF2B5EF4-FFF2-40B4-BE49-F238E27FC236}">
                <a16:creationId xmlns:a16="http://schemas.microsoft.com/office/drawing/2014/main" id="{DF0A98BA-93DC-7C07-517D-55E6760F3DC3}"/>
              </a:ext>
            </a:extLst>
          </p:cNvPr>
          <p:cNvSpPr/>
          <p:nvPr/>
        </p:nvSpPr>
        <p:spPr>
          <a:xfrm>
            <a:off x="10344362" y="3000391"/>
            <a:ext cx="1758336" cy="493038"/>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236 million litres per day  </a:t>
            </a:r>
          </a:p>
        </p:txBody>
      </p:sp>
      <p:sp>
        <p:nvSpPr>
          <p:cNvPr id="36" name="Rectangle: Rounded Corners 35">
            <a:extLst>
              <a:ext uri="{FF2B5EF4-FFF2-40B4-BE49-F238E27FC236}">
                <a16:creationId xmlns:a16="http://schemas.microsoft.com/office/drawing/2014/main" id="{40451622-13A7-6155-3221-BD194F5D104E}"/>
              </a:ext>
            </a:extLst>
          </p:cNvPr>
          <p:cNvSpPr/>
          <p:nvPr/>
        </p:nvSpPr>
        <p:spPr>
          <a:xfrm>
            <a:off x="10344362" y="3529570"/>
            <a:ext cx="1758336" cy="493038"/>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150.4 million litres lost per day</a:t>
            </a:r>
          </a:p>
        </p:txBody>
      </p:sp>
      <p:sp>
        <p:nvSpPr>
          <p:cNvPr id="37" name="TextBox 36">
            <a:extLst>
              <a:ext uri="{FF2B5EF4-FFF2-40B4-BE49-F238E27FC236}">
                <a16:creationId xmlns:a16="http://schemas.microsoft.com/office/drawing/2014/main" id="{438307CE-8801-C4C5-D9B8-73DCCAE014C1}"/>
              </a:ext>
            </a:extLst>
          </p:cNvPr>
          <p:cNvSpPr txBox="1"/>
          <p:nvPr/>
        </p:nvSpPr>
        <p:spPr>
          <a:xfrm>
            <a:off x="8304092" y="31512"/>
            <a:ext cx="1946162" cy="307777"/>
          </a:xfrm>
          <a:prstGeom prst="rect">
            <a:avLst/>
          </a:prstGeom>
          <a:noFill/>
        </p:spPr>
        <p:txBody>
          <a:bodyPr wrap="square" rtlCol="0">
            <a:spAutoFit/>
          </a:bodyPr>
          <a:lstStyle/>
          <a:p>
            <a:r>
              <a:rPr lang="en-GB" sz="1400" b="1">
                <a:latin typeface="Poppins" panose="00000500000000000000" pitchFamily="2" charset="0"/>
                <a:cs typeface="Poppins" panose="00000500000000000000" pitchFamily="2" charset="0"/>
              </a:rPr>
              <a:t>2023 Performance </a:t>
            </a:r>
          </a:p>
        </p:txBody>
      </p:sp>
      <p:sp>
        <p:nvSpPr>
          <p:cNvPr id="38" name="TextBox 37">
            <a:extLst>
              <a:ext uri="{FF2B5EF4-FFF2-40B4-BE49-F238E27FC236}">
                <a16:creationId xmlns:a16="http://schemas.microsoft.com/office/drawing/2014/main" id="{408DF7B7-6A19-9712-E63A-1670AAA971F3}"/>
              </a:ext>
            </a:extLst>
          </p:cNvPr>
          <p:cNvSpPr txBox="1"/>
          <p:nvPr/>
        </p:nvSpPr>
        <p:spPr>
          <a:xfrm>
            <a:off x="10508533" y="49582"/>
            <a:ext cx="1623568" cy="307777"/>
          </a:xfrm>
          <a:prstGeom prst="rect">
            <a:avLst/>
          </a:prstGeom>
          <a:noFill/>
        </p:spPr>
        <p:txBody>
          <a:bodyPr wrap="square" rtlCol="0">
            <a:spAutoFit/>
          </a:bodyPr>
          <a:lstStyle/>
          <a:p>
            <a:r>
              <a:rPr lang="en-GB" sz="1400" b="1">
                <a:latin typeface="Poppins" panose="00000500000000000000" pitchFamily="2" charset="0"/>
                <a:cs typeface="Poppins" panose="00000500000000000000" pitchFamily="2" charset="0"/>
              </a:rPr>
              <a:t>2050 Target </a:t>
            </a:r>
          </a:p>
        </p:txBody>
      </p:sp>
      <p:sp>
        <p:nvSpPr>
          <p:cNvPr id="39" name="Rectangle: Rounded Corners 38">
            <a:extLst>
              <a:ext uri="{FF2B5EF4-FFF2-40B4-BE49-F238E27FC236}">
                <a16:creationId xmlns:a16="http://schemas.microsoft.com/office/drawing/2014/main" id="{90CC416C-DB5A-7BE6-2CDD-731B23B628D1}"/>
              </a:ext>
            </a:extLst>
          </p:cNvPr>
          <p:cNvSpPr/>
          <p:nvPr/>
        </p:nvSpPr>
        <p:spPr>
          <a:xfrm>
            <a:off x="6512098" y="375429"/>
            <a:ext cx="1758336" cy="48368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To be as close to zero as possible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0" name="Rectangle: Rounded Corners 39">
            <a:extLst>
              <a:ext uri="{FF2B5EF4-FFF2-40B4-BE49-F238E27FC236}">
                <a16:creationId xmlns:a16="http://schemas.microsoft.com/office/drawing/2014/main" id="{A82719DF-87E7-BD2F-BAA6-671A7408B6EB}"/>
              </a:ext>
            </a:extLst>
          </p:cNvPr>
          <p:cNvSpPr/>
          <p:nvPr/>
        </p:nvSpPr>
        <p:spPr>
          <a:xfrm>
            <a:off x="6512098" y="1411144"/>
            <a:ext cx="1758336" cy="49303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Average number o</a:t>
            </a:r>
            <a:r>
              <a:rPr lang="en-GB" sz="1100">
                <a:solidFill>
                  <a:schemeClr val="bg1"/>
                </a:solidFill>
                <a:latin typeface="Poppins" panose="00000500000000000000" pitchFamily="2" charset="0"/>
                <a:cs typeface="Poppins" panose="00000500000000000000" pitchFamily="2" charset="0"/>
              </a:rPr>
              <a:t>f mins lost above 3 hrs</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1" name="Rectangle: Rounded Corners 40">
            <a:extLst>
              <a:ext uri="{FF2B5EF4-FFF2-40B4-BE49-F238E27FC236}">
                <a16:creationId xmlns:a16="http://schemas.microsoft.com/office/drawing/2014/main" id="{951230C9-01D6-D073-97B4-DCC60E3A7921}"/>
              </a:ext>
            </a:extLst>
          </p:cNvPr>
          <p:cNvSpPr/>
          <p:nvPr/>
        </p:nvSpPr>
        <p:spPr>
          <a:xfrm>
            <a:off x="6512098" y="893032"/>
            <a:ext cx="1758336" cy="48368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No. of people who contact us per 10,000 people in Yorkshire </a:t>
            </a:r>
          </a:p>
        </p:txBody>
      </p:sp>
      <p:sp>
        <p:nvSpPr>
          <p:cNvPr id="42" name="Rectangle: Rounded Corners 41">
            <a:extLst>
              <a:ext uri="{FF2B5EF4-FFF2-40B4-BE49-F238E27FC236}">
                <a16:creationId xmlns:a16="http://schemas.microsoft.com/office/drawing/2014/main" id="{25937809-20BD-A5C8-1763-ADDB81C57917}"/>
              </a:ext>
            </a:extLst>
          </p:cNvPr>
          <p:cNvSpPr/>
          <p:nvPr/>
        </p:nvSpPr>
        <p:spPr>
          <a:xfrm>
            <a:off x="6512098" y="1942032"/>
            <a:ext cx="1758336" cy="49303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Measure of resilience to severe droughts</a:t>
            </a:r>
          </a:p>
        </p:txBody>
      </p:sp>
      <p:sp>
        <p:nvSpPr>
          <p:cNvPr id="43" name="Rectangle: Rounded Corners 42">
            <a:extLst>
              <a:ext uri="{FF2B5EF4-FFF2-40B4-BE49-F238E27FC236}">
                <a16:creationId xmlns:a16="http://schemas.microsoft.com/office/drawing/2014/main" id="{DC5DD376-B3CB-F060-32FD-5BEB6C19D768}"/>
              </a:ext>
            </a:extLst>
          </p:cNvPr>
          <p:cNvSpPr/>
          <p:nvPr/>
        </p:nvSpPr>
        <p:spPr>
          <a:xfrm>
            <a:off x="6512098" y="2471211"/>
            <a:ext cx="1758336" cy="49303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Litres used per person per day</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4" name="Rectangle: Rounded Corners 43">
            <a:extLst>
              <a:ext uri="{FF2B5EF4-FFF2-40B4-BE49-F238E27FC236}">
                <a16:creationId xmlns:a16="http://schemas.microsoft.com/office/drawing/2014/main" id="{B64815C9-E488-24CD-633E-C35A05CEC95E}"/>
              </a:ext>
            </a:extLst>
          </p:cNvPr>
          <p:cNvSpPr/>
          <p:nvPr/>
        </p:nvSpPr>
        <p:spPr>
          <a:xfrm>
            <a:off x="6512098" y="3000390"/>
            <a:ext cx="1758336" cy="49303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Businesses demand for water – millions of litres per day</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5" name="Rectangle: Rounded Corners 44">
            <a:extLst>
              <a:ext uri="{FF2B5EF4-FFF2-40B4-BE49-F238E27FC236}">
                <a16:creationId xmlns:a16="http://schemas.microsoft.com/office/drawing/2014/main" id="{846C19E0-5DB5-2BAB-9E46-6DC8F8EB3F74}"/>
              </a:ext>
            </a:extLst>
          </p:cNvPr>
          <p:cNvSpPr/>
          <p:nvPr/>
        </p:nvSpPr>
        <p:spPr>
          <a:xfrm>
            <a:off x="6512098" y="3529569"/>
            <a:ext cx="1758336" cy="49303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Litres lost per day from our network</a:t>
            </a:r>
          </a:p>
        </p:txBody>
      </p:sp>
      <p:sp>
        <p:nvSpPr>
          <p:cNvPr id="46" name="TextBox 45">
            <a:extLst>
              <a:ext uri="{FF2B5EF4-FFF2-40B4-BE49-F238E27FC236}">
                <a16:creationId xmlns:a16="http://schemas.microsoft.com/office/drawing/2014/main" id="{33A64474-D90A-49AC-7D7C-DC993943F0A0}"/>
              </a:ext>
            </a:extLst>
          </p:cNvPr>
          <p:cNvSpPr txBox="1"/>
          <p:nvPr/>
        </p:nvSpPr>
        <p:spPr>
          <a:xfrm>
            <a:off x="6557986" y="29802"/>
            <a:ext cx="1666560" cy="307777"/>
          </a:xfrm>
          <a:prstGeom prst="rect">
            <a:avLst/>
          </a:prstGeom>
          <a:noFill/>
        </p:spPr>
        <p:txBody>
          <a:bodyPr wrap="square" rtlCol="0">
            <a:spAutoFit/>
          </a:bodyPr>
          <a:lstStyle/>
          <a:p>
            <a:pPr algn="ctr"/>
            <a:r>
              <a:rPr lang="en-GB" sz="1400" b="1">
                <a:latin typeface="Poppins" panose="00000500000000000000" pitchFamily="2" charset="0"/>
                <a:cs typeface="Poppins" panose="00000500000000000000" pitchFamily="2" charset="0"/>
              </a:rPr>
              <a:t>Measure </a:t>
            </a:r>
          </a:p>
        </p:txBody>
      </p:sp>
      <p:sp>
        <p:nvSpPr>
          <p:cNvPr id="47" name="Rectangle: Rounded Corners 46">
            <a:extLst>
              <a:ext uri="{FF2B5EF4-FFF2-40B4-BE49-F238E27FC236}">
                <a16:creationId xmlns:a16="http://schemas.microsoft.com/office/drawing/2014/main" id="{78432F8D-3216-9983-D173-C3E91FCD9DA7}"/>
              </a:ext>
            </a:extLst>
          </p:cNvPr>
          <p:cNvSpPr/>
          <p:nvPr/>
        </p:nvSpPr>
        <p:spPr>
          <a:xfrm>
            <a:off x="584827" y="4833923"/>
            <a:ext cx="3046744" cy="1308435"/>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200" b="1" i="0">
                <a:solidFill>
                  <a:schemeClr val="bg1"/>
                </a:solidFill>
                <a:effectLst/>
                <a:latin typeface="Poppins" panose="00000500000000000000" pitchFamily="2" charset="0"/>
                <a:cs typeface="Poppins" panose="00000500000000000000" pitchFamily="2" charset="0"/>
              </a:rPr>
              <a:t>First-Class Customer Service  </a:t>
            </a:r>
            <a:endParaRPr lang="en-GB" sz="3200" b="1" i="0">
              <a:solidFill>
                <a:schemeClr val="bg1"/>
              </a:solidFill>
              <a:effectLst/>
              <a:latin typeface="Poppins" panose="00000500000000000000" pitchFamily="2" charset="0"/>
              <a:cs typeface="Poppins" panose="00000500000000000000" pitchFamily="2" charset="0"/>
            </a:endParaRPr>
          </a:p>
        </p:txBody>
      </p:sp>
      <p:sp>
        <p:nvSpPr>
          <p:cNvPr id="48" name="Rectangle: Rounded Corners 47">
            <a:extLst>
              <a:ext uri="{FF2B5EF4-FFF2-40B4-BE49-F238E27FC236}">
                <a16:creationId xmlns:a16="http://schemas.microsoft.com/office/drawing/2014/main" id="{D2560E7E-77BB-DC42-BF12-2FBE0181298D}"/>
              </a:ext>
            </a:extLst>
          </p:cNvPr>
          <p:cNvSpPr/>
          <p:nvPr/>
        </p:nvSpPr>
        <p:spPr>
          <a:xfrm>
            <a:off x="3774216" y="4745480"/>
            <a:ext cx="2592282" cy="493038"/>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Customer experience of our service </a:t>
            </a:r>
          </a:p>
        </p:txBody>
      </p:sp>
      <p:sp>
        <p:nvSpPr>
          <p:cNvPr id="49" name="Rectangle: Rounded Corners 48">
            <a:extLst>
              <a:ext uri="{FF2B5EF4-FFF2-40B4-BE49-F238E27FC236}">
                <a16:creationId xmlns:a16="http://schemas.microsoft.com/office/drawing/2014/main" id="{637BC3CB-EF66-EF72-57AA-DC36B9802E05}"/>
              </a:ext>
            </a:extLst>
          </p:cNvPr>
          <p:cNvSpPr/>
          <p:nvPr/>
        </p:nvSpPr>
        <p:spPr>
          <a:xfrm>
            <a:off x="3774216" y="5274659"/>
            <a:ext cx="2592282" cy="493038"/>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Developers experience of our service  </a:t>
            </a:r>
          </a:p>
        </p:txBody>
      </p:sp>
      <p:sp>
        <p:nvSpPr>
          <p:cNvPr id="50" name="Rectangle: Rounded Corners 49">
            <a:extLst>
              <a:ext uri="{FF2B5EF4-FFF2-40B4-BE49-F238E27FC236}">
                <a16:creationId xmlns:a16="http://schemas.microsoft.com/office/drawing/2014/main" id="{4EF81210-4DFE-55B0-ACB3-E80FC7D426C0}"/>
              </a:ext>
            </a:extLst>
          </p:cNvPr>
          <p:cNvSpPr/>
          <p:nvPr/>
        </p:nvSpPr>
        <p:spPr>
          <a:xfrm>
            <a:off x="3774216" y="5803838"/>
            <a:ext cx="2592282" cy="493038"/>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Businesses </a:t>
            </a:r>
            <a:r>
              <a:rPr lang="en-GB" sz="1100">
                <a:solidFill>
                  <a:schemeClr val="bg1"/>
                </a:solidFill>
                <a:latin typeface="Poppins" panose="00000500000000000000" pitchFamily="2" charset="0"/>
                <a:cs typeface="Poppins" panose="00000500000000000000" pitchFamily="2" charset="0"/>
              </a:rPr>
              <a:t>experience of our service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51" name="Rectangle: Rounded Corners 50">
            <a:extLst>
              <a:ext uri="{FF2B5EF4-FFF2-40B4-BE49-F238E27FC236}">
                <a16:creationId xmlns:a16="http://schemas.microsoft.com/office/drawing/2014/main" id="{7F45024A-DFF0-704D-C7BE-5BE8D6B0D03C}"/>
              </a:ext>
            </a:extLst>
          </p:cNvPr>
          <p:cNvSpPr/>
          <p:nvPr/>
        </p:nvSpPr>
        <p:spPr>
          <a:xfrm>
            <a:off x="8407884" y="4754043"/>
            <a:ext cx="1758336" cy="49303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10</a:t>
            </a:r>
            <a:r>
              <a:rPr lang="en-GB" sz="1100" b="0" i="0" baseline="30000">
                <a:solidFill>
                  <a:schemeClr val="bg1"/>
                </a:solidFill>
                <a:effectLst/>
                <a:latin typeface="Poppins" panose="00000500000000000000" pitchFamily="2" charset="0"/>
                <a:cs typeface="Poppins" panose="00000500000000000000" pitchFamily="2" charset="0"/>
              </a:rPr>
              <a:t>th</a:t>
            </a:r>
            <a:r>
              <a:rPr lang="en-GB" sz="1100" b="0" i="0">
                <a:solidFill>
                  <a:schemeClr val="bg1"/>
                </a:solidFill>
                <a:effectLst/>
                <a:latin typeface="Poppins" panose="00000500000000000000" pitchFamily="2" charset="0"/>
                <a:cs typeface="Poppins" panose="00000500000000000000" pitchFamily="2" charset="0"/>
              </a:rPr>
              <a:t> out of 17 companies</a:t>
            </a:r>
          </a:p>
        </p:txBody>
      </p:sp>
      <p:sp>
        <p:nvSpPr>
          <p:cNvPr id="52" name="Rectangle: Rounded Corners 51">
            <a:extLst>
              <a:ext uri="{FF2B5EF4-FFF2-40B4-BE49-F238E27FC236}">
                <a16:creationId xmlns:a16="http://schemas.microsoft.com/office/drawing/2014/main" id="{3A5E08C5-07C0-9C40-8695-16D1F3E7040C}"/>
              </a:ext>
            </a:extLst>
          </p:cNvPr>
          <p:cNvSpPr/>
          <p:nvPr/>
        </p:nvSpPr>
        <p:spPr>
          <a:xfrm>
            <a:off x="8407884" y="5283222"/>
            <a:ext cx="1758336" cy="49303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17</a:t>
            </a:r>
            <a:r>
              <a:rPr lang="en-GB" sz="1100" b="0" i="0" baseline="30000">
                <a:solidFill>
                  <a:schemeClr val="bg1"/>
                </a:solidFill>
                <a:effectLst/>
                <a:latin typeface="Poppins" panose="00000500000000000000" pitchFamily="2" charset="0"/>
                <a:cs typeface="Poppins" panose="00000500000000000000" pitchFamily="2" charset="0"/>
              </a:rPr>
              <a:t>th</a:t>
            </a:r>
            <a:r>
              <a:rPr lang="en-GB" sz="1100" b="0" i="0">
                <a:solidFill>
                  <a:schemeClr val="bg1"/>
                </a:solidFill>
                <a:effectLst/>
                <a:latin typeface="Poppins" panose="00000500000000000000" pitchFamily="2" charset="0"/>
                <a:cs typeface="Poppins" panose="00000500000000000000" pitchFamily="2" charset="0"/>
              </a:rPr>
              <a:t> out of 17 companies </a:t>
            </a:r>
          </a:p>
        </p:txBody>
      </p:sp>
      <p:sp>
        <p:nvSpPr>
          <p:cNvPr id="53" name="Rectangle: Rounded Corners 52">
            <a:extLst>
              <a:ext uri="{FF2B5EF4-FFF2-40B4-BE49-F238E27FC236}">
                <a16:creationId xmlns:a16="http://schemas.microsoft.com/office/drawing/2014/main" id="{5A46A1E1-6B23-C807-6952-F82DE7DBAC56}"/>
              </a:ext>
            </a:extLst>
          </p:cNvPr>
          <p:cNvSpPr/>
          <p:nvPr/>
        </p:nvSpPr>
        <p:spPr>
          <a:xfrm>
            <a:off x="8407884" y="5812401"/>
            <a:ext cx="1758336" cy="49303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TBC</a:t>
            </a:r>
          </a:p>
        </p:txBody>
      </p:sp>
      <p:sp>
        <p:nvSpPr>
          <p:cNvPr id="54" name="Rectangle: Rounded Corners 53">
            <a:extLst>
              <a:ext uri="{FF2B5EF4-FFF2-40B4-BE49-F238E27FC236}">
                <a16:creationId xmlns:a16="http://schemas.microsoft.com/office/drawing/2014/main" id="{AF5D30A4-5B97-E318-CFE9-87A45031395B}"/>
              </a:ext>
            </a:extLst>
          </p:cNvPr>
          <p:cNvSpPr/>
          <p:nvPr/>
        </p:nvSpPr>
        <p:spPr>
          <a:xfrm>
            <a:off x="10327440" y="4752334"/>
            <a:ext cx="1758336" cy="49303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TBC</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55" name="Rectangle: Rounded Corners 54">
            <a:extLst>
              <a:ext uri="{FF2B5EF4-FFF2-40B4-BE49-F238E27FC236}">
                <a16:creationId xmlns:a16="http://schemas.microsoft.com/office/drawing/2014/main" id="{D3632456-480B-23BA-1EB1-D217EE0AD4A0}"/>
              </a:ext>
            </a:extLst>
          </p:cNvPr>
          <p:cNvSpPr/>
          <p:nvPr/>
        </p:nvSpPr>
        <p:spPr>
          <a:xfrm>
            <a:off x="10327440" y="5281513"/>
            <a:ext cx="1758336" cy="49303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TBC</a:t>
            </a:r>
          </a:p>
        </p:txBody>
      </p:sp>
      <p:sp>
        <p:nvSpPr>
          <p:cNvPr id="56" name="Rectangle: Rounded Corners 55">
            <a:extLst>
              <a:ext uri="{FF2B5EF4-FFF2-40B4-BE49-F238E27FC236}">
                <a16:creationId xmlns:a16="http://schemas.microsoft.com/office/drawing/2014/main" id="{21660103-02EC-16B3-4569-E738B3BDE3CF}"/>
              </a:ext>
            </a:extLst>
          </p:cNvPr>
          <p:cNvSpPr/>
          <p:nvPr/>
        </p:nvSpPr>
        <p:spPr>
          <a:xfrm>
            <a:off x="10327440" y="5810692"/>
            <a:ext cx="1758336" cy="49303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TBC</a:t>
            </a:r>
          </a:p>
        </p:txBody>
      </p:sp>
      <p:sp>
        <p:nvSpPr>
          <p:cNvPr id="57" name="Rectangle: Rounded Corners 56">
            <a:extLst>
              <a:ext uri="{FF2B5EF4-FFF2-40B4-BE49-F238E27FC236}">
                <a16:creationId xmlns:a16="http://schemas.microsoft.com/office/drawing/2014/main" id="{D0EA6D01-5F32-47B7-D46C-756494638A66}"/>
              </a:ext>
            </a:extLst>
          </p:cNvPr>
          <p:cNvSpPr/>
          <p:nvPr/>
        </p:nvSpPr>
        <p:spPr>
          <a:xfrm>
            <a:off x="6495176" y="4752333"/>
            <a:ext cx="1758336" cy="49303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How we are ranked vs. our peers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58" name="Rectangle: Rounded Corners 57">
            <a:extLst>
              <a:ext uri="{FF2B5EF4-FFF2-40B4-BE49-F238E27FC236}">
                <a16:creationId xmlns:a16="http://schemas.microsoft.com/office/drawing/2014/main" id="{7DEEEF28-2B25-6AB3-CDCD-0FAB27B25651}"/>
              </a:ext>
            </a:extLst>
          </p:cNvPr>
          <p:cNvSpPr/>
          <p:nvPr/>
        </p:nvSpPr>
        <p:spPr>
          <a:xfrm>
            <a:off x="6495176" y="5281512"/>
            <a:ext cx="1758336" cy="49303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How we are ranked vs. our peers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59" name="Rectangle: Rounded Corners 58">
            <a:extLst>
              <a:ext uri="{FF2B5EF4-FFF2-40B4-BE49-F238E27FC236}">
                <a16:creationId xmlns:a16="http://schemas.microsoft.com/office/drawing/2014/main" id="{A46D6A23-C7F9-1FBD-2572-CE25C55C5245}"/>
              </a:ext>
            </a:extLst>
          </p:cNvPr>
          <p:cNvSpPr/>
          <p:nvPr/>
        </p:nvSpPr>
        <p:spPr>
          <a:xfrm>
            <a:off x="6495176" y="5810691"/>
            <a:ext cx="1758336" cy="49303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How we are ranked vs. our peers </a:t>
            </a:r>
            <a:endParaRPr lang="en-GB" sz="1100" b="0" i="0">
              <a:solidFill>
                <a:schemeClr val="bg1"/>
              </a:solidFill>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8940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7D5845-1C99-4C9B-5668-92AD360224AC}"/>
              </a:ext>
            </a:extLst>
          </p:cNvPr>
          <p:cNvSpPr/>
          <p:nvPr/>
        </p:nvSpPr>
        <p:spPr>
          <a:xfrm>
            <a:off x="1"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Rounded Corners 11">
            <a:extLst>
              <a:ext uri="{FF2B5EF4-FFF2-40B4-BE49-F238E27FC236}">
                <a16:creationId xmlns:a16="http://schemas.microsoft.com/office/drawing/2014/main" id="{E2A01D6E-092C-3727-DDBB-4458D641FDB4}"/>
              </a:ext>
            </a:extLst>
          </p:cNvPr>
          <p:cNvSpPr/>
          <p:nvPr/>
        </p:nvSpPr>
        <p:spPr>
          <a:xfrm>
            <a:off x="3791138" y="1081740"/>
            <a:ext cx="2592282" cy="74266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Reducing the no. of customers in water poverty </a:t>
            </a:r>
          </a:p>
        </p:txBody>
      </p:sp>
      <p:sp>
        <p:nvSpPr>
          <p:cNvPr id="14" name="Rectangle: Rounded Corners 13">
            <a:extLst>
              <a:ext uri="{FF2B5EF4-FFF2-40B4-BE49-F238E27FC236}">
                <a16:creationId xmlns:a16="http://schemas.microsoft.com/office/drawing/2014/main" id="{773391C9-177B-F477-927E-BBF129C99E9E}"/>
              </a:ext>
            </a:extLst>
          </p:cNvPr>
          <p:cNvSpPr/>
          <p:nvPr/>
        </p:nvSpPr>
        <p:spPr>
          <a:xfrm>
            <a:off x="3770216" y="2973666"/>
            <a:ext cx="2592282" cy="49303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External sewer flooding </a:t>
            </a:r>
          </a:p>
        </p:txBody>
      </p:sp>
      <p:sp>
        <p:nvSpPr>
          <p:cNvPr id="15" name="Rectangle: Rounded Corners 14">
            <a:extLst>
              <a:ext uri="{FF2B5EF4-FFF2-40B4-BE49-F238E27FC236}">
                <a16:creationId xmlns:a16="http://schemas.microsoft.com/office/drawing/2014/main" id="{729C5C75-183E-4BDB-DCB2-31DD547AAB0F}"/>
              </a:ext>
            </a:extLst>
          </p:cNvPr>
          <p:cNvSpPr/>
          <p:nvPr/>
        </p:nvSpPr>
        <p:spPr>
          <a:xfrm>
            <a:off x="3770216" y="2453845"/>
            <a:ext cx="2592282" cy="4836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Internal sewer flooding </a:t>
            </a:r>
          </a:p>
        </p:txBody>
      </p:sp>
      <p:sp>
        <p:nvSpPr>
          <p:cNvPr id="19" name="Rectangle: Rounded Corners 18">
            <a:extLst>
              <a:ext uri="{FF2B5EF4-FFF2-40B4-BE49-F238E27FC236}">
                <a16:creationId xmlns:a16="http://schemas.microsoft.com/office/drawing/2014/main" id="{5B664A34-93A5-056A-A2A1-3BCC7AFFBE20}"/>
              </a:ext>
            </a:extLst>
          </p:cNvPr>
          <p:cNvSpPr/>
          <p:nvPr/>
        </p:nvSpPr>
        <p:spPr>
          <a:xfrm>
            <a:off x="3770216" y="3502845"/>
            <a:ext cx="2592282" cy="49303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a:buFont typeface="Arial" panose="020B0604020202020204" pitchFamily="34" charset="0"/>
              <a:buChar char="•"/>
            </a:pPr>
            <a:r>
              <a:rPr lang="en-GB" sz="1100">
                <a:solidFill>
                  <a:prstClr val="white"/>
                </a:solidFill>
                <a:latin typeface="Poppins" panose="00000500000000000000" pitchFamily="2" charset="0"/>
                <a:cs typeface="Poppins" panose="00000500000000000000" pitchFamily="2" charset="0"/>
              </a:rPr>
              <a:t>Sewer flooding risk</a:t>
            </a:r>
          </a:p>
        </p:txBody>
      </p:sp>
      <p:sp>
        <p:nvSpPr>
          <p:cNvPr id="11" name="Rectangle: Rounded Corners 10">
            <a:extLst>
              <a:ext uri="{FF2B5EF4-FFF2-40B4-BE49-F238E27FC236}">
                <a16:creationId xmlns:a16="http://schemas.microsoft.com/office/drawing/2014/main" id="{C495C6E7-A02D-677E-7BCD-CABCC9141B9C}"/>
              </a:ext>
            </a:extLst>
          </p:cNvPr>
          <p:cNvSpPr/>
          <p:nvPr/>
        </p:nvSpPr>
        <p:spPr>
          <a:xfrm>
            <a:off x="570859" y="1081739"/>
            <a:ext cx="3046744" cy="742659"/>
          </a:xfrm>
          <a:prstGeom prst="round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Bills everyone can afford </a:t>
            </a:r>
            <a:endParaRPr kumimoji="0" lang="en-GB" sz="32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23" name="Rectangle: Rounded Corners 22">
            <a:extLst>
              <a:ext uri="{FF2B5EF4-FFF2-40B4-BE49-F238E27FC236}">
                <a16:creationId xmlns:a16="http://schemas.microsoft.com/office/drawing/2014/main" id="{A32292DD-0BC3-D82E-219F-BDC7796E0976}"/>
              </a:ext>
            </a:extLst>
          </p:cNvPr>
          <p:cNvSpPr/>
          <p:nvPr/>
        </p:nvSpPr>
        <p:spPr>
          <a:xfrm>
            <a:off x="8424806" y="1090302"/>
            <a:ext cx="1758336" cy="734095"/>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XXX </a:t>
            </a:r>
          </a:p>
        </p:txBody>
      </p:sp>
      <p:sp>
        <p:nvSpPr>
          <p:cNvPr id="24" name="Rectangle: Rounded Corners 23">
            <a:extLst>
              <a:ext uri="{FF2B5EF4-FFF2-40B4-BE49-F238E27FC236}">
                <a16:creationId xmlns:a16="http://schemas.microsoft.com/office/drawing/2014/main" id="{AD427FA4-C48D-E4AF-1C04-A50E9BD41767}"/>
              </a:ext>
            </a:extLst>
          </p:cNvPr>
          <p:cNvSpPr/>
          <p:nvPr/>
        </p:nvSpPr>
        <p:spPr>
          <a:xfrm>
            <a:off x="8403884" y="2980520"/>
            <a:ext cx="1758336" cy="49303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5,375</a:t>
            </a:r>
          </a:p>
        </p:txBody>
      </p:sp>
      <p:sp>
        <p:nvSpPr>
          <p:cNvPr id="25" name="Rectangle: Rounded Corners 24">
            <a:extLst>
              <a:ext uri="{FF2B5EF4-FFF2-40B4-BE49-F238E27FC236}">
                <a16:creationId xmlns:a16="http://schemas.microsoft.com/office/drawing/2014/main" id="{D23D7716-1B27-28F5-E783-A64BDB064D87}"/>
              </a:ext>
            </a:extLst>
          </p:cNvPr>
          <p:cNvSpPr/>
          <p:nvPr/>
        </p:nvSpPr>
        <p:spPr>
          <a:xfrm>
            <a:off x="8403884" y="2462408"/>
            <a:ext cx="1758336" cy="48368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546	</a:t>
            </a:r>
          </a:p>
        </p:txBody>
      </p:sp>
      <p:sp>
        <p:nvSpPr>
          <p:cNvPr id="26" name="Rectangle: Rounded Corners 25">
            <a:extLst>
              <a:ext uri="{FF2B5EF4-FFF2-40B4-BE49-F238E27FC236}">
                <a16:creationId xmlns:a16="http://schemas.microsoft.com/office/drawing/2014/main" id="{1AE9E562-43D3-2081-472D-5559FA396627}"/>
              </a:ext>
            </a:extLst>
          </p:cNvPr>
          <p:cNvSpPr/>
          <p:nvPr/>
        </p:nvSpPr>
        <p:spPr>
          <a:xfrm>
            <a:off x="8403884" y="3511408"/>
            <a:ext cx="1758336" cy="49303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a:t>
            </a:r>
          </a:p>
        </p:txBody>
      </p:sp>
      <p:sp>
        <p:nvSpPr>
          <p:cNvPr id="30" name="Rectangle: Rounded Corners 29">
            <a:extLst>
              <a:ext uri="{FF2B5EF4-FFF2-40B4-BE49-F238E27FC236}">
                <a16:creationId xmlns:a16="http://schemas.microsoft.com/office/drawing/2014/main" id="{D3511ED2-9066-EC0A-62D4-3B498EAE8255}"/>
              </a:ext>
            </a:extLst>
          </p:cNvPr>
          <p:cNvSpPr/>
          <p:nvPr/>
        </p:nvSpPr>
        <p:spPr>
          <a:xfrm>
            <a:off x="10344362" y="1088594"/>
            <a:ext cx="1758336" cy="73409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Year on year reduction </a:t>
            </a:r>
          </a:p>
        </p:txBody>
      </p:sp>
      <p:sp>
        <p:nvSpPr>
          <p:cNvPr id="31" name="Rectangle: Rounded Corners 30">
            <a:extLst>
              <a:ext uri="{FF2B5EF4-FFF2-40B4-BE49-F238E27FC236}">
                <a16:creationId xmlns:a16="http://schemas.microsoft.com/office/drawing/2014/main" id="{EE67AEC3-ECF6-E3F2-3192-A83A1C769576}"/>
              </a:ext>
            </a:extLst>
          </p:cNvPr>
          <p:cNvSpPr/>
          <p:nvPr/>
        </p:nvSpPr>
        <p:spPr>
          <a:xfrm>
            <a:off x="10323440" y="2980520"/>
            <a:ext cx="1758336" cy="49303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0</a:t>
            </a:r>
          </a:p>
        </p:txBody>
      </p:sp>
      <p:sp>
        <p:nvSpPr>
          <p:cNvPr id="32" name="Rectangle: Rounded Corners 31">
            <a:extLst>
              <a:ext uri="{FF2B5EF4-FFF2-40B4-BE49-F238E27FC236}">
                <a16:creationId xmlns:a16="http://schemas.microsoft.com/office/drawing/2014/main" id="{E89496D4-3F55-1117-64DD-732FA2191B86}"/>
              </a:ext>
            </a:extLst>
          </p:cNvPr>
          <p:cNvSpPr/>
          <p:nvPr/>
        </p:nvSpPr>
        <p:spPr>
          <a:xfrm>
            <a:off x="10323440" y="2460699"/>
            <a:ext cx="1758336" cy="48368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291</a:t>
            </a:r>
          </a:p>
        </p:txBody>
      </p:sp>
      <p:sp>
        <p:nvSpPr>
          <p:cNvPr id="33" name="Rectangle: Rounded Corners 32">
            <a:extLst>
              <a:ext uri="{FF2B5EF4-FFF2-40B4-BE49-F238E27FC236}">
                <a16:creationId xmlns:a16="http://schemas.microsoft.com/office/drawing/2014/main" id="{B1B2E33A-F0C2-BA42-5EA5-B8B897B0E327}"/>
              </a:ext>
            </a:extLst>
          </p:cNvPr>
          <p:cNvSpPr/>
          <p:nvPr/>
        </p:nvSpPr>
        <p:spPr>
          <a:xfrm>
            <a:off x="10323440" y="3509699"/>
            <a:ext cx="1758336" cy="49303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1 in 30 year event </a:t>
            </a:r>
          </a:p>
        </p:txBody>
      </p:sp>
      <p:sp>
        <p:nvSpPr>
          <p:cNvPr id="39" name="Rectangle: Rounded Corners 38">
            <a:extLst>
              <a:ext uri="{FF2B5EF4-FFF2-40B4-BE49-F238E27FC236}">
                <a16:creationId xmlns:a16="http://schemas.microsoft.com/office/drawing/2014/main" id="{90CC416C-DB5A-7BE6-2CDD-731B23B628D1}"/>
              </a:ext>
            </a:extLst>
          </p:cNvPr>
          <p:cNvSpPr/>
          <p:nvPr/>
        </p:nvSpPr>
        <p:spPr>
          <a:xfrm>
            <a:off x="6512098" y="1088592"/>
            <a:ext cx="1758336" cy="735807"/>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 of customer who spend more than 5% of their disposable income on YW bill</a:t>
            </a:r>
          </a:p>
        </p:txBody>
      </p:sp>
      <p:sp>
        <p:nvSpPr>
          <p:cNvPr id="40" name="Rectangle: Rounded Corners 39">
            <a:extLst>
              <a:ext uri="{FF2B5EF4-FFF2-40B4-BE49-F238E27FC236}">
                <a16:creationId xmlns:a16="http://schemas.microsoft.com/office/drawing/2014/main" id="{A82719DF-87E7-BD2F-BAA6-671A7408B6EB}"/>
              </a:ext>
            </a:extLst>
          </p:cNvPr>
          <p:cNvSpPr/>
          <p:nvPr/>
        </p:nvSpPr>
        <p:spPr>
          <a:xfrm>
            <a:off x="6491176" y="2978810"/>
            <a:ext cx="1758336" cy="493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No. of incidents </a:t>
            </a:r>
          </a:p>
        </p:txBody>
      </p:sp>
      <p:sp>
        <p:nvSpPr>
          <p:cNvPr id="41" name="Rectangle: Rounded Corners 40">
            <a:extLst>
              <a:ext uri="{FF2B5EF4-FFF2-40B4-BE49-F238E27FC236}">
                <a16:creationId xmlns:a16="http://schemas.microsoft.com/office/drawing/2014/main" id="{951230C9-01D6-D073-97B4-DCC60E3A7921}"/>
              </a:ext>
            </a:extLst>
          </p:cNvPr>
          <p:cNvSpPr/>
          <p:nvPr/>
        </p:nvSpPr>
        <p:spPr>
          <a:xfrm>
            <a:off x="6491176" y="2460698"/>
            <a:ext cx="1758336" cy="48368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No. of incidents </a:t>
            </a:r>
          </a:p>
        </p:txBody>
      </p:sp>
      <p:sp>
        <p:nvSpPr>
          <p:cNvPr id="42" name="Rectangle: Rounded Corners 41">
            <a:extLst>
              <a:ext uri="{FF2B5EF4-FFF2-40B4-BE49-F238E27FC236}">
                <a16:creationId xmlns:a16="http://schemas.microsoft.com/office/drawing/2014/main" id="{25937809-20BD-A5C8-1763-ADDB81C57917}"/>
              </a:ext>
            </a:extLst>
          </p:cNvPr>
          <p:cNvSpPr/>
          <p:nvPr/>
        </p:nvSpPr>
        <p:spPr>
          <a:xfrm>
            <a:off x="6491176" y="3509698"/>
            <a:ext cx="1758336" cy="493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Risk of sewer flooding in exceptionally wet weather </a:t>
            </a:r>
          </a:p>
        </p:txBody>
      </p:sp>
      <p:sp>
        <p:nvSpPr>
          <p:cNvPr id="47" name="Rectangle: Rounded Corners 46">
            <a:extLst>
              <a:ext uri="{FF2B5EF4-FFF2-40B4-BE49-F238E27FC236}">
                <a16:creationId xmlns:a16="http://schemas.microsoft.com/office/drawing/2014/main" id="{78432F8D-3216-9983-D173-C3E91FCD9DA7}"/>
              </a:ext>
            </a:extLst>
          </p:cNvPr>
          <p:cNvSpPr/>
          <p:nvPr/>
        </p:nvSpPr>
        <p:spPr>
          <a:xfrm>
            <a:off x="481486" y="3392881"/>
            <a:ext cx="3046744" cy="1530462"/>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Modern and sustainable infrastructure </a:t>
            </a:r>
            <a:endParaRPr kumimoji="0" lang="en-GB" sz="3200" b="1"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8" name="Rectangle: Rounded Corners 47">
            <a:extLst>
              <a:ext uri="{FF2B5EF4-FFF2-40B4-BE49-F238E27FC236}">
                <a16:creationId xmlns:a16="http://schemas.microsoft.com/office/drawing/2014/main" id="{D2560E7E-77BB-DC42-BF12-2FBE0181298D}"/>
              </a:ext>
            </a:extLst>
          </p:cNvPr>
          <p:cNvSpPr/>
          <p:nvPr/>
        </p:nvSpPr>
        <p:spPr>
          <a:xfrm>
            <a:off x="3753294" y="4038877"/>
            <a:ext cx="2592282" cy="49303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Mains repairs </a:t>
            </a:r>
          </a:p>
        </p:txBody>
      </p:sp>
      <p:sp>
        <p:nvSpPr>
          <p:cNvPr id="49" name="Rectangle: Rounded Corners 48">
            <a:extLst>
              <a:ext uri="{FF2B5EF4-FFF2-40B4-BE49-F238E27FC236}">
                <a16:creationId xmlns:a16="http://schemas.microsoft.com/office/drawing/2014/main" id="{637BC3CB-EF66-EF72-57AA-DC36B9802E05}"/>
              </a:ext>
            </a:extLst>
          </p:cNvPr>
          <p:cNvSpPr/>
          <p:nvPr/>
        </p:nvSpPr>
        <p:spPr>
          <a:xfrm>
            <a:off x="3753294" y="4568056"/>
            <a:ext cx="2592282" cy="49303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Sewer collapses </a:t>
            </a:r>
          </a:p>
        </p:txBody>
      </p:sp>
      <p:sp>
        <p:nvSpPr>
          <p:cNvPr id="50" name="Rectangle: Rounded Corners 49">
            <a:extLst>
              <a:ext uri="{FF2B5EF4-FFF2-40B4-BE49-F238E27FC236}">
                <a16:creationId xmlns:a16="http://schemas.microsoft.com/office/drawing/2014/main" id="{4EF81210-4DFE-55B0-ACB3-E80FC7D426C0}"/>
              </a:ext>
            </a:extLst>
          </p:cNvPr>
          <p:cNvSpPr/>
          <p:nvPr/>
        </p:nvSpPr>
        <p:spPr>
          <a:xfrm>
            <a:off x="3753294" y="5097235"/>
            <a:ext cx="2592282" cy="49303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Unplanned outage </a:t>
            </a:r>
          </a:p>
        </p:txBody>
      </p:sp>
      <p:sp>
        <p:nvSpPr>
          <p:cNvPr id="51" name="Rectangle: Rounded Corners 50">
            <a:extLst>
              <a:ext uri="{FF2B5EF4-FFF2-40B4-BE49-F238E27FC236}">
                <a16:creationId xmlns:a16="http://schemas.microsoft.com/office/drawing/2014/main" id="{7F45024A-DFF0-704D-C7BE-5BE8D6B0D03C}"/>
              </a:ext>
            </a:extLst>
          </p:cNvPr>
          <p:cNvSpPr/>
          <p:nvPr/>
        </p:nvSpPr>
        <p:spPr>
          <a:xfrm>
            <a:off x="8386962" y="4047440"/>
            <a:ext cx="1758336" cy="49303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10</a:t>
            </a:r>
            <a:r>
              <a:rPr kumimoji="0" lang="en-GB" sz="1100" b="0" i="0" u="none" strike="noStrike" kern="1200" cap="none" spc="0" normalizeH="0" baseline="30000" noProof="0">
                <a:ln>
                  <a:noFill/>
                </a:ln>
                <a:solidFill>
                  <a:srgbClr val="002060"/>
                </a:solidFill>
                <a:effectLst/>
                <a:uLnTx/>
                <a:uFillTx/>
                <a:latin typeface="Poppins" panose="00000500000000000000" pitchFamily="2" charset="0"/>
                <a:ea typeface="+mn-ea"/>
                <a:cs typeface="Poppins" panose="00000500000000000000" pitchFamily="2" charset="0"/>
              </a:rPr>
              <a:t>th</a:t>
            </a: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 out of 17 companies</a:t>
            </a:r>
          </a:p>
        </p:txBody>
      </p:sp>
      <p:sp>
        <p:nvSpPr>
          <p:cNvPr id="52" name="Rectangle: Rounded Corners 51">
            <a:extLst>
              <a:ext uri="{FF2B5EF4-FFF2-40B4-BE49-F238E27FC236}">
                <a16:creationId xmlns:a16="http://schemas.microsoft.com/office/drawing/2014/main" id="{3A5E08C5-07C0-9C40-8695-16D1F3E7040C}"/>
              </a:ext>
            </a:extLst>
          </p:cNvPr>
          <p:cNvSpPr/>
          <p:nvPr/>
        </p:nvSpPr>
        <p:spPr>
          <a:xfrm>
            <a:off x="8386962" y="4576619"/>
            <a:ext cx="1758336" cy="49303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17</a:t>
            </a:r>
            <a:r>
              <a:rPr kumimoji="0" lang="en-GB" sz="1100" b="0" i="0" u="none" strike="noStrike" kern="1200" cap="none" spc="0" normalizeH="0" baseline="30000" noProof="0">
                <a:ln>
                  <a:noFill/>
                </a:ln>
                <a:solidFill>
                  <a:srgbClr val="002060"/>
                </a:solidFill>
                <a:effectLst/>
                <a:uLnTx/>
                <a:uFillTx/>
                <a:latin typeface="Poppins" panose="00000500000000000000" pitchFamily="2" charset="0"/>
                <a:ea typeface="+mn-ea"/>
                <a:cs typeface="Poppins" panose="00000500000000000000" pitchFamily="2" charset="0"/>
              </a:rPr>
              <a:t>th</a:t>
            </a: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 out of 17 companies </a:t>
            </a:r>
          </a:p>
        </p:txBody>
      </p:sp>
      <p:sp>
        <p:nvSpPr>
          <p:cNvPr id="53" name="Rectangle: Rounded Corners 52">
            <a:extLst>
              <a:ext uri="{FF2B5EF4-FFF2-40B4-BE49-F238E27FC236}">
                <a16:creationId xmlns:a16="http://schemas.microsoft.com/office/drawing/2014/main" id="{5A46A1E1-6B23-C807-6952-F82DE7DBAC56}"/>
              </a:ext>
            </a:extLst>
          </p:cNvPr>
          <p:cNvSpPr/>
          <p:nvPr/>
        </p:nvSpPr>
        <p:spPr>
          <a:xfrm>
            <a:off x="8386962" y="5105798"/>
            <a:ext cx="1758336" cy="49303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TBC</a:t>
            </a:r>
          </a:p>
        </p:txBody>
      </p:sp>
      <p:sp>
        <p:nvSpPr>
          <p:cNvPr id="54" name="Rectangle: Rounded Corners 53">
            <a:extLst>
              <a:ext uri="{FF2B5EF4-FFF2-40B4-BE49-F238E27FC236}">
                <a16:creationId xmlns:a16="http://schemas.microsoft.com/office/drawing/2014/main" id="{AF5D30A4-5B97-E318-CFE9-87A45031395B}"/>
              </a:ext>
            </a:extLst>
          </p:cNvPr>
          <p:cNvSpPr/>
          <p:nvPr/>
        </p:nvSpPr>
        <p:spPr>
          <a:xfrm>
            <a:off x="10306518" y="4045731"/>
            <a:ext cx="1758336" cy="49303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TBC</a:t>
            </a:r>
          </a:p>
        </p:txBody>
      </p:sp>
      <p:sp>
        <p:nvSpPr>
          <p:cNvPr id="55" name="Rectangle: Rounded Corners 54">
            <a:extLst>
              <a:ext uri="{FF2B5EF4-FFF2-40B4-BE49-F238E27FC236}">
                <a16:creationId xmlns:a16="http://schemas.microsoft.com/office/drawing/2014/main" id="{D3632456-480B-23BA-1EB1-D217EE0AD4A0}"/>
              </a:ext>
            </a:extLst>
          </p:cNvPr>
          <p:cNvSpPr/>
          <p:nvPr/>
        </p:nvSpPr>
        <p:spPr>
          <a:xfrm>
            <a:off x="10306518" y="4574910"/>
            <a:ext cx="1758336" cy="49303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TBC</a:t>
            </a:r>
          </a:p>
        </p:txBody>
      </p:sp>
      <p:sp>
        <p:nvSpPr>
          <p:cNvPr id="56" name="Rectangle: Rounded Corners 55">
            <a:extLst>
              <a:ext uri="{FF2B5EF4-FFF2-40B4-BE49-F238E27FC236}">
                <a16:creationId xmlns:a16="http://schemas.microsoft.com/office/drawing/2014/main" id="{21660103-02EC-16B3-4569-E738B3BDE3CF}"/>
              </a:ext>
            </a:extLst>
          </p:cNvPr>
          <p:cNvSpPr/>
          <p:nvPr/>
        </p:nvSpPr>
        <p:spPr>
          <a:xfrm>
            <a:off x="10306518" y="5104089"/>
            <a:ext cx="1758336" cy="49303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TBC</a:t>
            </a:r>
          </a:p>
        </p:txBody>
      </p:sp>
      <p:sp>
        <p:nvSpPr>
          <p:cNvPr id="57" name="Rectangle: Rounded Corners 56">
            <a:extLst>
              <a:ext uri="{FF2B5EF4-FFF2-40B4-BE49-F238E27FC236}">
                <a16:creationId xmlns:a16="http://schemas.microsoft.com/office/drawing/2014/main" id="{D0EA6D01-5F32-47B7-D46C-756494638A66}"/>
              </a:ext>
            </a:extLst>
          </p:cNvPr>
          <p:cNvSpPr/>
          <p:nvPr/>
        </p:nvSpPr>
        <p:spPr>
          <a:xfrm>
            <a:off x="6474254" y="4045730"/>
            <a:ext cx="1758336" cy="493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How we are ranked vs. our peers </a:t>
            </a:r>
          </a:p>
        </p:txBody>
      </p:sp>
      <p:sp>
        <p:nvSpPr>
          <p:cNvPr id="58" name="Rectangle: Rounded Corners 57">
            <a:extLst>
              <a:ext uri="{FF2B5EF4-FFF2-40B4-BE49-F238E27FC236}">
                <a16:creationId xmlns:a16="http://schemas.microsoft.com/office/drawing/2014/main" id="{7DEEEF28-2B25-6AB3-CDCD-0FAB27B25651}"/>
              </a:ext>
            </a:extLst>
          </p:cNvPr>
          <p:cNvSpPr/>
          <p:nvPr/>
        </p:nvSpPr>
        <p:spPr>
          <a:xfrm>
            <a:off x="6474254" y="4574909"/>
            <a:ext cx="1758336" cy="493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How we are ranked vs. our peers </a:t>
            </a:r>
          </a:p>
        </p:txBody>
      </p:sp>
      <p:sp>
        <p:nvSpPr>
          <p:cNvPr id="59" name="Rectangle: Rounded Corners 58">
            <a:extLst>
              <a:ext uri="{FF2B5EF4-FFF2-40B4-BE49-F238E27FC236}">
                <a16:creationId xmlns:a16="http://schemas.microsoft.com/office/drawing/2014/main" id="{A46D6A23-C7F9-1FBD-2572-CE25C55C5245}"/>
              </a:ext>
            </a:extLst>
          </p:cNvPr>
          <p:cNvSpPr/>
          <p:nvPr/>
        </p:nvSpPr>
        <p:spPr>
          <a:xfrm>
            <a:off x="6474254" y="5104088"/>
            <a:ext cx="1758336" cy="493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How we are ranked vs. our peers </a:t>
            </a:r>
          </a:p>
        </p:txBody>
      </p:sp>
      <p:sp>
        <p:nvSpPr>
          <p:cNvPr id="2" name="Rectangle: Rounded Corners 1">
            <a:extLst>
              <a:ext uri="{FF2B5EF4-FFF2-40B4-BE49-F238E27FC236}">
                <a16:creationId xmlns:a16="http://schemas.microsoft.com/office/drawing/2014/main" id="{AB605893-91A0-7BE2-7459-98841E51FA0E}"/>
              </a:ext>
            </a:extLst>
          </p:cNvPr>
          <p:cNvSpPr/>
          <p:nvPr/>
        </p:nvSpPr>
        <p:spPr>
          <a:xfrm>
            <a:off x="3753294" y="5680172"/>
            <a:ext cx="2592282" cy="4836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Discharge permit compliance </a:t>
            </a:r>
          </a:p>
        </p:txBody>
      </p:sp>
      <p:sp>
        <p:nvSpPr>
          <p:cNvPr id="3" name="Rectangle: Rounded Corners 2">
            <a:extLst>
              <a:ext uri="{FF2B5EF4-FFF2-40B4-BE49-F238E27FC236}">
                <a16:creationId xmlns:a16="http://schemas.microsoft.com/office/drawing/2014/main" id="{5449A4A7-1473-4F32-3845-CC5864F4E2F6}"/>
              </a:ext>
            </a:extLst>
          </p:cNvPr>
          <p:cNvSpPr/>
          <p:nvPr/>
        </p:nvSpPr>
        <p:spPr>
          <a:xfrm>
            <a:off x="8386962" y="5688735"/>
            <a:ext cx="1758336" cy="48368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10.62	</a:t>
            </a:r>
          </a:p>
        </p:txBody>
      </p:sp>
      <p:sp>
        <p:nvSpPr>
          <p:cNvPr id="4" name="Rectangle: Rounded Corners 3">
            <a:extLst>
              <a:ext uri="{FF2B5EF4-FFF2-40B4-BE49-F238E27FC236}">
                <a16:creationId xmlns:a16="http://schemas.microsoft.com/office/drawing/2014/main" id="{12ADB4F6-BD0D-EA4B-6EC4-6683678F7E85}"/>
              </a:ext>
            </a:extLst>
          </p:cNvPr>
          <p:cNvSpPr/>
          <p:nvPr/>
        </p:nvSpPr>
        <p:spPr>
          <a:xfrm>
            <a:off x="10306518" y="5687026"/>
            <a:ext cx="1758336" cy="48368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7.2</a:t>
            </a:r>
          </a:p>
        </p:txBody>
      </p:sp>
      <p:sp>
        <p:nvSpPr>
          <p:cNvPr id="7" name="Rectangle: Rounded Corners 6">
            <a:extLst>
              <a:ext uri="{FF2B5EF4-FFF2-40B4-BE49-F238E27FC236}">
                <a16:creationId xmlns:a16="http://schemas.microsoft.com/office/drawing/2014/main" id="{05F691AA-1BAA-58CB-E80A-5493B6EAC2EE}"/>
              </a:ext>
            </a:extLst>
          </p:cNvPr>
          <p:cNvSpPr/>
          <p:nvPr/>
        </p:nvSpPr>
        <p:spPr>
          <a:xfrm>
            <a:off x="6474254" y="5687025"/>
            <a:ext cx="1758336" cy="48368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2060"/>
                </a:solidFill>
                <a:effectLst/>
                <a:uLnTx/>
                <a:uFillTx/>
                <a:latin typeface="Poppins" panose="00000500000000000000" pitchFamily="2" charset="0"/>
                <a:ea typeface="+mn-ea"/>
                <a:cs typeface="Poppins" panose="00000500000000000000" pitchFamily="2" charset="0"/>
              </a:rPr>
              <a:t>No. of people who contact us per 10,000 </a:t>
            </a:r>
          </a:p>
        </p:txBody>
      </p:sp>
      <p:sp>
        <p:nvSpPr>
          <p:cNvPr id="8" name="TextBox 7">
            <a:extLst>
              <a:ext uri="{FF2B5EF4-FFF2-40B4-BE49-F238E27FC236}">
                <a16:creationId xmlns:a16="http://schemas.microsoft.com/office/drawing/2014/main" id="{5AAFCD16-C6D4-285C-FFE6-70538F19E414}"/>
              </a:ext>
            </a:extLst>
          </p:cNvPr>
          <p:cNvSpPr txBox="1"/>
          <p:nvPr/>
        </p:nvSpPr>
        <p:spPr>
          <a:xfrm>
            <a:off x="6512098" y="678165"/>
            <a:ext cx="1666560" cy="307777"/>
          </a:xfrm>
          <a:prstGeom prst="rect">
            <a:avLst/>
          </a:prstGeom>
          <a:noFill/>
        </p:spPr>
        <p:txBody>
          <a:bodyPr wrap="square" rtlCol="0">
            <a:spAutoFit/>
          </a:bodyPr>
          <a:lstStyle/>
          <a:p>
            <a:pPr algn="ctr"/>
            <a:r>
              <a:rPr lang="en-GB" sz="1400" b="1">
                <a:latin typeface="Poppins" panose="00000500000000000000" pitchFamily="2" charset="0"/>
                <a:cs typeface="Poppins" panose="00000500000000000000" pitchFamily="2" charset="0"/>
              </a:rPr>
              <a:t>Measure </a:t>
            </a:r>
          </a:p>
        </p:txBody>
      </p:sp>
      <p:sp>
        <p:nvSpPr>
          <p:cNvPr id="9" name="TextBox 8">
            <a:extLst>
              <a:ext uri="{FF2B5EF4-FFF2-40B4-BE49-F238E27FC236}">
                <a16:creationId xmlns:a16="http://schemas.microsoft.com/office/drawing/2014/main" id="{E4B080A5-EE24-8D09-BC7B-7CDFEB9D07DB}"/>
              </a:ext>
            </a:extLst>
          </p:cNvPr>
          <p:cNvSpPr txBox="1"/>
          <p:nvPr/>
        </p:nvSpPr>
        <p:spPr>
          <a:xfrm>
            <a:off x="8304092" y="687294"/>
            <a:ext cx="1946162" cy="307777"/>
          </a:xfrm>
          <a:prstGeom prst="rect">
            <a:avLst/>
          </a:prstGeom>
          <a:noFill/>
        </p:spPr>
        <p:txBody>
          <a:bodyPr wrap="square" rtlCol="0">
            <a:spAutoFit/>
          </a:bodyPr>
          <a:lstStyle/>
          <a:p>
            <a:r>
              <a:rPr lang="en-GB" sz="1400" b="1">
                <a:latin typeface="Poppins" panose="00000500000000000000" pitchFamily="2" charset="0"/>
                <a:cs typeface="Poppins" panose="00000500000000000000" pitchFamily="2" charset="0"/>
              </a:rPr>
              <a:t>2023 Performance </a:t>
            </a:r>
          </a:p>
        </p:txBody>
      </p:sp>
      <p:sp>
        <p:nvSpPr>
          <p:cNvPr id="10" name="TextBox 9">
            <a:extLst>
              <a:ext uri="{FF2B5EF4-FFF2-40B4-BE49-F238E27FC236}">
                <a16:creationId xmlns:a16="http://schemas.microsoft.com/office/drawing/2014/main" id="{2563E93C-3C56-0A46-4810-EC903FCC60FE}"/>
              </a:ext>
            </a:extLst>
          </p:cNvPr>
          <p:cNvSpPr txBox="1"/>
          <p:nvPr/>
        </p:nvSpPr>
        <p:spPr>
          <a:xfrm>
            <a:off x="10508533" y="705364"/>
            <a:ext cx="1623568" cy="307777"/>
          </a:xfrm>
          <a:prstGeom prst="rect">
            <a:avLst/>
          </a:prstGeom>
          <a:noFill/>
        </p:spPr>
        <p:txBody>
          <a:bodyPr wrap="square" rtlCol="0">
            <a:spAutoFit/>
          </a:bodyPr>
          <a:lstStyle/>
          <a:p>
            <a:r>
              <a:rPr lang="en-GB" sz="1400" b="1">
                <a:latin typeface="Poppins" panose="00000500000000000000" pitchFamily="2" charset="0"/>
                <a:cs typeface="Poppins" panose="00000500000000000000" pitchFamily="2" charset="0"/>
              </a:rPr>
              <a:t>2050 Target </a:t>
            </a:r>
          </a:p>
        </p:txBody>
      </p:sp>
      <p:sp>
        <p:nvSpPr>
          <p:cNvPr id="16" name="TextBox 15">
            <a:extLst>
              <a:ext uri="{FF2B5EF4-FFF2-40B4-BE49-F238E27FC236}">
                <a16:creationId xmlns:a16="http://schemas.microsoft.com/office/drawing/2014/main" id="{E343E491-8309-60B3-5E30-AFBFCD310B1C}"/>
              </a:ext>
            </a:extLst>
          </p:cNvPr>
          <p:cNvSpPr txBox="1"/>
          <p:nvPr/>
        </p:nvSpPr>
        <p:spPr>
          <a:xfrm>
            <a:off x="193837" y="207810"/>
            <a:ext cx="3046745" cy="707886"/>
          </a:xfrm>
          <a:prstGeom prst="rect">
            <a:avLst/>
          </a:prstGeom>
          <a:noFill/>
        </p:spPr>
        <p:txBody>
          <a:bodyPr wrap="square" rtlCol="0">
            <a:spAutoFit/>
          </a:bodyPr>
          <a:lstStyle/>
          <a:p>
            <a:r>
              <a:rPr lang="en-GB" sz="2000" b="1">
                <a:solidFill>
                  <a:schemeClr val="bg1"/>
                </a:solidFill>
                <a:latin typeface="Poppins" pitchFamily="2" charset="77"/>
                <a:ea typeface="Tahoma" panose="020B0604030504040204" pitchFamily="34" charset="0"/>
                <a:cs typeface="Poppins" pitchFamily="2" charset="77"/>
              </a:rPr>
              <a:t>Measuring our LTDS performance </a:t>
            </a:r>
          </a:p>
        </p:txBody>
      </p:sp>
    </p:spTree>
    <p:extLst>
      <p:ext uri="{BB962C8B-B14F-4D97-AF65-F5344CB8AC3E}">
        <p14:creationId xmlns:p14="http://schemas.microsoft.com/office/powerpoint/2010/main" val="252400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7D5845-1C99-4C9B-5668-92AD360224AC}"/>
              </a:ext>
            </a:extLst>
          </p:cNvPr>
          <p:cNvSpPr/>
          <p:nvPr/>
        </p:nvSpPr>
        <p:spPr>
          <a:xfrm>
            <a:off x="1" y="0"/>
            <a:ext cx="3488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14" name="Rectangle: Rounded Corners 13">
            <a:extLst>
              <a:ext uri="{FF2B5EF4-FFF2-40B4-BE49-F238E27FC236}">
                <a16:creationId xmlns:a16="http://schemas.microsoft.com/office/drawing/2014/main" id="{773391C9-177B-F477-927E-BBF129C99E9E}"/>
              </a:ext>
            </a:extLst>
          </p:cNvPr>
          <p:cNvSpPr/>
          <p:nvPr/>
        </p:nvSpPr>
        <p:spPr>
          <a:xfrm>
            <a:off x="3774216" y="1610124"/>
            <a:ext cx="2592282" cy="493038"/>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Waste Water Production Greenhouse gases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15" name="Rectangle: Rounded Corners 14">
            <a:extLst>
              <a:ext uri="{FF2B5EF4-FFF2-40B4-BE49-F238E27FC236}">
                <a16:creationId xmlns:a16="http://schemas.microsoft.com/office/drawing/2014/main" id="{729C5C75-183E-4BDB-DCB2-31DD547AAB0F}"/>
              </a:ext>
            </a:extLst>
          </p:cNvPr>
          <p:cNvSpPr/>
          <p:nvPr/>
        </p:nvSpPr>
        <p:spPr>
          <a:xfrm>
            <a:off x="3774216" y="1090303"/>
            <a:ext cx="2592282" cy="483680"/>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Clean Water production </a:t>
            </a:r>
            <a:r>
              <a:rPr lang="en-GB" sz="1100">
                <a:solidFill>
                  <a:schemeClr val="bg1"/>
                </a:solidFill>
                <a:latin typeface="Poppins" panose="00000500000000000000" pitchFamily="2" charset="0"/>
                <a:cs typeface="Poppins" panose="00000500000000000000" pitchFamily="2" charset="0"/>
              </a:rPr>
              <a:t>G</a:t>
            </a:r>
            <a:r>
              <a:rPr lang="en-GB" sz="1100" b="0" i="0">
                <a:solidFill>
                  <a:schemeClr val="bg1"/>
                </a:solidFill>
                <a:effectLst/>
                <a:latin typeface="Poppins" panose="00000500000000000000" pitchFamily="2" charset="0"/>
                <a:cs typeface="Poppins" panose="00000500000000000000" pitchFamily="2" charset="0"/>
              </a:rPr>
              <a:t>reenhouse gases</a:t>
            </a:r>
          </a:p>
        </p:txBody>
      </p:sp>
      <p:sp>
        <p:nvSpPr>
          <p:cNvPr id="19" name="Rectangle: Rounded Corners 18">
            <a:extLst>
              <a:ext uri="{FF2B5EF4-FFF2-40B4-BE49-F238E27FC236}">
                <a16:creationId xmlns:a16="http://schemas.microsoft.com/office/drawing/2014/main" id="{5B664A34-93A5-056A-A2A1-3BCC7AFFBE20}"/>
              </a:ext>
            </a:extLst>
          </p:cNvPr>
          <p:cNvSpPr/>
          <p:nvPr/>
        </p:nvSpPr>
        <p:spPr>
          <a:xfrm>
            <a:off x="3774216" y="2139303"/>
            <a:ext cx="2592282" cy="493038"/>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Total Greenhouse Gas Emissions  </a:t>
            </a:r>
          </a:p>
        </p:txBody>
      </p:sp>
      <p:sp>
        <p:nvSpPr>
          <p:cNvPr id="11" name="Rectangle: Rounded Corners 10">
            <a:extLst>
              <a:ext uri="{FF2B5EF4-FFF2-40B4-BE49-F238E27FC236}">
                <a16:creationId xmlns:a16="http://schemas.microsoft.com/office/drawing/2014/main" id="{C495C6E7-A02D-677E-7BCD-CABCC9141B9C}"/>
              </a:ext>
            </a:extLst>
          </p:cNvPr>
          <p:cNvSpPr/>
          <p:nvPr/>
        </p:nvSpPr>
        <p:spPr>
          <a:xfrm>
            <a:off x="584827" y="1492167"/>
            <a:ext cx="3046744" cy="742659"/>
          </a:xfrm>
          <a:prstGeom prst="round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200" b="1" i="0">
                <a:solidFill>
                  <a:schemeClr val="bg1"/>
                </a:solidFill>
                <a:effectLst/>
                <a:latin typeface="Poppins" panose="00000500000000000000" pitchFamily="2" charset="0"/>
                <a:cs typeface="Poppins" panose="00000500000000000000" pitchFamily="2" charset="0"/>
              </a:rPr>
              <a:t>Net Zero Carbon Emission</a:t>
            </a:r>
            <a:r>
              <a:rPr lang="en-GB" sz="1200" b="1">
                <a:solidFill>
                  <a:schemeClr val="bg1"/>
                </a:solidFill>
                <a:latin typeface="Poppins" panose="00000500000000000000" pitchFamily="2" charset="0"/>
                <a:cs typeface="Poppins" panose="00000500000000000000" pitchFamily="2" charset="0"/>
              </a:rPr>
              <a:t>s </a:t>
            </a:r>
            <a:endParaRPr lang="en-GB" sz="3200" b="0" i="0">
              <a:solidFill>
                <a:schemeClr val="bg1"/>
              </a:solidFill>
              <a:effectLst/>
              <a:latin typeface="Poppins" panose="00000500000000000000" pitchFamily="2" charset="0"/>
              <a:cs typeface="Poppins" panose="00000500000000000000" pitchFamily="2" charset="0"/>
            </a:endParaRPr>
          </a:p>
        </p:txBody>
      </p:sp>
      <p:sp>
        <p:nvSpPr>
          <p:cNvPr id="24" name="Rectangle: Rounded Corners 23">
            <a:extLst>
              <a:ext uri="{FF2B5EF4-FFF2-40B4-BE49-F238E27FC236}">
                <a16:creationId xmlns:a16="http://schemas.microsoft.com/office/drawing/2014/main" id="{AD427FA4-C48D-E4AF-1C04-A50E9BD41767}"/>
              </a:ext>
            </a:extLst>
          </p:cNvPr>
          <p:cNvSpPr/>
          <p:nvPr/>
        </p:nvSpPr>
        <p:spPr>
          <a:xfrm>
            <a:off x="8407884" y="1616978"/>
            <a:ext cx="1758336" cy="493038"/>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159,362</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25" name="Rectangle: Rounded Corners 24">
            <a:extLst>
              <a:ext uri="{FF2B5EF4-FFF2-40B4-BE49-F238E27FC236}">
                <a16:creationId xmlns:a16="http://schemas.microsoft.com/office/drawing/2014/main" id="{D23D7716-1B27-28F5-E783-A64BDB064D87}"/>
              </a:ext>
            </a:extLst>
          </p:cNvPr>
          <p:cNvSpPr/>
          <p:nvPr/>
        </p:nvSpPr>
        <p:spPr>
          <a:xfrm>
            <a:off x="8407884" y="1098866"/>
            <a:ext cx="1758336" cy="483680"/>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122,667	</a:t>
            </a:r>
          </a:p>
        </p:txBody>
      </p:sp>
      <p:sp>
        <p:nvSpPr>
          <p:cNvPr id="26" name="Rectangle: Rounded Corners 25">
            <a:extLst>
              <a:ext uri="{FF2B5EF4-FFF2-40B4-BE49-F238E27FC236}">
                <a16:creationId xmlns:a16="http://schemas.microsoft.com/office/drawing/2014/main" id="{1AE9E562-43D3-2081-472D-5559FA396627}"/>
              </a:ext>
            </a:extLst>
          </p:cNvPr>
          <p:cNvSpPr/>
          <p:nvPr/>
        </p:nvSpPr>
        <p:spPr>
          <a:xfrm>
            <a:off x="8407884" y="2147866"/>
            <a:ext cx="1758336" cy="493038"/>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Not currently measured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31" name="Rectangle: Rounded Corners 30">
            <a:extLst>
              <a:ext uri="{FF2B5EF4-FFF2-40B4-BE49-F238E27FC236}">
                <a16:creationId xmlns:a16="http://schemas.microsoft.com/office/drawing/2014/main" id="{EE67AEC3-ECF6-E3F2-3192-A83A1C769576}"/>
              </a:ext>
            </a:extLst>
          </p:cNvPr>
          <p:cNvSpPr/>
          <p:nvPr/>
        </p:nvSpPr>
        <p:spPr>
          <a:xfrm>
            <a:off x="10327440" y="1616978"/>
            <a:ext cx="1758336" cy="49303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rgbClr val="002060"/>
                </a:solidFill>
                <a:effectLst/>
                <a:latin typeface="Poppins" panose="00000500000000000000" pitchFamily="2" charset="0"/>
                <a:cs typeface="Poppins" panose="00000500000000000000" pitchFamily="2" charset="0"/>
              </a:rPr>
              <a:t>0</a:t>
            </a:r>
          </a:p>
        </p:txBody>
      </p:sp>
      <p:sp>
        <p:nvSpPr>
          <p:cNvPr id="32" name="Rectangle: Rounded Corners 31">
            <a:extLst>
              <a:ext uri="{FF2B5EF4-FFF2-40B4-BE49-F238E27FC236}">
                <a16:creationId xmlns:a16="http://schemas.microsoft.com/office/drawing/2014/main" id="{E89496D4-3F55-1117-64DD-732FA2191B86}"/>
              </a:ext>
            </a:extLst>
          </p:cNvPr>
          <p:cNvSpPr/>
          <p:nvPr/>
        </p:nvSpPr>
        <p:spPr>
          <a:xfrm>
            <a:off x="10327440" y="1097157"/>
            <a:ext cx="1758336" cy="483680"/>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rgbClr val="002060"/>
                </a:solidFill>
                <a:effectLst/>
                <a:latin typeface="Poppins" panose="00000500000000000000" pitchFamily="2" charset="0"/>
                <a:cs typeface="Poppins" panose="00000500000000000000" pitchFamily="2" charset="0"/>
              </a:rPr>
              <a:t>0</a:t>
            </a:r>
          </a:p>
        </p:txBody>
      </p:sp>
      <p:sp>
        <p:nvSpPr>
          <p:cNvPr id="33" name="Rectangle: Rounded Corners 32">
            <a:extLst>
              <a:ext uri="{FF2B5EF4-FFF2-40B4-BE49-F238E27FC236}">
                <a16:creationId xmlns:a16="http://schemas.microsoft.com/office/drawing/2014/main" id="{B1B2E33A-F0C2-BA42-5EA5-B8B897B0E327}"/>
              </a:ext>
            </a:extLst>
          </p:cNvPr>
          <p:cNvSpPr/>
          <p:nvPr/>
        </p:nvSpPr>
        <p:spPr>
          <a:xfrm>
            <a:off x="10327440" y="2146157"/>
            <a:ext cx="1758336" cy="49303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rgbClr val="002060"/>
                </a:solidFill>
                <a:latin typeface="Poppins" panose="00000500000000000000" pitchFamily="2" charset="0"/>
                <a:cs typeface="Poppins" panose="00000500000000000000" pitchFamily="2" charset="0"/>
              </a:rPr>
              <a:t>0</a:t>
            </a:r>
            <a:endParaRPr lang="en-GB" sz="1100" b="0" i="0">
              <a:solidFill>
                <a:srgbClr val="002060"/>
              </a:solidFill>
              <a:effectLst/>
              <a:latin typeface="Poppins" panose="00000500000000000000" pitchFamily="2" charset="0"/>
              <a:cs typeface="Poppins" panose="00000500000000000000" pitchFamily="2" charset="0"/>
            </a:endParaRPr>
          </a:p>
        </p:txBody>
      </p:sp>
      <p:sp>
        <p:nvSpPr>
          <p:cNvPr id="37" name="TextBox 36">
            <a:extLst>
              <a:ext uri="{FF2B5EF4-FFF2-40B4-BE49-F238E27FC236}">
                <a16:creationId xmlns:a16="http://schemas.microsoft.com/office/drawing/2014/main" id="{438307CE-8801-C4C5-D9B8-73DCCAE014C1}"/>
              </a:ext>
            </a:extLst>
          </p:cNvPr>
          <p:cNvSpPr txBox="1"/>
          <p:nvPr/>
        </p:nvSpPr>
        <p:spPr>
          <a:xfrm>
            <a:off x="8381278" y="719262"/>
            <a:ext cx="1666560" cy="276999"/>
          </a:xfrm>
          <a:prstGeom prst="rect">
            <a:avLst/>
          </a:prstGeom>
          <a:noFill/>
        </p:spPr>
        <p:txBody>
          <a:bodyPr wrap="square" rtlCol="0">
            <a:spAutoFit/>
          </a:bodyPr>
          <a:lstStyle/>
          <a:p>
            <a:r>
              <a:rPr lang="en-GB" sz="1200" b="1">
                <a:latin typeface="Poppins" panose="00000500000000000000" pitchFamily="2" charset="0"/>
                <a:cs typeface="Poppins" panose="00000500000000000000" pitchFamily="2" charset="0"/>
              </a:rPr>
              <a:t>2023 Performance </a:t>
            </a:r>
          </a:p>
        </p:txBody>
      </p:sp>
      <p:sp>
        <p:nvSpPr>
          <p:cNvPr id="38" name="TextBox 37">
            <a:extLst>
              <a:ext uri="{FF2B5EF4-FFF2-40B4-BE49-F238E27FC236}">
                <a16:creationId xmlns:a16="http://schemas.microsoft.com/office/drawing/2014/main" id="{408DF7B7-6A19-9712-E63A-1670AAA971F3}"/>
              </a:ext>
            </a:extLst>
          </p:cNvPr>
          <p:cNvSpPr txBox="1"/>
          <p:nvPr/>
        </p:nvSpPr>
        <p:spPr>
          <a:xfrm>
            <a:off x="10419216" y="780649"/>
            <a:ext cx="1666560" cy="276999"/>
          </a:xfrm>
          <a:prstGeom prst="rect">
            <a:avLst/>
          </a:prstGeom>
          <a:noFill/>
        </p:spPr>
        <p:txBody>
          <a:bodyPr wrap="square" rtlCol="0">
            <a:spAutoFit/>
          </a:bodyPr>
          <a:lstStyle/>
          <a:p>
            <a:r>
              <a:rPr lang="en-GB" sz="1200" b="1">
                <a:latin typeface="Poppins" panose="00000500000000000000" pitchFamily="2" charset="0"/>
                <a:cs typeface="Poppins" panose="00000500000000000000" pitchFamily="2" charset="0"/>
              </a:rPr>
              <a:t>2050 Target </a:t>
            </a:r>
          </a:p>
        </p:txBody>
      </p:sp>
      <p:sp>
        <p:nvSpPr>
          <p:cNvPr id="40" name="Rectangle: Rounded Corners 39">
            <a:extLst>
              <a:ext uri="{FF2B5EF4-FFF2-40B4-BE49-F238E27FC236}">
                <a16:creationId xmlns:a16="http://schemas.microsoft.com/office/drawing/2014/main" id="{A82719DF-87E7-BD2F-BAA6-671A7408B6EB}"/>
              </a:ext>
            </a:extLst>
          </p:cNvPr>
          <p:cNvSpPr/>
          <p:nvPr/>
        </p:nvSpPr>
        <p:spPr>
          <a:xfrm>
            <a:off x="6495176" y="1615268"/>
            <a:ext cx="1758336" cy="49303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Tonnes of CO</a:t>
            </a:r>
            <a:r>
              <a:rPr lang="en-GB" sz="1100">
                <a:solidFill>
                  <a:schemeClr val="bg1"/>
                </a:solidFill>
                <a:latin typeface="Poppins" panose="00000500000000000000" pitchFamily="2" charset="0"/>
                <a:cs typeface="Poppins" panose="00000500000000000000" pitchFamily="2" charset="0"/>
              </a:rPr>
              <a:t>2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1" name="Rectangle: Rounded Corners 40">
            <a:extLst>
              <a:ext uri="{FF2B5EF4-FFF2-40B4-BE49-F238E27FC236}">
                <a16:creationId xmlns:a16="http://schemas.microsoft.com/office/drawing/2014/main" id="{951230C9-01D6-D073-97B4-DCC60E3A7921}"/>
              </a:ext>
            </a:extLst>
          </p:cNvPr>
          <p:cNvSpPr/>
          <p:nvPr/>
        </p:nvSpPr>
        <p:spPr>
          <a:xfrm>
            <a:off x="6495176" y="1097156"/>
            <a:ext cx="1758336" cy="48368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Tonnes of CO</a:t>
            </a:r>
            <a:r>
              <a:rPr lang="en-GB" sz="1100">
                <a:solidFill>
                  <a:schemeClr val="bg1"/>
                </a:solidFill>
                <a:latin typeface="Poppins" panose="00000500000000000000" pitchFamily="2" charset="0"/>
                <a:cs typeface="Poppins" panose="00000500000000000000" pitchFamily="2" charset="0"/>
              </a:rPr>
              <a:t>2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2" name="Rectangle: Rounded Corners 41">
            <a:extLst>
              <a:ext uri="{FF2B5EF4-FFF2-40B4-BE49-F238E27FC236}">
                <a16:creationId xmlns:a16="http://schemas.microsoft.com/office/drawing/2014/main" id="{25937809-20BD-A5C8-1763-ADDB81C57917}"/>
              </a:ext>
            </a:extLst>
          </p:cNvPr>
          <p:cNvSpPr/>
          <p:nvPr/>
        </p:nvSpPr>
        <p:spPr>
          <a:xfrm>
            <a:off x="6495176" y="2146156"/>
            <a:ext cx="1758336" cy="49303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Tonnes of CO</a:t>
            </a:r>
            <a:r>
              <a:rPr lang="en-GB" sz="1100">
                <a:solidFill>
                  <a:schemeClr val="bg1"/>
                </a:solidFill>
                <a:latin typeface="Poppins" panose="00000500000000000000" pitchFamily="2" charset="0"/>
                <a:cs typeface="Poppins" panose="00000500000000000000" pitchFamily="2" charset="0"/>
              </a:rPr>
              <a:t>2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46" name="TextBox 45">
            <a:extLst>
              <a:ext uri="{FF2B5EF4-FFF2-40B4-BE49-F238E27FC236}">
                <a16:creationId xmlns:a16="http://schemas.microsoft.com/office/drawing/2014/main" id="{33A64474-D90A-49AC-7D7C-DC993943F0A0}"/>
              </a:ext>
            </a:extLst>
          </p:cNvPr>
          <p:cNvSpPr txBox="1"/>
          <p:nvPr/>
        </p:nvSpPr>
        <p:spPr>
          <a:xfrm>
            <a:off x="6468570" y="717552"/>
            <a:ext cx="1666560" cy="369332"/>
          </a:xfrm>
          <a:prstGeom prst="rect">
            <a:avLst/>
          </a:prstGeom>
          <a:noFill/>
        </p:spPr>
        <p:txBody>
          <a:bodyPr wrap="square" rtlCol="0">
            <a:spAutoFit/>
          </a:bodyPr>
          <a:lstStyle/>
          <a:p>
            <a:r>
              <a:rPr lang="en-GB" b="1">
                <a:latin typeface="Poppins" panose="00000500000000000000" pitchFamily="2" charset="0"/>
                <a:cs typeface="Poppins" panose="00000500000000000000" pitchFamily="2" charset="0"/>
              </a:rPr>
              <a:t>Measure </a:t>
            </a:r>
          </a:p>
        </p:txBody>
      </p:sp>
      <p:sp>
        <p:nvSpPr>
          <p:cNvPr id="47" name="Rectangle: Rounded Corners 46">
            <a:extLst>
              <a:ext uri="{FF2B5EF4-FFF2-40B4-BE49-F238E27FC236}">
                <a16:creationId xmlns:a16="http://schemas.microsoft.com/office/drawing/2014/main" id="{78432F8D-3216-9983-D173-C3E91FCD9DA7}"/>
              </a:ext>
            </a:extLst>
          </p:cNvPr>
          <p:cNvSpPr/>
          <p:nvPr/>
        </p:nvSpPr>
        <p:spPr>
          <a:xfrm>
            <a:off x="566252" y="3786327"/>
            <a:ext cx="3046744" cy="153046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a:solidFill>
                  <a:schemeClr val="bg1"/>
                </a:solidFill>
                <a:latin typeface="Poppins" panose="00000500000000000000" pitchFamily="2" charset="0"/>
                <a:cs typeface="Poppins" panose="00000500000000000000" pitchFamily="2" charset="0"/>
              </a:rPr>
              <a:t>Looking after our natural environment</a:t>
            </a:r>
          </a:p>
        </p:txBody>
      </p:sp>
      <p:sp>
        <p:nvSpPr>
          <p:cNvPr id="48" name="Rectangle: Rounded Corners 47">
            <a:extLst>
              <a:ext uri="{FF2B5EF4-FFF2-40B4-BE49-F238E27FC236}">
                <a16:creationId xmlns:a16="http://schemas.microsoft.com/office/drawing/2014/main" id="{D2560E7E-77BB-DC42-BF12-2FBE0181298D}"/>
              </a:ext>
            </a:extLst>
          </p:cNvPr>
          <p:cNvSpPr/>
          <p:nvPr/>
        </p:nvSpPr>
        <p:spPr>
          <a:xfrm>
            <a:off x="3774216" y="3295288"/>
            <a:ext cx="2592282" cy="493038"/>
          </a:xfrm>
          <a:prstGeom prst="round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Eliminate pollution incidents </a:t>
            </a:r>
          </a:p>
        </p:txBody>
      </p:sp>
      <p:sp>
        <p:nvSpPr>
          <p:cNvPr id="49" name="Rectangle: Rounded Corners 48">
            <a:extLst>
              <a:ext uri="{FF2B5EF4-FFF2-40B4-BE49-F238E27FC236}">
                <a16:creationId xmlns:a16="http://schemas.microsoft.com/office/drawing/2014/main" id="{637BC3CB-EF66-EF72-57AA-DC36B9802E05}"/>
              </a:ext>
            </a:extLst>
          </p:cNvPr>
          <p:cNvSpPr/>
          <p:nvPr/>
        </p:nvSpPr>
        <p:spPr>
          <a:xfrm>
            <a:off x="3774216" y="3824467"/>
            <a:ext cx="2592282" cy="493038"/>
          </a:xfrm>
          <a:prstGeom prst="round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Reduce sewage discharges from Storm Overflow to rivers and the coast </a:t>
            </a:r>
            <a:r>
              <a:rPr lang="en-GB" sz="1100" b="0" i="0">
                <a:solidFill>
                  <a:schemeClr val="bg1"/>
                </a:solidFill>
                <a:effectLst/>
                <a:latin typeface="Poppins" panose="00000500000000000000" pitchFamily="2" charset="0"/>
                <a:cs typeface="Poppins" panose="00000500000000000000" pitchFamily="2" charset="0"/>
              </a:rPr>
              <a:t> </a:t>
            </a:r>
          </a:p>
        </p:txBody>
      </p:sp>
      <p:sp>
        <p:nvSpPr>
          <p:cNvPr id="50" name="Rectangle: Rounded Corners 49">
            <a:extLst>
              <a:ext uri="{FF2B5EF4-FFF2-40B4-BE49-F238E27FC236}">
                <a16:creationId xmlns:a16="http://schemas.microsoft.com/office/drawing/2014/main" id="{4EF81210-4DFE-55B0-ACB3-E80FC7D426C0}"/>
              </a:ext>
            </a:extLst>
          </p:cNvPr>
          <p:cNvSpPr/>
          <p:nvPr/>
        </p:nvSpPr>
        <p:spPr>
          <a:xfrm>
            <a:off x="3774216" y="4353646"/>
            <a:ext cx="2592282" cy="493038"/>
          </a:xfrm>
          <a:prstGeom prst="round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a:buFont typeface="Arial" panose="020B0604020202020204" pitchFamily="34" charset="0"/>
              <a:buChar char="•"/>
            </a:pPr>
            <a:r>
              <a:rPr lang="en-GB" sz="1100" b="0" i="0">
                <a:solidFill>
                  <a:schemeClr val="bg1"/>
                </a:solidFill>
                <a:effectLst/>
                <a:latin typeface="Poppins" panose="00000500000000000000" pitchFamily="2" charset="0"/>
                <a:cs typeface="Poppins" panose="00000500000000000000" pitchFamily="2" charset="0"/>
              </a:rPr>
              <a:t>Reduce </a:t>
            </a:r>
            <a:r>
              <a:rPr lang="en-GB" sz="1100">
                <a:solidFill>
                  <a:schemeClr val="bg1"/>
                </a:solidFill>
                <a:latin typeface="Poppins" panose="00000500000000000000" pitchFamily="2" charset="0"/>
                <a:cs typeface="Poppins" panose="00000500000000000000" pitchFamily="2" charset="0"/>
              </a:rPr>
              <a:t>phosphorous in  wastewater discharges to rivers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51" name="Rectangle: Rounded Corners 50">
            <a:extLst>
              <a:ext uri="{FF2B5EF4-FFF2-40B4-BE49-F238E27FC236}">
                <a16:creationId xmlns:a16="http://schemas.microsoft.com/office/drawing/2014/main" id="{7F45024A-DFF0-704D-C7BE-5BE8D6B0D03C}"/>
              </a:ext>
            </a:extLst>
          </p:cNvPr>
          <p:cNvSpPr/>
          <p:nvPr/>
        </p:nvSpPr>
        <p:spPr>
          <a:xfrm>
            <a:off x="8407884" y="3303851"/>
            <a:ext cx="1758336" cy="493038"/>
          </a:xfrm>
          <a:prstGeom prst="roundRect">
            <a:avLst/>
          </a:prstGeom>
          <a:solidFill>
            <a:srgbClr val="EC4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117</a:t>
            </a:r>
          </a:p>
        </p:txBody>
      </p:sp>
      <p:sp>
        <p:nvSpPr>
          <p:cNvPr id="52" name="Rectangle: Rounded Corners 51">
            <a:extLst>
              <a:ext uri="{FF2B5EF4-FFF2-40B4-BE49-F238E27FC236}">
                <a16:creationId xmlns:a16="http://schemas.microsoft.com/office/drawing/2014/main" id="{3A5E08C5-07C0-9C40-8695-16D1F3E7040C}"/>
              </a:ext>
            </a:extLst>
          </p:cNvPr>
          <p:cNvSpPr/>
          <p:nvPr/>
        </p:nvSpPr>
        <p:spPr>
          <a:xfrm>
            <a:off x="8407884" y="3833030"/>
            <a:ext cx="1758336" cy="493038"/>
          </a:xfrm>
          <a:prstGeom prst="roundRect">
            <a:avLst/>
          </a:prstGeom>
          <a:solidFill>
            <a:srgbClr val="EC4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24</a:t>
            </a:r>
          </a:p>
        </p:txBody>
      </p:sp>
      <p:sp>
        <p:nvSpPr>
          <p:cNvPr id="53" name="Rectangle: Rounded Corners 52">
            <a:extLst>
              <a:ext uri="{FF2B5EF4-FFF2-40B4-BE49-F238E27FC236}">
                <a16:creationId xmlns:a16="http://schemas.microsoft.com/office/drawing/2014/main" id="{5A46A1E1-6B23-C807-6952-F82DE7DBAC56}"/>
              </a:ext>
            </a:extLst>
          </p:cNvPr>
          <p:cNvSpPr/>
          <p:nvPr/>
        </p:nvSpPr>
        <p:spPr>
          <a:xfrm>
            <a:off x="8407884" y="4362209"/>
            <a:ext cx="1758336" cy="493038"/>
          </a:xfrm>
          <a:prstGeom prst="roundRect">
            <a:avLst/>
          </a:prstGeom>
          <a:solidFill>
            <a:srgbClr val="EC4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0%</a:t>
            </a:r>
          </a:p>
        </p:txBody>
      </p:sp>
      <p:sp>
        <p:nvSpPr>
          <p:cNvPr id="54" name="Rectangle: Rounded Corners 53">
            <a:extLst>
              <a:ext uri="{FF2B5EF4-FFF2-40B4-BE49-F238E27FC236}">
                <a16:creationId xmlns:a16="http://schemas.microsoft.com/office/drawing/2014/main" id="{AF5D30A4-5B97-E318-CFE9-87A45031395B}"/>
              </a:ext>
            </a:extLst>
          </p:cNvPr>
          <p:cNvSpPr/>
          <p:nvPr/>
        </p:nvSpPr>
        <p:spPr>
          <a:xfrm>
            <a:off x="10327440" y="3302142"/>
            <a:ext cx="1758336" cy="493038"/>
          </a:xfrm>
          <a:prstGeom prst="roundRect">
            <a:avLst/>
          </a:prstGeom>
          <a:solidFill>
            <a:srgbClr val="FD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rgbClr val="002060"/>
                </a:solidFill>
                <a:effectLst/>
                <a:latin typeface="Poppins" panose="00000500000000000000" pitchFamily="2" charset="0"/>
                <a:cs typeface="Poppins" panose="00000500000000000000" pitchFamily="2" charset="0"/>
              </a:rPr>
              <a:t>0</a:t>
            </a:r>
          </a:p>
        </p:txBody>
      </p:sp>
      <p:sp>
        <p:nvSpPr>
          <p:cNvPr id="55" name="Rectangle: Rounded Corners 54">
            <a:extLst>
              <a:ext uri="{FF2B5EF4-FFF2-40B4-BE49-F238E27FC236}">
                <a16:creationId xmlns:a16="http://schemas.microsoft.com/office/drawing/2014/main" id="{D3632456-480B-23BA-1EB1-D217EE0AD4A0}"/>
              </a:ext>
            </a:extLst>
          </p:cNvPr>
          <p:cNvSpPr/>
          <p:nvPr/>
        </p:nvSpPr>
        <p:spPr>
          <a:xfrm>
            <a:off x="10327440" y="3831321"/>
            <a:ext cx="1758336" cy="493038"/>
          </a:xfrm>
          <a:prstGeom prst="roundRect">
            <a:avLst/>
          </a:prstGeom>
          <a:solidFill>
            <a:srgbClr val="FD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rgbClr val="002060"/>
                </a:solidFill>
                <a:latin typeface="Poppins" panose="00000500000000000000" pitchFamily="2" charset="0"/>
                <a:cs typeface="Poppins" panose="00000500000000000000" pitchFamily="2" charset="0"/>
              </a:rPr>
              <a:t>10</a:t>
            </a:r>
            <a:endParaRPr lang="en-GB" sz="1100" b="0" i="0">
              <a:solidFill>
                <a:srgbClr val="002060"/>
              </a:solidFill>
              <a:effectLst/>
              <a:latin typeface="Poppins" panose="00000500000000000000" pitchFamily="2" charset="0"/>
              <a:cs typeface="Poppins" panose="00000500000000000000" pitchFamily="2" charset="0"/>
            </a:endParaRPr>
          </a:p>
        </p:txBody>
      </p:sp>
      <p:sp>
        <p:nvSpPr>
          <p:cNvPr id="56" name="Rectangle: Rounded Corners 55">
            <a:extLst>
              <a:ext uri="{FF2B5EF4-FFF2-40B4-BE49-F238E27FC236}">
                <a16:creationId xmlns:a16="http://schemas.microsoft.com/office/drawing/2014/main" id="{21660103-02EC-16B3-4569-E738B3BDE3CF}"/>
              </a:ext>
            </a:extLst>
          </p:cNvPr>
          <p:cNvSpPr/>
          <p:nvPr/>
        </p:nvSpPr>
        <p:spPr>
          <a:xfrm>
            <a:off x="10327440" y="4360500"/>
            <a:ext cx="1758336" cy="493038"/>
          </a:xfrm>
          <a:prstGeom prst="roundRect">
            <a:avLst/>
          </a:prstGeom>
          <a:solidFill>
            <a:srgbClr val="FD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rgbClr val="002060"/>
                </a:solidFill>
                <a:latin typeface="Poppins" panose="00000500000000000000" pitchFamily="2" charset="0"/>
                <a:cs typeface="Poppins" panose="00000500000000000000" pitchFamily="2" charset="0"/>
              </a:rPr>
              <a:t>80% by 2038</a:t>
            </a:r>
            <a:endParaRPr lang="en-GB" sz="1100" b="0" i="0">
              <a:solidFill>
                <a:srgbClr val="002060"/>
              </a:solidFill>
              <a:effectLst/>
              <a:latin typeface="Poppins" panose="00000500000000000000" pitchFamily="2" charset="0"/>
              <a:cs typeface="Poppins" panose="00000500000000000000" pitchFamily="2" charset="0"/>
            </a:endParaRPr>
          </a:p>
        </p:txBody>
      </p:sp>
      <p:sp>
        <p:nvSpPr>
          <p:cNvPr id="57" name="Rectangle: Rounded Corners 56">
            <a:extLst>
              <a:ext uri="{FF2B5EF4-FFF2-40B4-BE49-F238E27FC236}">
                <a16:creationId xmlns:a16="http://schemas.microsoft.com/office/drawing/2014/main" id="{D0EA6D01-5F32-47B7-D46C-756494638A66}"/>
              </a:ext>
            </a:extLst>
          </p:cNvPr>
          <p:cNvSpPr/>
          <p:nvPr/>
        </p:nvSpPr>
        <p:spPr>
          <a:xfrm>
            <a:off x="6495176" y="3302141"/>
            <a:ext cx="1758336" cy="493038"/>
          </a:xfrm>
          <a:prstGeom prst="round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No. of category minor pollution incidents </a:t>
            </a:r>
          </a:p>
        </p:txBody>
      </p:sp>
      <p:sp>
        <p:nvSpPr>
          <p:cNvPr id="58" name="Rectangle: Rounded Corners 57">
            <a:extLst>
              <a:ext uri="{FF2B5EF4-FFF2-40B4-BE49-F238E27FC236}">
                <a16:creationId xmlns:a16="http://schemas.microsoft.com/office/drawing/2014/main" id="{7DEEEF28-2B25-6AB3-CDCD-0FAB27B25651}"/>
              </a:ext>
            </a:extLst>
          </p:cNvPr>
          <p:cNvSpPr/>
          <p:nvPr/>
        </p:nvSpPr>
        <p:spPr>
          <a:xfrm>
            <a:off x="6495176" y="3831320"/>
            <a:ext cx="1758336" cy="493038"/>
          </a:xfrm>
          <a:prstGeom prst="round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Average no. of spills across all storm overflows</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59" name="Rectangle: Rounded Corners 58">
            <a:extLst>
              <a:ext uri="{FF2B5EF4-FFF2-40B4-BE49-F238E27FC236}">
                <a16:creationId xmlns:a16="http://schemas.microsoft.com/office/drawing/2014/main" id="{A46D6A23-C7F9-1FBD-2572-CE25C55C5245}"/>
              </a:ext>
            </a:extLst>
          </p:cNvPr>
          <p:cNvSpPr/>
          <p:nvPr/>
        </p:nvSpPr>
        <p:spPr>
          <a:xfrm>
            <a:off x="6495176" y="4360499"/>
            <a:ext cx="1758336" cy="493038"/>
          </a:xfrm>
          <a:prstGeom prst="round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 reduction from 2020</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2" name="Rectangle: Rounded Corners 1">
            <a:extLst>
              <a:ext uri="{FF2B5EF4-FFF2-40B4-BE49-F238E27FC236}">
                <a16:creationId xmlns:a16="http://schemas.microsoft.com/office/drawing/2014/main" id="{AB605893-91A0-7BE2-7459-98841E51FA0E}"/>
              </a:ext>
            </a:extLst>
          </p:cNvPr>
          <p:cNvSpPr/>
          <p:nvPr/>
        </p:nvSpPr>
        <p:spPr>
          <a:xfrm>
            <a:off x="3774216" y="4936583"/>
            <a:ext cx="2592282" cy="483680"/>
          </a:xfrm>
          <a:prstGeom prst="round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Bathing water quality – beach and rivers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3" name="Rectangle: Rounded Corners 2">
            <a:extLst>
              <a:ext uri="{FF2B5EF4-FFF2-40B4-BE49-F238E27FC236}">
                <a16:creationId xmlns:a16="http://schemas.microsoft.com/office/drawing/2014/main" id="{5449A4A7-1473-4F32-3845-CC5864F4E2F6}"/>
              </a:ext>
            </a:extLst>
          </p:cNvPr>
          <p:cNvSpPr/>
          <p:nvPr/>
        </p:nvSpPr>
        <p:spPr>
          <a:xfrm>
            <a:off x="8407884" y="4945146"/>
            <a:ext cx="1758336" cy="483680"/>
          </a:xfrm>
          <a:prstGeom prst="roundRect">
            <a:avLst/>
          </a:prstGeom>
          <a:solidFill>
            <a:srgbClr val="EC4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16</a:t>
            </a:r>
          </a:p>
        </p:txBody>
      </p:sp>
      <p:sp>
        <p:nvSpPr>
          <p:cNvPr id="4" name="Rectangle: Rounded Corners 3">
            <a:extLst>
              <a:ext uri="{FF2B5EF4-FFF2-40B4-BE49-F238E27FC236}">
                <a16:creationId xmlns:a16="http://schemas.microsoft.com/office/drawing/2014/main" id="{12ADB4F6-BD0D-EA4B-6EC4-6683678F7E85}"/>
              </a:ext>
            </a:extLst>
          </p:cNvPr>
          <p:cNvSpPr/>
          <p:nvPr/>
        </p:nvSpPr>
        <p:spPr>
          <a:xfrm>
            <a:off x="10327440" y="4943437"/>
            <a:ext cx="1758336" cy="483680"/>
          </a:xfrm>
          <a:prstGeom prst="roundRect">
            <a:avLst/>
          </a:prstGeom>
          <a:solidFill>
            <a:srgbClr val="FD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rgbClr val="002060"/>
                </a:solidFill>
                <a:latin typeface="Poppins" panose="00000500000000000000" pitchFamily="2" charset="0"/>
                <a:cs typeface="Poppins" panose="00000500000000000000" pitchFamily="2" charset="0"/>
              </a:rPr>
              <a:t>YW operations will not impact on the quality of bathing waters </a:t>
            </a:r>
            <a:endParaRPr lang="en-GB" sz="1100" b="0" i="0">
              <a:solidFill>
                <a:srgbClr val="002060"/>
              </a:solidFill>
              <a:effectLst/>
              <a:latin typeface="Poppins" panose="00000500000000000000" pitchFamily="2" charset="0"/>
              <a:cs typeface="Poppins" panose="00000500000000000000" pitchFamily="2" charset="0"/>
            </a:endParaRPr>
          </a:p>
        </p:txBody>
      </p:sp>
      <p:sp>
        <p:nvSpPr>
          <p:cNvPr id="7" name="Rectangle: Rounded Corners 6">
            <a:extLst>
              <a:ext uri="{FF2B5EF4-FFF2-40B4-BE49-F238E27FC236}">
                <a16:creationId xmlns:a16="http://schemas.microsoft.com/office/drawing/2014/main" id="{05F691AA-1BAA-58CB-E80A-5493B6EAC2EE}"/>
              </a:ext>
            </a:extLst>
          </p:cNvPr>
          <p:cNvSpPr/>
          <p:nvPr/>
        </p:nvSpPr>
        <p:spPr>
          <a:xfrm>
            <a:off x="6495176" y="4943436"/>
            <a:ext cx="1758336" cy="483680"/>
          </a:xfrm>
          <a:prstGeom prst="round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No. of bathing waters at good or excellent status </a:t>
            </a:r>
          </a:p>
        </p:txBody>
      </p:sp>
      <p:sp>
        <p:nvSpPr>
          <p:cNvPr id="10" name="Rectangle: Rounded Corners 9">
            <a:extLst>
              <a:ext uri="{FF2B5EF4-FFF2-40B4-BE49-F238E27FC236}">
                <a16:creationId xmlns:a16="http://schemas.microsoft.com/office/drawing/2014/main" id="{E2E7E445-EA21-8046-8450-166625610C9D}"/>
              </a:ext>
            </a:extLst>
          </p:cNvPr>
          <p:cNvSpPr/>
          <p:nvPr/>
        </p:nvSpPr>
        <p:spPr>
          <a:xfrm>
            <a:off x="3774216" y="5505203"/>
            <a:ext cx="2592282" cy="483680"/>
          </a:xfrm>
          <a:prstGeom prst="round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l" rtl="0" fontAlgn="base">
              <a:buFont typeface="Arial" panose="020B0604020202020204" pitchFamily="34" charset="0"/>
              <a:buChar char="•"/>
            </a:pPr>
            <a:r>
              <a:rPr lang="en-GB" sz="1100">
                <a:solidFill>
                  <a:schemeClr val="bg1"/>
                </a:solidFill>
                <a:latin typeface="Poppins" panose="00000500000000000000" pitchFamily="2" charset="0"/>
                <a:cs typeface="Poppins" panose="00000500000000000000" pitchFamily="2" charset="0"/>
              </a:rPr>
              <a:t>Biodiversity net gain – projects that improve the environment once completed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13" name="Rectangle: Rounded Corners 12">
            <a:extLst>
              <a:ext uri="{FF2B5EF4-FFF2-40B4-BE49-F238E27FC236}">
                <a16:creationId xmlns:a16="http://schemas.microsoft.com/office/drawing/2014/main" id="{B630CDF2-0728-992F-1280-D8DC93C9D8E2}"/>
              </a:ext>
            </a:extLst>
          </p:cNvPr>
          <p:cNvSpPr/>
          <p:nvPr/>
        </p:nvSpPr>
        <p:spPr>
          <a:xfrm>
            <a:off x="8407884" y="5513766"/>
            <a:ext cx="1758336" cy="483680"/>
          </a:xfrm>
          <a:prstGeom prst="roundRect">
            <a:avLst/>
          </a:prstGeom>
          <a:solidFill>
            <a:srgbClr val="EC4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a:solidFill>
                  <a:schemeClr val="bg1"/>
                </a:solidFill>
                <a:latin typeface="Poppins" panose="00000500000000000000" pitchFamily="2" charset="0"/>
                <a:cs typeface="Poppins" panose="00000500000000000000" pitchFamily="2" charset="0"/>
              </a:rPr>
              <a:t>Not currently measured </a:t>
            </a:r>
            <a:endParaRPr lang="en-GB" sz="1100" b="0" i="0">
              <a:solidFill>
                <a:schemeClr val="bg1"/>
              </a:solidFill>
              <a:effectLst/>
              <a:latin typeface="Poppins" panose="00000500000000000000" pitchFamily="2" charset="0"/>
              <a:cs typeface="Poppins" panose="00000500000000000000" pitchFamily="2" charset="0"/>
            </a:endParaRPr>
          </a:p>
        </p:txBody>
      </p:sp>
      <p:sp>
        <p:nvSpPr>
          <p:cNvPr id="16" name="Rectangle: Rounded Corners 15">
            <a:extLst>
              <a:ext uri="{FF2B5EF4-FFF2-40B4-BE49-F238E27FC236}">
                <a16:creationId xmlns:a16="http://schemas.microsoft.com/office/drawing/2014/main" id="{32E099B6-FA29-C555-22D7-C351F975FBC4}"/>
              </a:ext>
            </a:extLst>
          </p:cNvPr>
          <p:cNvSpPr/>
          <p:nvPr/>
        </p:nvSpPr>
        <p:spPr>
          <a:xfrm>
            <a:off x="10327440" y="5512057"/>
            <a:ext cx="1758336" cy="483680"/>
          </a:xfrm>
          <a:prstGeom prst="roundRect">
            <a:avLst/>
          </a:prstGeom>
          <a:solidFill>
            <a:srgbClr val="FD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rgbClr val="002060"/>
                </a:solidFill>
                <a:effectLst/>
                <a:latin typeface="Poppins" panose="00000500000000000000" pitchFamily="2" charset="0"/>
                <a:cs typeface="Poppins" panose="00000500000000000000" pitchFamily="2" charset="0"/>
              </a:rPr>
              <a:t>+10%</a:t>
            </a:r>
          </a:p>
        </p:txBody>
      </p:sp>
      <p:sp>
        <p:nvSpPr>
          <p:cNvPr id="17" name="Rectangle: Rounded Corners 16">
            <a:extLst>
              <a:ext uri="{FF2B5EF4-FFF2-40B4-BE49-F238E27FC236}">
                <a16:creationId xmlns:a16="http://schemas.microsoft.com/office/drawing/2014/main" id="{239C0759-04F9-DDE0-602E-FEC4AE8046E7}"/>
              </a:ext>
            </a:extLst>
          </p:cNvPr>
          <p:cNvSpPr/>
          <p:nvPr/>
        </p:nvSpPr>
        <p:spPr>
          <a:xfrm>
            <a:off x="6495176" y="5512056"/>
            <a:ext cx="1758336" cy="483680"/>
          </a:xfrm>
          <a:prstGeom prst="round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100" b="0" i="0">
                <a:solidFill>
                  <a:schemeClr val="bg1"/>
                </a:solidFill>
                <a:effectLst/>
                <a:latin typeface="Poppins" panose="00000500000000000000" pitchFamily="2" charset="0"/>
                <a:cs typeface="Poppins" panose="00000500000000000000" pitchFamily="2" charset="0"/>
              </a:rPr>
              <a:t>% improvement </a:t>
            </a:r>
          </a:p>
        </p:txBody>
      </p:sp>
      <p:sp>
        <p:nvSpPr>
          <p:cNvPr id="18" name="TextBox 17">
            <a:extLst>
              <a:ext uri="{FF2B5EF4-FFF2-40B4-BE49-F238E27FC236}">
                <a16:creationId xmlns:a16="http://schemas.microsoft.com/office/drawing/2014/main" id="{C56F683F-6C0D-6ADF-7A89-DC6D2DEDBD4B}"/>
              </a:ext>
            </a:extLst>
          </p:cNvPr>
          <p:cNvSpPr txBox="1"/>
          <p:nvPr/>
        </p:nvSpPr>
        <p:spPr>
          <a:xfrm>
            <a:off x="193837" y="207810"/>
            <a:ext cx="3046745" cy="707886"/>
          </a:xfrm>
          <a:prstGeom prst="rect">
            <a:avLst/>
          </a:prstGeom>
          <a:noFill/>
        </p:spPr>
        <p:txBody>
          <a:bodyPr wrap="square" rtlCol="0">
            <a:spAutoFit/>
          </a:bodyPr>
          <a:lstStyle/>
          <a:p>
            <a:r>
              <a:rPr lang="en-GB" sz="2000" b="1">
                <a:solidFill>
                  <a:schemeClr val="bg1"/>
                </a:solidFill>
                <a:latin typeface="Poppins" pitchFamily="2" charset="77"/>
                <a:ea typeface="Tahoma" panose="020B0604030504040204" pitchFamily="34" charset="0"/>
                <a:cs typeface="Poppins" pitchFamily="2" charset="77"/>
              </a:rPr>
              <a:t>Measuring our LTDS performance </a:t>
            </a:r>
          </a:p>
        </p:txBody>
      </p:sp>
    </p:spTree>
    <p:extLst>
      <p:ext uri="{BB962C8B-B14F-4D97-AF65-F5344CB8AC3E}">
        <p14:creationId xmlns:p14="http://schemas.microsoft.com/office/powerpoint/2010/main" val="263891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2FA65F-8C68-C054-A192-0A3C99A64A96}"/>
              </a:ext>
            </a:extLst>
          </p:cNvPr>
          <p:cNvSpPr txBox="1"/>
          <p:nvPr/>
        </p:nvSpPr>
        <p:spPr>
          <a:xfrm>
            <a:off x="264626" y="370391"/>
            <a:ext cx="11782372" cy="1323439"/>
          </a:xfrm>
          <a:prstGeom prst="rect">
            <a:avLst/>
          </a:prstGeom>
          <a:noFill/>
        </p:spPr>
        <p:txBody>
          <a:bodyPr wrap="square" rtlCol="0">
            <a:spAutoFit/>
          </a:bodyPr>
          <a:lstStyle/>
          <a:p>
            <a:r>
              <a:rPr lang="en-GB" sz="2400" b="1">
                <a:solidFill>
                  <a:srgbClr val="002060"/>
                </a:solidFill>
                <a:latin typeface="Poppins" pitchFamily="2" charset="77"/>
                <a:ea typeface="Tahoma" panose="020B0604030504040204" pitchFamily="34" charset="0"/>
                <a:cs typeface="Poppins" pitchFamily="2" charset="77"/>
              </a:rPr>
              <a:t>LTDS</a:t>
            </a:r>
          </a:p>
          <a:p>
            <a:endParaRPr lang="en-GB" sz="2400" b="1">
              <a:solidFill>
                <a:srgbClr val="002060"/>
              </a:solidFill>
              <a:latin typeface="Poppins" pitchFamily="2" charset="77"/>
              <a:ea typeface="Tahoma" panose="020B0604030504040204" pitchFamily="34" charset="0"/>
              <a:cs typeface="Poppins" pitchFamily="2" charset="77"/>
            </a:endParaRPr>
          </a:p>
          <a:p>
            <a:r>
              <a:rPr lang="en-GB" sz="1600">
                <a:solidFill>
                  <a:srgbClr val="002060"/>
                </a:solidFill>
                <a:latin typeface="Poppins" pitchFamily="2" charset="77"/>
                <a:ea typeface="Tahoma" panose="020B0604030504040204" pitchFamily="34" charset="0"/>
                <a:cs typeface="Poppins" pitchFamily="2" charset="77"/>
              </a:rPr>
              <a:t>Whilst we must hit the targets we set ourselves in our LTDS we also have a legal obligation to deliver huge programmes of work up to 2050. These programmes are outlined below: </a:t>
            </a:r>
          </a:p>
        </p:txBody>
      </p:sp>
      <p:sp>
        <p:nvSpPr>
          <p:cNvPr id="2" name="Rectangle 1">
            <a:extLst>
              <a:ext uri="{FF2B5EF4-FFF2-40B4-BE49-F238E27FC236}">
                <a16:creationId xmlns:a16="http://schemas.microsoft.com/office/drawing/2014/main" id="{D5DA4175-97E1-86D0-7CA9-D823A24FDACB}"/>
              </a:ext>
            </a:extLst>
          </p:cNvPr>
          <p:cNvSpPr/>
          <p:nvPr/>
        </p:nvSpPr>
        <p:spPr>
          <a:xfrm>
            <a:off x="184936" y="2106202"/>
            <a:ext cx="2650732" cy="403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AMP 8</a:t>
            </a:r>
          </a:p>
        </p:txBody>
      </p:sp>
      <p:sp>
        <p:nvSpPr>
          <p:cNvPr id="3" name="Rectangle 2">
            <a:extLst>
              <a:ext uri="{FF2B5EF4-FFF2-40B4-BE49-F238E27FC236}">
                <a16:creationId xmlns:a16="http://schemas.microsoft.com/office/drawing/2014/main" id="{0E419C26-45FE-39DB-5E2E-7AB1C6230D67}"/>
              </a:ext>
            </a:extLst>
          </p:cNvPr>
          <p:cNvSpPr/>
          <p:nvPr/>
        </p:nvSpPr>
        <p:spPr>
          <a:xfrm>
            <a:off x="2967519" y="2106202"/>
            <a:ext cx="2375043" cy="403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AMP 9</a:t>
            </a:r>
          </a:p>
        </p:txBody>
      </p:sp>
      <p:sp>
        <p:nvSpPr>
          <p:cNvPr id="4" name="Rectangle 3">
            <a:extLst>
              <a:ext uri="{FF2B5EF4-FFF2-40B4-BE49-F238E27FC236}">
                <a16:creationId xmlns:a16="http://schemas.microsoft.com/office/drawing/2014/main" id="{329CDF3D-B9C1-665A-583C-15B7E75CCA7F}"/>
              </a:ext>
            </a:extLst>
          </p:cNvPr>
          <p:cNvSpPr/>
          <p:nvPr/>
        </p:nvSpPr>
        <p:spPr>
          <a:xfrm>
            <a:off x="5474413" y="2106202"/>
            <a:ext cx="2375043" cy="403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AMP 10</a:t>
            </a:r>
          </a:p>
        </p:txBody>
      </p:sp>
      <p:sp>
        <p:nvSpPr>
          <p:cNvPr id="5" name="Rectangle 4">
            <a:extLst>
              <a:ext uri="{FF2B5EF4-FFF2-40B4-BE49-F238E27FC236}">
                <a16:creationId xmlns:a16="http://schemas.microsoft.com/office/drawing/2014/main" id="{4A35D788-5F17-F7CD-DD7B-6D1C2ECF246C}"/>
              </a:ext>
            </a:extLst>
          </p:cNvPr>
          <p:cNvSpPr/>
          <p:nvPr/>
        </p:nvSpPr>
        <p:spPr>
          <a:xfrm>
            <a:off x="7981307" y="2106202"/>
            <a:ext cx="2375043" cy="403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AMP 11</a:t>
            </a:r>
          </a:p>
        </p:txBody>
      </p:sp>
      <p:sp>
        <p:nvSpPr>
          <p:cNvPr id="7" name="Rectangle 6">
            <a:extLst>
              <a:ext uri="{FF2B5EF4-FFF2-40B4-BE49-F238E27FC236}">
                <a16:creationId xmlns:a16="http://schemas.microsoft.com/office/drawing/2014/main" id="{6318F4C3-00F3-53C8-18E8-CC5E1BD9FFB7}"/>
              </a:ext>
            </a:extLst>
          </p:cNvPr>
          <p:cNvSpPr/>
          <p:nvPr/>
        </p:nvSpPr>
        <p:spPr>
          <a:xfrm>
            <a:off x="10488201" y="2106202"/>
            <a:ext cx="2375043" cy="403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AMP 12</a:t>
            </a:r>
          </a:p>
        </p:txBody>
      </p:sp>
      <p:sp>
        <p:nvSpPr>
          <p:cNvPr id="8" name="Rectangle 7">
            <a:extLst>
              <a:ext uri="{FF2B5EF4-FFF2-40B4-BE49-F238E27FC236}">
                <a16:creationId xmlns:a16="http://schemas.microsoft.com/office/drawing/2014/main" id="{2796884E-1E85-1BD9-6D53-AF1445A69159}"/>
              </a:ext>
            </a:extLst>
          </p:cNvPr>
          <p:cNvSpPr/>
          <p:nvPr/>
        </p:nvSpPr>
        <p:spPr>
          <a:xfrm>
            <a:off x="184936" y="6298058"/>
            <a:ext cx="2650732" cy="2582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Bill Impact </a:t>
            </a:r>
          </a:p>
        </p:txBody>
      </p:sp>
      <p:sp>
        <p:nvSpPr>
          <p:cNvPr id="9" name="Rectangle 8">
            <a:extLst>
              <a:ext uri="{FF2B5EF4-FFF2-40B4-BE49-F238E27FC236}">
                <a16:creationId xmlns:a16="http://schemas.microsoft.com/office/drawing/2014/main" id="{D17C4C5A-6F62-C003-E7DA-292AC15DCEB9}"/>
              </a:ext>
            </a:extLst>
          </p:cNvPr>
          <p:cNvSpPr/>
          <p:nvPr/>
        </p:nvSpPr>
        <p:spPr>
          <a:xfrm>
            <a:off x="2988068" y="6298058"/>
            <a:ext cx="2354494" cy="205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Bill Impact </a:t>
            </a:r>
          </a:p>
        </p:txBody>
      </p:sp>
      <p:sp>
        <p:nvSpPr>
          <p:cNvPr id="10" name="Rectangle 9">
            <a:extLst>
              <a:ext uri="{FF2B5EF4-FFF2-40B4-BE49-F238E27FC236}">
                <a16:creationId xmlns:a16="http://schemas.microsoft.com/office/drawing/2014/main" id="{EB99306B-08A5-C5A7-D8F3-1A64A334776C}"/>
              </a:ext>
            </a:extLst>
          </p:cNvPr>
          <p:cNvSpPr/>
          <p:nvPr/>
        </p:nvSpPr>
        <p:spPr>
          <a:xfrm>
            <a:off x="5494962" y="6283685"/>
            <a:ext cx="2354494" cy="205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Bill Impact </a:t>
            </a:r>
          </a:p>
        </p:txBody>
      </p:sp>
      <p:sp>
        <p:nvSpPr>
          <p:cNvPr id="11" name="Rectangle 10">
            <a:extLst>
              <a:ext uri="{FF2B5EF4-FFF2-40B4-BE49-F238E27FC236}">
                <a16:creationId xmlns:a16="http://schemas.microsoft.com/office/drawing/2014/main" id="{85A9ACAE-93C4-98CF-56CA-0AC988FF89CA}"/>
              </a:ext>
            </a:extLst>
          </p:cNvPr>
          <p:cNvSpPr/>
          <p:nvPr/>
        </p:nvSpPr>
        <p:spPr>
          <a:xfrm>
            <a:off x="7981307" y="6227698"/>
            <a:ext cx="2354494" cy="205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Bill Impact </a:t>
            </a:r>
          </a:p>
        </p:txBody>
      </p:sp>
      <p:sp>
        <p:nvSpPr>
          <p:cNvPr id="12" name="Rectangle 11">
            <a:extLst>
              <a:ext uri="{FF2B5EF4-FFF2-40B4-BE49-F238E27FC236}">
                <a16:creationId xmlns:a16="http://schemas.microsoft.com/office/drawing/2014/main" id="{1003D4BB-CCE0-5569-8631-F39D597DC6A8}"/>
              </a:ext>
            </a:extLst>
          </p:cNvPr>
          <p:cNvSpPr/>
          <p:nvPr/>
        </p:nvSpPr>
        <p:spPr>
          <a:xfrm>
            <a:off x="10508750" y="6278103"/>
            <a:ext cx="2354494" cy="205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Bill Impact </a:t>
            </a:r>
          </a:p>
        </p:txBody>
      </p:sp>
    </p:spTree>
    <p:extLst>
      <p:ext uri="{BB962C8B-B14F-4D97-AF65-F5344CB8AC3E}">
        <p14:creationId xmlns:p14="http://schemas.microsoft.com/office/powerpoint/2010/main" val="2773996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 presentation">
  <a:themeElements>
    <a:clrScheme name="DJS colours">
      <a:dk1>
        <a:srgbClr val="6D6E71"/>
      </a:dk1>
      <a:lt1>
        <a:srgbClr val="FFFFFF"/>
      </a:lt1>
      <a:dk2>
        <a:srgbClr val="6D6E71"/>
      </a:dk2>
      <a:lt2>
        <a:srgbClr val="F2F2F2"/>
      </a:lt2>
      <a:accent1>
        <a:srgbClr val="6D6E71"/>
      </a:accent1>
      <a:accent2>
        <a:srgbClr val="FF0090"/>
      </a:accent2>
      <a:accent3>
        <a:srgbClr val="1268B3"/>
      </a:accent3>
      <a:accent4>
        <a:srgbClr val="00AEEF"/>
      </a:accent4>
      <a:accent5>
        <a:srgbClr val="7E67AD"/>
      </a:accent5>
      <a:accent6>
        <a:srgbClr val="932871"/>
      </a:accent6>
      <a:hlink>
        <a:srgbClr val="6D6E71"/>
      </a:hlink>
      <a:folHlink>
        <a:srgbClr val="6D6E71"/>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a:noFill/>
        </a:ln>
      </a:spPr>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defPPr algn="l">
          <a:spcAft>
            <a:spcPts val="1000"/>
          </a:spcAft>
          <a:defRPr sz="1400" b="1"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bodyPr wrap="square" lIns="0" tIns="0" rIns="0" bIns="0" rtlCol="0">
        <a:spAutoFit/>
      </a:bodyPr>
      <a:lstStyle>
        <a:defPPr algn="l">
          <a:lnSpc>
            <a:spcPct val="100000"/>
          </a:lnSpc>
          <a:spcAft>
            <a:spcPts val="1000"/>
          </a:spcAft>
          <a:defRPr sz="1400" b="0" noProof="0" dirty="0" err="1" smtClean="0">
            <a:solidFill>
              <a:schemeClr val="accent1"/>
            </a:solidFill>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extLst>
    <a:ext uri="{05A4C25C-085E-4340-85A3-A5531E510DB2}">
      <thm15:themeFamily xmlns:thm15="http://schemas.microsoft.com/office/thememl/2012/main" name="DJS template 2020" id="{D9ECE5E4-896E-F84D-AD60-2D2C543F4C39}" vid="{67ABAE55-92C6-5349-B448-603CA898379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Richard Hepburn</DisplayName>
        <AccountId>68</AccountId>
        <AccountType/>
      </UserInfo>
      <UserInfo>
        <DisplayName>Paul Chapman</DisplayName>
        <AccountId>67</AccountId>
        <AccountType/>
      </UserInfo>
    </SharedWithUsers>
    <MediaLengthInSeconds xmlns="a5eebde4-f3ec-4afe-9fd4-0e6a161c30a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AF9F03-77C0-4B56-ADA5-60AAEF7F628A}">
  <ds:schemaRefs>
    <ds:schemaRef ds:uri="6495a5a2-edc7-4235-bf7f-7f8899b8c305"/>
    <ds:schemaRef ds:uri="9c22e697-42c9-483e-9a53-6471baba416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8835D0D-EEA6-4371-978D-903C5CB8BA44}"/>
</file>

<file path=customXml/itemProps3.xml><?xml version="1.0" encoding="utf-8"?>
<ds:datastoreItem xmlns:ds="http://schemas.openxmlformats.org/officeDocument/2006/customXml" ds:itemID="{367BE92F-E9B8-4E3B-A770-15D07F6523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1823</Words>
  <Application>Microsoft Office PowerPoint</Application>
  <PresentationFormat>Widescreen</PresentationFormat>
  <Paragraphs>273</Paragraphs>
  <Slides>11</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Calibri Light</vt:lpstr>
      <vt:lpstr>Courier New</vt:lpstr>
      <vt:lpstr>Poppins</vt:lpstr>
      <vt:lpstr>Segoe UI</vt:lpstr>
      <vt:lpstr>Verdana</vt:lpstr>
      <vt:lpstr>Office Theme</vt:lpstr>
      <vt:lpstr>Main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Skupien</dc:creator>
  <cp:lastModifiedBy>Naveed Majid</cp:lastModifiedBy>
  <cp:revision>2</cp:revision>
  <dcterms:created xsi:type="dcterms:W3CDTF">2023-03-15T10:20:33Z</dcterms:created>
  <dcterms:modified xsi:type="dcterms:W3CDTF">2023-07-19T08:54:33Z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0x010100669E7334913E574FB2BD7B5E1760FF07</vt:lpwstr>
  </property>
  <property fmtid="{D5CDD505-2E9C-101B-9397-08002B2CF9AE}" pid="3" name="MSIP_Label_5589aaed-22f4-47e9-a6ba-4e5ac1de55da_Enabled">
    <vt:lpwstr>true</vt:lpwstr>
  </property>
  <property fmtid="{D5CDD505-2E9C-101B-9397-08002B2CF9AE}" pid="4" name="MSIP_Label_5589aaed-22f4-47e9-a6ba-4e5ac1de55da_SetDate">
    <vt:lpwstr>2023-04-17T13:06:13Z</vt:lpwstr>
  </property>
  <property fmtid="{D5CDD505-2E9C-101B-9397-08002B2CF9AE}" pid="5" name="MSIP_Label_5589aaed-22f4-47e9-a6ba-4e5ac1de55da_Method">
    <vt:lpwstr>Privileged</vt:lpwstr>
  </property>
  <property fmtid="{D5CDD505-2E9C-101B-9397-08002B2CF9AE}" pid="6" name="MSIP_Label_5589aaed-22f4-47e9-a6ba-4e5ac1de55da_Name">
    <vt:lpwstr>PII</vt:lpwstr>
  </property>
  <property fmtid="{D5CDD505-2E9C-101B-9397-08002B2CF9AE}" pid="7" name="MSIP_Label_5589aaed-22f4-47e9-a6ba-4e5ac1de55da_SiteId">
    <vt:lpwstr>92ebd22d-0a9c-4516-a68f-ba966853a8f3</vt:lpwstr>
  </property>
  <property fmtid="{D5CDD505-2E9C-101B-9397-08002B2CF9AE}" pid="8" name="MSIP_Label_5589aaed-22f4-47e9-a6ba-4e5ac1de55da_ActionId">
    <vt:lpwstr>8572d0cf-9d9c-417e-bce3-759edffe0147</vt:lpwstr>
  </property>
  <property fmtid="{D5CDD505-2E9C-101B-9397-08002B2CF9AE}" pid="9" name="MSIP_Label_5589aaed-22f4-47e9-a6ba-4e5ac1de55da_ContentBits">
    <vt:lpwstr>0</vt:lpwstr>
  </property>
  <property fmtid="{D5CDD505-2E9C-101B-9397-08002B2CF9AE}" pid="10" name="MediaServiceImageTags">
    <vt:lpwstr/>
  </property>
  <property fmtid="{D5CDD505-2E9C-101B-9397-08002B2CF9AE}" pid="11" name="Order">
    <vt:r8>3682700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